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300" r:id="rId2"/>
    <p:sldId id="301" r:id="rId3"/>
    <p:sldId id="302" r:id="rId4"/>
    <p:sldId id="303" r:id="rId5"/>
    <p:sldId id="304" r:id="rId6"/>
    <p:sldId id="305" r:id="rId7"/>
    <p:sldId id="298" r:id="rId8"/>
    <p:sldId id="289" r:id="rId9"/>
    <p:sldId id="290" r:id="rId10"/>
    <p:sldId id="264" r:id="rId11"/>
    <p:sldId id="293" r:id="rId12"/>
    <p:sldId id="265" r:id="rId13"/>
    <p:sldId id="266" r:id="rId14"/>
    <p:sldId id="267" r:id="rId15"/>
    <p:sldId id="268" r:id="rId16"/>
    <p:sldId id="269" r:id="rId17"/>
    <p:sldId id="270" r:id="rId18"/>
    <p:sldId id="299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/>
    <p:restoredTop sz="94671"/>
  </p:normalViewPr>
  <p:slideViewPr>
    <p:cSldViewPr>
      <p:cViewPr varScale="1">
        <p:scale>
          <a:sx n="70" d="100"/>
          <a:sy n="70" d="100"/>
        </p:scale>
        <p:origin x="184" y="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32C67-B403-480E-A687-889C069D631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88D0037-EB42-445D-8106-CCABAAACACF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400" dirty="0" smtClean="0">
              <a:solidFill>
                <a:schemeClr val="tx1"/>
              </a:solidFill>
              <a:latin typeface="Comic Sans MS" pitchFamily="66" charset="0"/>
            </a:rPr>
            <a:t>Bahan toksik </a:t>
          </a:r>
        </a:p>
        <a:p>
          <a:r>
            <a:rPr lang="id-ID" sz="2400" dirty="0" smtClean="0">
              <a:solidFill>
                <a:schemeClr val="tx1"/>
              </a:solidFill>
              <a:latin typeface="Comic Sans MS" pitchFamily="66" charset="0"/>
            </a:rPr>
            <a:t>(di dalam hati)</a:t>
          </a:r>
          <a:endParaRPr lang="id-ID" sz="2400" dirty="0">
            <a:solidFill>
              <a:schemeClr val="tx1"/>
            </a:solidFill>
            <a:latin typeface="Comic Sans MS" pitchFamily="66" charset="0"/>
          </a:endParaRPr>
        </a:p>
      </dgm:t>
    </dgm:pt>
    <dgm:pt modelId="{F57186B9-726B-40F8-97BB-FA83020CDE02}" type="parTrans" cxnId="{099D87A7-1E35-4842-96F9-93B2129EC038}">
      <dgm:prSet/>
      <dgm:spPr/>
      <dgm:t>
        <a:bodyPr/>
        <a:lstStyle/>
        <a:p>
          <a:endParaRPr lang="id-ID"/>
        </a:p>
      </dgm:t>
    </dgm:pt>
    <dgm:pt modelId="{D11E8703-F235-477D-826A-8D1A45BC8E81}" type="sibTrans" cxnId="{099D87A7-1E35-4842-96F9-93B2129EC038}">
      <dgm:prSet/>
      <dgm:spPr/>
      <dgm:t>
        <a:bodyPr/>
        <a:lstStyle/>
        <a:p>
          <a:endParaRPr lang="id-ID"/>
        </a:p>
      </dgm:t>
    </dgm:pt>
    <dgm:pt modelId="{90C0EE3F-72FB-4DC7-88DE-448E043CA7D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400" dirty="0" smtClean="0">
              <a:solidFill>
                <a:schemeClr val="tx1"/>
              </a:solidFill>
              <a:latin typeface="Comic Sans MS" pitchFamily="66" charset="0"/>
            </a:rPr>
            <a:t>Enzim metabolik</a:t>
          </a:r>
          <a:endParaRPr lang="id-ID" sz="2400" dirty="0">
            <a:solidFill>
              <a:schemeClr val="tx1"/>
            </a:solidFill>
            <a:latin typeface="Comic Sans MS" pitchFamily="66" charset="0"/>
          </a:endParaRPr>
        </a:p>
      </dgm:t>
    </dgm:pt>
    <dgm:pt modelId="{0BBDF371-0CB2-47BB-A3E5-3A51E2E719B7}" type="parTrans" cxnId="{073249F1-1AB2-4AE7-8994-E8824FD9F864}">
      <dgm:prSet/>
      <dgm:spPr/>
      <dgm:t>
        <a:bodyPr/>
        <a:lstStyle/>
        <a:p>
          <a:endParaRPr lang="id-ID"/>
        </a:p>
      </dgm:t>
    </dgm:pt>
    <dgm:pt modelId="{DAAB6F70-A8A4-46F1-917B-5DF8335E9F9C}" type="sibTrans" cxnId="{073249F1-1AB2-4AE7-8994-E8824FD9F864}">
      <dgm:prSet/>
      <dgm:spPr/>
      <dgm:t>
        <a:bodyPr/>
        <a:lstStyle/>
        <a:p>
          <a:endParaRPr lang="id-ID"/>
        </a:p>
      </dgm:t>
    </dgm:pt>
    <dgm:pt modelId="{093E5B89-51FE-436E-890F-26D34318047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400" dirty="0" smtClean="0">
              <a:solidFill>
                <a:schemeClr val="tx1"/>
              </a:solidFill>
              <a:latin typeface="Comic Sans MS" pitchFamily="66" charset="0"/>
            </a:rPr>
            <a:t>Metabolit larut  dalam air (polar</a:t>
          </a:r>
          <a:r>
            <a:rPr lang="id-ID" sz="2400" dirty="0" smtClean="0">
              <a:solidFill>
                <a:schemeClr val="tx1"/>
              </a:solidFill>
            </a:rPr>
            <a:t>)</a:t>
          </a:r>
          <a:r>
            <a:rPr lang="id-ID" sz="2700" dirty="0" smtClean="0">
              <a:solidFill>
                <a:schemeClr val="tx1"/>
              </a:solidFill>
            </a:rPr>
            <a:t>, </a:t>
          </a:r>
          <a:r>
            <a:rPr lang="id-ID" sz="2400" dirty="0" smtClean="0">
              <a:solidFill>
                <a:schemeClr val="tx1"/>
              </a:solidFill>
            </a:rPr>
            <a:t>mudah di eksresikan</a:t>
          </a:r>
          <a:endParaRPr lang="id-ID" sz="2400" dirty="0">
            <a:solidFill>
              <a:schemeClr val="tx1"/>
            </a:solidFill>
          </a:endParaRPr>
        </a:p>
      </dgm:t>
    </dgm:pt>
    <dgm:pt modelId="{B564262A-E7AC-41F4-8BC0-4220B7D6D9CD}" type="parTrans" cxnId="{1E736A43-3F08-46EE-9E84-9642761311BC}">
      <dgm:prSet/>
      <dgm:spPr/>
      <dgm:t>
        <a:bodyPr/>
        <a:lstStyle/>
        <a:p>
          <a:endParaRPr lang="id-ID"/>
        </a:p>
      </dgm:t>
    </dgm:pt>
    <dgm:pt modelId="{60AD08C3-7327-402C-BEA7-32BD12C702CB}" type="sibTrans" cxnId="{1E736A43-3F08-46EE-9E84-9642761311BC}">
      <dgm:prSet/>
      <dgm:spPr/>
      <dgm:t>
        <a:bodyPr/>
        <a:lstStyle/>
        <a:p>
          <a:endParaRPr lang="id-ID"/>
        </a:p>
      </dgm:t>
    </dgm:pt>
    <dgm:pt modelId="{7A0E9880-D1F9-4AB9-A9F6-931ACCB6C1E9}" type="pres">
      <dgm:prSet presAssocID="{98032C67-B403-480E-A687-889C069D631C}" presName="CompostProcess" presStyleCnt="0">
        <dgm:presLayoutVars>
          <dgm:dir/>
          <dgm:resizeHandles val="exact"/>
        </dgm:presLayoutVars>
      </dgm:prSet>
      <dgm:spPr/>
    </dgm:pt>
    <dgm:pt modelId="{856BFE37-531B-4F42-AB07-8F8A91984EBD}" type="pres">
      <dgm:prSet presAssocID="{98032C67-B403-480E-A687-889C069D631C}" presName="arrow" presStyleLbl="bgShp" presStyleIdx="0" presStyleCnt="1" custScaleX="117647" custLinFactNeighborX="14766" custLinFactNeighborY="2725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EE9D52CE-870C-485D-AF67-3F9C2BD1C701}" type="pres">
      <dgm:prSet presAssocID="{98032C67-B403-480E-A687-889C069D631C}" presName="linearProcess" presStyleCnt="0"/>
      <dgm:spPr/>
    </dgm:pt>
    <dgm:pt modelId="{882AC8BF-F2FC-4823-9B06-5BF52759F0FB}" type="pres">
      <dgm:prSet presAssocID="{C88D0037-EB42-445D-8106-CCABAAACACF4}" presName="textNode" presStyleLbl="node1" presStyleIdx="0" presStyleCnt="3" custScaleY="86372" custLinFactNeighborX="-1093" custLinFactNeighborY="55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02C815-91B4-4A47-BF3F-BC3C94720A37}" type="pres">
      <dgm:prSet presAssocID="{D11E8703-F235-477D-826A-8D1A45BC8E81}" presName="sibTrans" presStyleCnt="0"/>
      <dgm:spPr/>
    </dgm:pt>
    <dgm:pt modelId="{0F9317BD-3BE1-4EE1-B3F7-F93FEBB38D89}" type="pres">
      <dgm:prSet presAssocID="{90C0EE3F-72FB-4DC7-88DE-448E043CA7DA}" presName="textNode" presStyleLbl="node1" presStyleIdx="1" presStyleCnt="3" custScaleX="70323" custScaleY="45578" custLinFactNeighborX="26089" custLinFactNeighborY="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2DF6B7-C05E-433C-A679-3EE372D19D91}" type="pres">
      <dgm:prSet presAssocID="{DAAB6F70-A8A4-46F1-917B-5DF8335E9F9C}" presName="sibTrans" presStyleCnt="0"/>
      <dgm:spPr/>
    </dgm:pt>
    <dgm:pt modelId="{15586393-16AF-4CA8-8AB7-ECA49298D59F}" type="pres">
      <dgm:prSet presAssocID="{093E5B89-51FE-436E-890F-26D343180473}" presName="textNode" presStyleLbl="node1" presStyleIdx="2" presStyleCnt="3" custScaleX="123606" custScaleY="7964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99D87A7-1E35-4842-96F9-93B2129EC038}" srcId="{98032C67-B403-480E-A687-889C069D631C}" destId="{C88D0037-EB42-445D-8106-CCABAAACACF4}" srcOrd="0" destOrd="0" parTransId="{F57186B9-726B-40F8-97BB-FA83020CDE02}" sibTransId="{D11E8703-F235-477D-826A-8D1A45BC8E81}"/>
    <dgm:cxn modelId="{82C2FA84-C256-6B4C-BFE1-E0550C09EC42}" type="presOf" srcId="{C88D0037-EB42-445D-8106-CCABAAACACF4}" destId="{882AC8BF-F2FC-4823-9B06-5BF52759F0FB}" srcOrd="0" destOrd="0" presId="urn:microsoft.com/office/officeart/2005/8/layout/hProcess9"/>
    <dgm:cxn modelId="{FC98C3B3-6B77-7E45-A5B9-5E596B494A06}" type="presOf" srcId="{90C0EE3F-72FB-4DC7-88DE-448E043CA7DA}" destId="{0F9317BD-3BE1-4EE1-B3F7-F93FEBB38D89}" srcOrd="0" destOrd="0" presId="urn:microsoft.com/office/officeart/2005/8/layout/hProcess9"/>
    <dgm:cxn modelId="{21640499-4887-A64E-902A-72636966139B}" type="presOf" srcId="{093E5B89-51FE-436E-890F-26D343180473}" destId="{15586393-16AF-4CA8-8AB7-ECA49298D59F}" srcOrd="0" destOrd="0" presId="urn:microsoft.com/office/officeart/2005/8/layout/hProcess9"/>
    <dgm:cxn modelId="{6DECBE16-DBFB-DA42-9597-7A6E81117074}" type="presOf" srcId="{98032C67-B403-480E-A687-889C069D631C}" destId="{7A0E9880-D1F9-4AB9-A9F6-931ACCB6C1E9}" srcOrd="0" destOrd="0" presId="urn:microsoft.com/office/officeart/2005/8/layout/hProcess9"/>
    <dgm:cxn modelId="{073249F1-1AB2-4AE7-8994-E8824FD9F864}" srcId="{98032C67-B403-480E-A687-889C069D631C}" destId="{90C0EE3F-72FB-4DC7-88DE-448E043CA7DA}" srcOrd="1" destOrd="0" parTransId="{0BBDF371-0CB2-47BB-A3E5-3A51E2E719B7}" sibTransId="{DAAB6F70-A8A4-46F1-917B-5DF8335E9F9C}"/>
    <dgm:cxn modelId="{1E736A43-3F08-46EE-9E84-9642761311BC}" srcId="{98032C67-B403-480E-A687-889C069D631C}" destId="{093E5B89-51FE-436E-890F-26D343180473}" srcOrd="2" destOrd="0" parTransId="{B564262A-E7AC-41F4-8BC0-4220B7D6D9CD}" sibTransId="{60AD08C3-7327-402C-BEA7-32BD12C702CB}"/>
    <dgm:cxn modelId="{9FD614B2-965C-894B-835E-0BF3100CA713}" type="presParOf" srcId="{7A0E9880-D1F9-4AB9-A9F6-931ACCB6C1E9}" destId="{856BFE37-531B-4F42-AB07-8F8A91984EBD}" srcOrd="0" destOrd="0" presId="urn:microsoft.com/office/officeart/2005/8/layout/hProcess9"/>
    <dgm:cxn modelId="{BC6BF164-29F4-EB4F-BAD2-F1405ADA6087}" type="presParOf" srcId="{7A0E9880-D1F9-4AB9-A9F6-931ACCB6C1E9}" destId="{EE9D52CE-870C-485D-AF67-3F9C2BD1C701}" srcOrd="1" destOrd="0" presId="urn:microsoft.com/office/officeart/2005/8/layout/hProcess9"/>
    <dgm:cxn modelId="{96A90CE7-C6E7-044F-9016-48D6C3B434AB}" type="presParOf" srcId="{EE9D52CE-870C-485D-AF67-3F9C2BD1C701}" destId="{882AC8BF-F2FC-4823-9B06-5BF52759F0FB}" srcOrd="0" destOrd="0" presId="urn:microsoft.com/office/officeart/2005/8/layout/hProcess9"/>
    <dgm:cxn modelId="{D57DB7BC-F20B-7F40-9198-031F46FAA4B6}" type="presParOf" srcId="{EE9D52CE-870C-485D-AF67-3F9C2BD1C701}" destId="{4902C815-91B4-4A47-BF3F-BC3C94720A37}" srcOrd="1" destOrd="0" presId="urn:microsoft.com/office/officeart/2005/8/layout/hProcess9"/>
    <dgm:cxn modelId="{A7E064C9-5E84-9641-A781-F72C3C6B46D5}" type="presParOf" srcId="{EE9D52CE-870C-485D-AF67-3F9C2BD1C701}" destId="{0F9317BD-3BE1-4EE1-B3F7-F93FEBB38D89}" srcOrd="2" destOrd="0" presId="urn:microsoft.com/office/officeart/2005/8/layout/hProcess9"/>
    <dgm:cxn modelId="{B10E1B47-0EE7-0A4F-AB70-7AE9DC9F90E1}" type="presParOf" srcId="{EE9D52CE-870C-485D-AF67-3F9C2BD1C701}" destId="{8F2DF6B7-C05E-433C-A679-3EE372D19D91}" srcOrd="3" destOrd="0" presId="urn:microsoft.com/office/officeart/2005/8/layout/hProcess9"/>
    <dgm:cxn modelId="{39C32093-6529-3D43-835D-FF8F67980481}" type="presParOf" srcId="{EE9D52CE-870C-485D-AF67-3F9C2BD1C701}" destId="{15586393-16AF-4CA8-8AB7-ECA49298D59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BFE37-531B-4F42-AB07-8F8A91984EBD}">
      <dsp:nvSpPr>
        <dsp:cNvPr id="0" name=""/>
        <dsp:cNvSpPr/>
      </dsp:nvSpPr>
      <dsp:spPr>
        <a:xfrm>
          <a:off x="4" y="0"/>
          <a:ext cx="8215365" cy="5241941"/>
        </a:xfrm>
        <a:prstGeom prst="rightArrow">
          <a:avLst/>
        </a:prstGeom>
        <a:gradFill rotWithShape="1">
          <a:gsLst>
            <a:gs pos="0">
              <a:schemeClr val="accent4">
                <a:shade val="63000"/>
              </a:schemeClr>
            </a:gs>
            <a:gs pos="30000">
              <a:schemeClr val="accent4">
                <a:shade val="90000"/>
                <a:satMod val="110000"/>
              </a:schemeClr>
            </a:gs>
            <a:gs pos="45000">
              <a:schemeClr val="accent4">
                <a:shade val="100000"/>
                <a:satMod val="118000"/>
              </a:schemeClr>
            </a:gs>
            <a:gs pos="55000">
              <a:schemeClr val="accent4">
                <a:shade val="100000"/>
                <a:satMod val="118000"/>
              </a:schemeClr>
            </a:gs>
            <a:gs pos="73000">
              <a:schemeClr val="accent4">
                <a:shade val="90000"/>
                <a:satMod val="110000"/>
              </a:schemeClr>
            </a:gs>
            <a:gs pos="100000">
              <a:schemeClr val="accent4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882AC8BF-F2FC-4823-9B06-5BF52759F0FB}">
      <dsp:nvSpPr>
        <dsp:cNvPr id="0" name=""/>
        <dsp:cNvSpPr/>
      </dsp:nvSpPr>
      <dsp:spPr>
        <a:xfrm>
          <a:off x="1364" y="1832309"/>
          <a:ext cx="2598807" cy="1811027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  <a:latin typeface="Comic Sans MS" pitchFamily="66" charset="0"/>
            </a:rPr>
            <a:t>Bahan toksik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  <a:latin typeface="Comic Sans MS" pitchFamily="66" charset="0"/>
            </a:rPr>
            <a:t>(di dalam hati)</a:t>
          </a:r>
          <a:endParaRPr lang="id-ID" sz="240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89771" y="1920716"/>
        <a:ext cx="2421993" cy="1634213"/>
      </dsp:txXfrm>
    </dsp:sp>
    <dsp:sp modelId="{0F9317BD-3BE1-4EE1-B3F7-F93FEBB38D89}">
      <dsp:nvSpPr>
        <dsp:cNvPr id="0" name=""/>
        <dsp:cNvSpPr/>
      </dsp:nvSpPr>
      <dsp:spPr>
        <a:xfrm>
          <a:off x="2961232" y="2143136"/>
          <a:ext cx="1827559" cy="955668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  <a:latin typeface="Comic Sans MS" pitchFamily="66" charset="0"/>
            </a:rPr>
            <a:t>Enzim metabolik</a:t>
          </a:r>
          <a:endParaRPr lang="id-ID" sz="240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3007884" y="2189788"/>
        <a:ext cx="1734255" cy="862364"/>
      </dsp:txXfrm>
    </dsp:sp>
    <dsp:sp modelId="{15586393-16AF-4CA8-8AB7-ECA49298D59F}">
      <dsp:nvSpPr>
        <dsp:cNvPr id="0" name=""/>
        <dsp:cNvSpPr/>
      </dsp:nvSpPr>
      <dsp:spPr>
        <a:xfrm>
          <a:off x="4998620" y="1785950"/>
          <a:ext cx="3212282" cy="167004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  <a:latin typeface="Comic Sans MS" pitchFamily="66" charset="0"/>
            </a:rPr>
            <a:t>Metabolit larut  dalam air (polar</a:t>
          </a:r>
          <a:r>
            <a:rPr lang="id-ID" sz="2400" kern="1200" dirty="0" smtClean="0">
              <a:solidFill>
                <a:schemeClr val="tx1"/>
              </a:solidFill>
            </a:rPr>
            <a:t>)</a:t>
          </a:r>
          <a:r>
            <a:rPr lang="id-ID" sz="2700" kern="1200" dirty="0" smtClean="0">
              <a:solidFill>
                <a:schemeClr val="tx1"/>
              </a:solidFill>
            </a:rPr>
            <a:t>, </a:t>
          </a:r>
          <a:r>
            <a:rPr lang="id-ID" sz="2400" kern="1200" dirty="0" smtClean="0">
              <a:solidFill>
                <a:schemeClr val="tx1"/>
              </a:solidFill>
            </a:rPr>
            <a:t>mudah di eksresikan</a:t>
          </a:r>
          <a:endParaRPr lang="id-ID" sz="2400" kern="1200" dirty="0">
            <a:solidFill>
              <a:schemeClr val="tx1"/>
            </a:solidFill>
          </a:endParaRPr>
        </a:p>
      </dsp:txBody>
      <dsp:txXfrm>
        <a:off x="5080145" y="1867475"/>
        <a:ext cx="3049232" cy="1506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8FA5-C063-48F3-B8C4-74664CA4801D}" type="datetimeFigureOut">
              <a:rPr lang="en-US" smtClean="0"/>
              <a:pPr/>
              <a:t>10/26/17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CF357-9A92-45D6-8352-97B0D5CD569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153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203077-BF36-4933-9278-51C885F081F7}" type="slidenum">
              <a:rPr lang="id-ID" smtClean="0"/>
              <a:pPr/>
              <a:t>21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8508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FC37943-3BC1-49F2-82A5-E9F64BA3904B}" type="datetimeFigureOut">
              <a:rPr lang="en-US" smtClean="0"/>
              <a:pPr/>
              <a:t>10/26/17</a:t>
            </a:fld>
            <a:endParaRPr lang="en-S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S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53A7F74-E615-444A-8D7C-4B503FF6B7C1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7943-3BC1-49F2-82A5-E9F64BA3904B}" type="datetimeFigureOut">
              <a:rPr lang="en-US" smtClean="0"/>
              <a:pPr/>
              <a:t>10/26/17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7F74-E615-444A-8D7C-4B503FF6B7C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7943-3BC1-49F2-82A5-E9F64BA3904B}" type="datetimeFigureOut">
              <a:rPr lang="en-US" smtClean="0"/>
              <a:pPr/>
              <a:t>10/26/17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7F74-E615-444A-8D7C-4B503FF6B7C1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7943-3BC1-49F2-82A5-E9F64BA3904B}" type="datetimeFigureOut">
              <a:rPr lang="en-US" smtClean="0"/>
              <a:pPr/>
              <a:t>10/26/17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7F74-E615-444A-8D7C-4B503FF6B7C1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FC37943-3BC1-49F2-82A5-E9F64BA3904B}" type="datetimeFigureOut">
              <a:rPr lang="en-US" smtClean="0"/>
              <a:pPr/>
              <a:t>10/26/17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53A7F74-E615-444A-8D7C-4B503FF6B7C1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7943-3BC1-49F2-82A5-E9F64BA3904B}" type="datetimeFigureOut">
              <a:rPr lang="en-US" smtClean="0"/>
              <a:pPr/>
              <a:t>10/26/17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7F74-E615-444A-8D7C-4B503FF6B7C1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7943-3BC1-49F2-82A5-E9F64BA3904B}" type="datetimeFigureOut">
              <a:rPr lang="en-US" smtClean="0"/>
              <a:pPr/>
              <a:t>10/26/17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7F74-E615-444A-8D7C-4B503FF6B7C1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7943-3BC1-49F2-82A5-E9F64BA3904B}" type="datetimeFigureOut">
              <a:rPr lang="en-US" smtClean="0"/>
              <a:pPr/>
              <a:t>10/26/17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7F74-E615-444A-8D7C-4B503FF6B7C1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7943-3BC1-49F2-82A5-E9F64BA3904B}" type="datetimeFigureOut">
              <a:rPr lang="en-US" smtClean="0"/>
              <a:pPr/>
              <a:t>10/26/17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7F74-E615-444A-8D7C-4B503FF6B7C1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7943-3BC1-49F2-82A5-E9F64BA3904B}" type="datetimeFigureOut">
              <a:rPr lang="en-US" smtClean="0"/>
              <a:pPr/>
              <a:t>10/26/17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7F74-E615-444A-8D7C-4B503FF6B7C1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7943-3BC1-49F2-82A5-E9F64BA3904B}" type="datetimeFigureOut">
              <a:rPr lang="en-US" smtClean="0"/>
              <a:pPr/>
              <a:t>10/26/17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7F74-E615-444A-8D7C-4B503FF6B7C1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C37943-3BC1-49F2-82A5-E9F64BA3904B}" type="datetimeFigureOut">
              <a:rPr lang="en-US" smtClean="0"/>
              <a:pPr/>
              <a:t>10/26/17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3A7F74-E615-444A-8D7C-4B503FF6B7C1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77440" y="3501008"/>
            <a:ext cx="6537960" cy="12971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dirty="0" smtClean="0"/>
              <a:t>	</a:t>
            </a:r>
            <a:r>
              <a:rPr lang="en-SG" sz="4800" dirty="0" smtClean="0"/>
              <a:t>TOKSIKOKINETIK</a:t>
            </a:r>
            <a:endParaRPr lang="en-SG" sz="4800" dirty="0"/>
          </a:p>
        </p:txBody>
      </p:sp>
    </p:spTree>
    <p:extLst>
      <p:ext uri="{BB962C8B-B14F-4D97-AF65-F5344CB8AC3E}">
        <p14:creationId xmlns:p14="http://schemas.microsoft.com/office/powerpoint/2010/main" val="8704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22309"/>
          </a:xfrm>
        </p:spPr>
        <p:txBody>
          <a:bodyPr/>
          <a:lstStyle/>
          <a:p>
            <a:pPr algn="ctr" eaLnBrk="1" hangingPunct="1">
              <a:defRPr/>
            </a:pPr>
            <a:r>
              <a:rPr lang="id-ID" sz="2800" dirty="0" smtClean="0">
                <a:latin typeface="Comic Sans MS" pitchFamily="66" charset="0"/>
              </a:rPr>
              <a:t>SISTIM EKS</a:t>
            </a:r>
            <a:r>
              <a:rPr lang="en-US" sz="2800" dirty="0" smtClean="0">
                <a:latin typeface="Comic Sans MS" pitchFamily="66" charset="0"/>
              </a:rPr>
              <a:t>K</a:t>
            </a:r>
            <a:r>
              <a:rPr lang="id-ID" sz="2800" dirty="0" smtClean="0">
                <a:latin typeface="Comic Sans MS" pitchFamily="66" charset="0"/>
              </a:rPr>
              <a:t>RESI TUBUH</a:t>
            </a:r>
            <a:endParaRPr lang="id-ID" sz="2800" dirty="0">
              <a:latin typeface="Comic Sans MS" pitchFamily="66" charset="0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7472363" cy="5027613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Ginjal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id-ID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id-ID" sz="2800" dirty="0" smtClean="0">
                <a:latin typeface="Comic Sans MS" pitchFamily="66" charset="0"/>
              </a:rPr>
              <a:t>	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err="1" smtClean="0">
                <a:latin typeface="Comic Sans MS" pitchFamily="66" charset="0"/>
              </a:rPr>
              <a:t>merupakan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ekskresi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utama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Comic Sans MS" pitchFamily="66" charset="0"/>
              </a:rPr>
              <a:t>hampir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semua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bahan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berbahaya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dikeluarkan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melalui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ginjal</a:t>
            </a:r>
            <a:r>
              <a:rPr lang="en-US" sz="2800" dirty="0" smtClean="0">
                <a:latin typeface="Comic Sans MS" pitchFamily="66" charset="0"/>
              </a:rPr>
              <a:t>).</a:t>
            </a:r>
          </a:p>
          <a:p>
            <a:pPr eaLnBrk="1" hangingPunct="1"/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Hati</a:t>
            </a:r>
            <a:endParaRPr lang="en-US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/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Empedu</a:t>
            </a:r>
            <a:endParaRPr lang="en-US" sz="28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3252" name="Picture 4" descr="bd0671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4429125"/>
            <a:ext cx="21939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31593"/>
            <a:ext cx="7583380" cy="603074"/>
          </a:xfrm>
        </p:spPr>
        <p:txBody>
          <a:bodyPr/>
          <a:lstStyle/>
          <a:p>
            <a:r>
              <a:rPr lang="en-US" dirty="0" err="1" smtClean="0"/>
              <a:t>tahapan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8"/>
            <a:ext cx="7929618" cy="592935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7369936" y="3219718"/>
            <a:ext cx="9659" cy="1262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1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2230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BIOLOGICAL EXPOSURE INDICES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(INDEKS PAPARAN BIOLOGI)</a:t>
            </a:r>
            <a:endParaRPr lang="id-ID" sz="2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428750"/>
            <a:ext cx="7239000" cy="5027613"/>
          </a:xfrm>
        </p:spPr>
        <p:txBody>
          <a:bodyPr/>
          <a:lstStyle/>
          <a:p>
            <a:pPr indent="19050">
              <a:buFont typeface="Wingdings" pitchFamily="2" charset="2"/>
              <a:buNone/>
              <a:defRPr/>
            </a:pPr>
            <a:r>
              <a:rPr lang="en-US" sz="2800" dirty="0" err="1" smtClean="0">
                <a:latin typeface="Comic Sans MS" pitchFamily="66" charset="0"/>
              </a:rPr>
              <a:t>Pengukuran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risiko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paparan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berdasarkan</a:t>
            </a:r>
            <a:r>
              <a:rPr lang="en-US" sz="2800" dirty="0" smtClean="0">
                <a:latin typeface="Comic Sans MS" pitchFamily="66" charset="0"/>
              </a:rPr>
              <a:t> BEI, </a:t>
            </a:r>
            <a:r>
              <a:rPr lang="en-US" sz="2800" dirty="0" err="1" smtClean="0">
                <a:latin typeface="Comic Sans MS" pitchFamily="66" charset="0"/>
              </a:rPr>
              <a:t>dianalisa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dalam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sampel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berupa</a:t>
            </a:r>
            <a:r>
              <a:rPr lang="en-US" sz="2800" dirty="0" smtClean="0">
                <a:latin typeface="Comic Sans MS" pitchFamily="66" charset="0"/>
              </a:rPr>
              <a:t> :</a:t>
            </a:r>
          </a:p>
          <a:p>
            <a:pPr indent="19050">
              <a:buFont typeface="Wingdings" pitchFamily="2" charset="2"/>
              <a:buNone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indent="19050">
              <a:defRPr/>
            </a:pPr>
            <a:r>
              <a:rPr lang="en-US" sz="2400" dirty="0" smtClean="0">
                <a:latin typeface="Comic Sans MS" pitchFamily="66" charset="0"/>
              </a:rPr>
              <a:t>   </a:t>
            </a:r>
            <a:r>
              <a:rPr lang="en-US" sz="2800" dirty="0" err="1" smtClean="0">
                <a:latin typeface="Comic Sans MS" pitchFamily="66" charset="0"/>
              </a:rPr>
              <a:t>Darah</a:t>
            </a:r>
            <a:endParaRPr lang="en-US" sz="2800" dirty="0" smtClean="0">
              <a:latin typeface="Comic Sans MS" pitchFamily="66" charset="0"/>
            </a:endParaRPr>
          </a:p>
          <a:p>
            <a:pPr indent="19050">
              <a:defRPr/>
            </a:pPr>
            <a:r>
              <a:rPr lang="en-US" sz="2800" dirty="0" smtClean="0">
                <a:latin typeface="Comic Sans MS" pitchFamily="66" charset="0"/>
              </a:rPr>
              <a:t>   </a:t>
            </a:r>
            <a:r>
              <a:rPr lang="en-US" sz="2800" dirty="0" err="1" smtClean="0">
                <a:latin typeface="Comic Sans MS" pitchFamily="66" charset="0"/>
              </a:rPr>
              <a:t>Urin</a:t>
            </a:r>
            <a:endParaRPr lang="en-US" sz="2800" dirty="0" smtClean="0">
              <a:latin typeface="Comic Sans MS" pitchFamily="66" charset="0"/>
            </a:endParaRPr>
          </a:p>
          <a:p>
            <a:pPr indent="19050">
              <a:defRPr/>
            </a:pPr>
            <a:r>
              <a:rPr lang="en-US" sz="2800" dirty="0" smtClean="0">
                <a:latin typeface="Comic Sans MS" pitchFamily="66" charset="0"/>
              </a:rPr>
              <a:t>   </a:t>
            </a:r>
            <a:r>
              <a:rPr lang="en-US" sz="2800" dirty="0" err="1" smtClean="0">
                <a:latin typeface="Comic Sans MS" pitchFamily="66" charset="0"/>
              </a:rPr>
              <a:t>Rambut</a:t>
            </a:r>
            <a:endParaRPr lang="en-US" sz="2800" dirty="0" smtClean="0">
              <a:latin typeface="Comic Sans MS" pitchFamily="66" charset="0"/>
            </a:endParaRPr>
          </a:p>
          <a:p>
            <a:pPr indent="19050">
              <a:defRPr/>
            </a:pPr>
            <a:r>
              <a:rPr lang="en-US" sz="2800" dirty="0" smtClean="0">
                <a:latin typeface="Comic Sans MS" pitchFamily="66" charset="0"/>
              </a:rPr>
              <a:t>   Saliva (air </a:t>
            </a:r>
            <a:r>
              <a:rPr lang="en-US" sz="2800" dirty="0" err="1" smtClean="0">
                <a:latin typeface="Comic Sans MS" pitchFamily="66" charset="0"/>
              </a:rPr>
              <a:t>ludah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  <a:p>
            <a:pPr indent="19050">
              <a:defRPr/>
            </a:pPr>
            <a:r>
              <a:rPr lang="en-US" sz="2800" dirty="0" smtClean="0">
                <a:latin typeface="Comic Sans MS" pitchFamily="66" charset="0"/>
              </a:rPr>
              <a:t>   Kuku</a:t>
            </a:r>
          </a:p>
          <a:p>
            <a:pPr indent="19050">
              <a:defRPr/>
            </a:pPr>
            <a:r>
              <a:rPr lang="en-US" sz="2800" dirty="0" smtClean="0">
                <a:latin typeface="Comic Sans MS" pitchFamily="66" charset="0"/>
              </a:rPr>
              <a:t>   </a:t>
            </a:r>
            <a:r>
              <a:rPr lang="en-US" sz="2800" dirty="0" err="1" smtClean="0">
                <a:latin typeface="Comic Sans MS" pitchFamily="66" charset="0"/>
              </a:rPr>
              <a:t>Udara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pernafasan</a:t>
            </a:r>
            <a:endParaRPr lang="en-US" sz="2800" dirty="0" smtClean="0">
              <a:latin typeface="Comic Sans MS" pitchFamily="66" charset="0"/>
            </a:endParaRPr>
          </a:p>
          <a:p>
            <a:pPr>
              <a:defRPr/>
            </a:pPr>
            <a:endParaRPr lang="id-ID" dirty="0"/>
          </a:p>
        </p:txBody>
      </p:sp>
      <p:pic>
        <p:nvPicPr>
          <p:cNvPr id="55300" name="Picture 5" descr="j02748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071813"/>
            <a:ext cx="17367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239000" cy="64291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MONITORING BIOLOGIK</a:t>
            </a:r>
            <a:r>
              <a:rPr lang="id-ID" sz="2800" dirty="0" smtClean="0">
                <a:latin typeface="Comic Sans MS" pitchFamily="66" charset="0"/>
              </a:rPr>
              <a:t> (ACGIH-2007)</a:t>
            </a:r>
            <a:endParaRPr lang="id-ID" sz="2800" dirty="0"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28597" y="714372"/>
          <a:ext cx="8358245" cy="5500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203"/>
                <a:gridCol w="1509114"/>
                <a:gridCol w="2786095"/>
                <a:gridCol w="2437833"/>
              </a:tblGrid>
              <a:tr h="682524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Bahan Kimia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Spesimen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Indikator Biologik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BEI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7652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Acetone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Urine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Acetone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50 mg/L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7652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Lead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Darah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Lead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30 µg/100ml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7652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N-Hexane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urine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latin typeface="Comic Sans MS" pitchFamily="66" charset="0"/>
                        </a:rPr>
                        <a:t>2,5- hexanedion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0,4 mg/L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97069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CO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Darah</a:t>
                      </a:r>
                    </a:p>
                    <a:p>
                      <a:pPr algn="ctr"/>
                      <a:endParaRPr lang="id-ID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Nafas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Carboxyhemoglobin</a:t>
                      </a:r>
                      <a:endParaRPr lang="en-US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id-ID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CO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3,5% of</a:t>
                      </a:r>
                      <a:r>
                        <a:rPr lang="id-ID" baseline="0" dirty="0" smtClean="0">
                          <a:latin typeface="Comic Sans MS" pitchFamily="66" charset="0"/>
                        </a:rPr>
                        <a:t> Hb</a:t>
                      </a:r>
                    </a:p>
                    <a:p>
                      <a:pPr algn="ctr"/>
                      <a:endParaRPr lang="id-ID" baseline="0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id-ID" baseline="0" dirty="0" smtClean="0">
                          <a:latin typeface="Comic Sans MS" pitchFamily="66" charset="0"/>
                        </a:rPr>
                        <a:t>20 ppm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97069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Cadmium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Urine</a:t>
                      </a:r>
                      <a:endParaRPr lang="en-US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id-ID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Darah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Cadmium</a:t>
                      </a:r>
                      <a:endParaRPr lang="en-US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id-ID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Cadmium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5</a:t>
                      </a:r>
                      <a:r>
                        <a:rPr lang="id-ID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id-ID" dirty="0" smtClean="0">
                          <a:latin typeface="Comic Sans MS" pitchFamily="66" charset="0"/>
                        </a:rPr>
                        <a:t>µg/g creatinin</a:t>
                      </a:r>
                      <a:endParaRPr lang="en-US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id-ID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5 µg/L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7652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Xylene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Urine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Methylhippuric acid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1,5g/g creatinin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97069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Toluene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Urine</a:t>
                      </a:r>
                      <a:endParaRPr lang="en-US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id-ID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Darah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Hippuric acid</a:t>
                      </a:r>
                      <a:endParaRPr lang="en-US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id-ID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Toluen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1,6g/g creatinin</a:t>
                      </a:r>
                      <a:endParaRPr lang="en-US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id-ID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id-ID" dirty="0" smtClean="0">
                          <a:latin typeface="Comic Sans MS" pitchFamily="66" charset="0"/>
                        </a:rPr>
                        <a:t>0,05</a:t>
                      </a:r>
                      <a:r>
                        <a:rPr lang="id-ID" baseline="0" dirty="0" smtClean="0">
                          <a:latin typeface="Comic Sans MS" pitchFamily="66" charset="0"/>
                        </a:rPr>
                        <a:t> mg/L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675"/>
            <a:ext cx="9001156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sz="2800" dirty="0" smtClean="0">
                <a:latin typeface="Comic Sans MS" pitchFamily="66" charset="0"/>
              </a:rPr>
              <a:t>ATOMIC ABSORPTION SPECTROPHOTOMETER (aas)</a:t>
            </a:r>
            <a:br>
              <a:rPr lang="id-ID" sz="2800" dirty="0" smtClean="0">
                <a:latin typeface="Comic Sans MS" pitchFamily="66" charset="0"/>
              </a:rPr>
            </a:br>
            <a:r>
              <a:rPr lang="id-ID" sz="2700" dirty="0" smtClean="0">
                <a:latin typeface="Comic Sans MS" pitchFamily="66" charset="0"/>
              </a:rPr>
              <a:t> u/ pengukuran kadar logam berat </a:t>
            </a:r>
            <a:endParaRPr lang="id-ID" sz="2700" dirty="0">
              <a:latin typeface="Comic Sans MS" pitchFamily="66" charset="0"/>
            </a:endParaRPr>
          </a:p>
        </p:txBody>
      </p:sp>
      <p:pic>
        <p:nvPicPr>
          <p:cNvPr id="57347" name="Picture 2" descr="C:\Users\hiperkes\Documents\alat lab. Hiperkes\AA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609725"/>
            <a:ext cx="8286750" cy="5248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sz="3200" dirty="0" smtClean="0">
                <a:latin typeface="Comic Sans MS" pitchFamily="66" charset="0"/>
              </a:rPr>
              <a:t>Gas chromatograph (gC)</a:t>
            </a:r>
            <a:br>
              <a:rPr lang="id-ID" sz="3200" dirty="0" smtClean="0">
                <a:latin typeface="Comic Sans MS" pitchFamily="66" charset="0"/>
              </a:rPr>
            </a:br>
            <a:r>
              <a:rPr lang="id-ID" sz="2400" dirty="0" smtClean="0">
                <a:latin typeface="Comic Sans MS" pitchFamily="66" charset="0"/>
              </a:rPr>
              <a:t>(u/pengukuran hidrokarbon)</a:t>
            </a:r>
            <a:endParaRPr lang="id-ID" sz="2400" dirty="0">
              <a:latin typeface="Comic Sans MS" pitchFamily="66" charset="0"/>
            </a:endParaRPr>
          </a:p>
        </p:txBody>
      </p:sp>
      <p:pic>
        <p:nvPicPr>
          <p:cNvPr id="58371" name="Picture 2" descr="C:\Users\hiperkes\Documents\alat lab. Hiperkes\G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00188"/>
            <a:ext cx="8358188" cy="5357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sz="2800" dirty="0" smtClean="0">
                <a:latin typeface="Comic Sans MS" pitchFamily="66" charset="0"/>
              </a:rPr>
              <a:t>Spectrophotometer uv/vis</a:t>
            </a:r>
            <a:br>
              <a:rPr lang="id-ID" sz="2800" dirty="0" smtClean="0">
                <a:latin typeface="Comic Sans MS" pitchFamily="66" charset="0"/>
              </a:rPr>
            </a:br>
            <a:endParaRPr lang="id-ID" sz="2800" dirty="0">
              <a:latin typeface="Comic Sans MS" pitchFamily="66" charset="0"/>
            </a:endParaRPr>
          </a:p>
        </p:txBody>
      </p:sp>
      <p:pic>
        <p:nvPicPr>
          <p:cNvPr id="59395" name="Picture 2" descr="C:\Users\hiperkes\Documents\alat lab. Hiperkes\PICT00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71625"/>
            <a:ext cx="8286750" cy="5286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sz="2800" dirty="0" smtClean="0">
                <a:latin typeface="Comic Sans MS" pitchFamily="66" charset="0"/>
              </a:rPr>
              <a:t>Personal dust sampler</a:t>
            </a:r>
            <a:br>
              <a:rPr lang="id-ID" sz="2800" dirty="0" smtClean="0">
                <a:latin typeface="Comic Sans MS" pitchFamily="66" charset="0"/>
              </a:rPr>
            </a:br>
            <a:r>
              <a:rPr lang="id-ID" sz="2400" dirty="0" smtClean="0">
                <a:latin typeface="Comic Sans MS" pitchFamily="66" charset="0"/>
              </a:rPr>
              <a:t>(u/pengukuran kadar debu)</a:t>
            </a:r>
            <a:endParaRPr lang="id-ID" sz="2400" dirty="0">
              <a:latin typeface="Comic Sans MS" pitchFamily="66" charset="0"/>
            </a:endParaRPr>
          </a:p>
        </p:txBody>
      </p:sp>
      <p:pic>
        <p:nvPicPr>
          <p:cNvPr id="60419" name="Picture 2" descr="C:\Users\hiperkes\Documents\alat lab. Hiperkes\PICT00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9725"/>
            <a:ext cx="8215313" cy="5248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PENGENDALIAN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79433"/>
          </a:xfrm>
        </p:spPr>
        <p:txBody>
          <a:bodyPr/>
          <a:lstStyle/>
          <a:p>
            <a:pPr algn="ctr">
              <a:defRPr/>
            </a:pPr>
            <a:r>
              <a:rPr lang="id-ID" sz="2800" dirty="0" smtClean="0">
                <a:latin typeface="Comic Sans MS" pitchFamily="66" charset="0"/>
              </a:rPr>
              <a:t>PENGENDALIAN</a:t>
            </a:r>
            <a:endParaRPr lang="id-ID" sz="2800" dirty="0">
              <a:latin typeface="Comic Sans MS" pitchFamily="66" charset="0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"/>
          </p:nvPr>
        </p:nvSpPr>
        <p:spPr>
          <a:xfrm>
            <a:off x="714375" y="1357313"/>
            <a:ext cx="7215188" cy="5099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Pengendalian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Teknis</a:t>
            </a:r>
            <a:r>
              <a:rPr lang="id-ID" sz="2800" dirty="0" smtClean="0">
                <a:latin typeface="Comic Sans MS" pitchFamily="66" charset="0"/>
              </a:rPr>
              <a:t> </a:t>
            </a:r>
            <a:r>
              <a:rPr lang="en-SG" sz="2800" dirty="0" smtClean="0">
                <a:latin typeface="Comic Sans MS" pitchFamily="66" charset="0"/>
              </a:rPr>
              <a:t> (</a:t>
            </a:r>
            <a:r>
              <a:rPr lang="en-SG" sz="2800" dirty="0" err="1" smtClean="0">
                <a:latin typeface="Comic Sans MS" pitchFamily="66" charset="0"/>
              </a:rPr>
              <a:t>Penyahaan</a:t>
            </a:r>
            <a:r>
              <a:rPr lang="en-SG" sz="2800" dirty="0" smtClean="0">
                <a:latin typeface="Comic Sans MS" pitchFamily="66" charset="0"/>
              </a:rPr>
              <a:t>, </a:t>
            </a:r>
            <a:r>
              <a:rPr lang="en-SG" sz="2800" dirty="0" err="1" smtClean="0">
                <a:latin typeface="Comic Sans MS" pitchFamily="66" charset="0"/>
              </a:rPr>
              <a:t>ventilasi</a:t>
            </a:r>
            <a:r>
              <a:rPr lang="en-SG" sz="2800" dirty="0" smtClean="0">
                <a:latin typeface="Comic Sans MS" pitchFamily="66" charset="0"/>
              </a:rPr>
              <a:t> </a:t>
            </a:r>
            <a:r>
              <a:rPr lang="en-SG" sz="2800" dirty="0" err="1" smtClean="0">
                <a:latin typeface="Comic Sans MS" pitchFamily="66" charset="0"/>
              </a:rPr>
              <a:t>dll</a:t>
            </a:r>
            <a:r>
              <a:rPr lang="en-SG" sz="2800" dirty="0" smtClean="0">
                <a:latin typeface="Comic Sans MS" pitchFamily="66" charset="0"/>
              </a:rPr>
              <a:t>)</a:t>
            </a:r>
            <a:endParaRPr lang="en-US" sz="2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Pengendalian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administrasi</a:t>
            </a:r>
            <a:endParaRPr lang="en-US" sz="2800" dirty="0" smtClean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Labeling</a:t>
            </a:r>
          </a:p>
          <a:p>
            <a:pPr lvl="1">
              <a:lnSpc>
                <a:spcPct val="90000"/>
              </a:lnSpc>
            </a:pPr>
            <a:r>
              <a:rPr lang="id-ID" sz="2800" dirty="0" smtClean="0">
                <a:solidFill>
                  <a:schemeClr val="tx1"/>
                </a:solidFill>
                <a:latin typeface="Comic Sans MS" pitchFamily="66" charset="0"/>
              </a:rPr>
              <a:t>Monitoring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Lingkungan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Kerja</a:t>
            </a:r>
            <a:endParaRPr lang="en-US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id-ID" sz="2800" dirty="0" smtClean="0">
                <a:solidFill>
                  <a:schemeClr val="tx1"/>
                </a:solidFill>
                <a:latin typeface="Comic Sans MS" pitchFamily="66" charset="0"/>
              </a:rPr>
              <a:t>Monitoring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Biologi</a:t>
            </a:r>
            <a:r>
              <a:rPr lang="id-ID" sz="2800" dirty="0" smtClean="0">
                <a:solidFill>
                  <a:schemeClr val="tx1"/>
                </a:solidFill>
                <a:latin typeface="Comic Sans MS" pitchFamily="66" charset="0"/>
              </a:rPr>
              <a:t>k :</a:t>
            </a:r>
            <a:endParaRPr lang="en-US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err="1" smtClean="0">
                <a:latin typeface="Comic Sans MS" pitchFamily="66" charset="0"/>
              </a:rPr>
              <a:t>Waktu</a:t>
            </a:r>
            <a:r>
              <a:rPr lang="en-US" sz="2800" dirty="0" smtClean="0">
                <a:latin typeface="Comic Sans MS" pitchFamily="66" charset="0"/>
              </a:rPr>
              <a:t> sampling</a:t>
            </a:r>
            <a:r>
              <a:rPr lang="id-ID" sz="2800" dirty="0" smtClean="0">
                <a:latin typeface="Comic Sans MS" pitchFamily="66" charset="0"/>
              </a:rPr>
              <a:t> (akhir shift</a:t>
            </a:r>
            <a:r>
              <a:rPr lang="en-SG" sz="2800" dirty="0" smtClean="0">
                <a:latin typeface="Comic Sans MS" pitchFamily="66" charset="0"/>
              </a:rPr>
              <a:t>)</a:t>
            </a:r>
            <a:endParaRPr lang="en-US" sz="2800" dirty="0" smtClean="0">
              <a:latin typeface="Comic Sans MS" pitchFamily="66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err="1" smtClean="0">
                <a:latin typeface="Comic Sans MS" pitchFamily="66" charset="0"/>
              </a:rPr>
              <a:t>Jenis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spesimen</a:t>
            </a:r>
            <a:r>
              <a:rPr lang="id-ID" sz="2800" dirty="0" smtClean="0">
                <a:latin typeface="Comic Sans MS" pitchFamily="66" charset="0"/>
              </a:rPr>
              <a:t> (darah, urine, rambut, kuku, udara pernapasan).</a:t>
            </a:r>
            <a:endParaRPr lang="en-US" sz="2800" dirty="0" smtClean="0">
              <a:latin typeface="Comic Sans MS" pitchFamily="66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latin typeface="Comic Sans MS" pitchFamily="66" charset="0"/>
              </a:rPr>
              <a:t>Standard (Baku </a:t>
            </a:r>
            <a:r>
              <a:rPr lang="en-US" sz="2800" dirty="0" err="1" smtClean="0">
                <a:latin typeface="Comic Sans MS" pitchFamily="66" charset="0"/>
              </a:rPr>
              <a:t>mutu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  <a:p>
            <a:endParaRPr lang="id-ID" sz="2400" dirty="0" smtClean="0"/>
          </a:p>
        </p:txBody>
      </p:sp>
      <p:pic>
        <p:nvPicPr>
          <p:cNvPr id="61444" name="Picture 3" descr="Worker with Ultra Passive Sampler 590-100  clipped to col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643050"/>
            <a:ext cx="16144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METABOLISME</a:t>
            </a:r>
            <a:endParaRPr lang="en-S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30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36557"/>
          </a:xfrm>
        </p:spPr>
        <p:txBody>
          <a:bodyPr/>
          <a:lstStyle/>
          <a:p>
            <a:pPr algn="ctr">
              <a:defRPr/>
            </a:pPr>
            <a:r>
              <a:rPr lang="id-ID" sz="2800" dirty="0" smtClean="0">
                <a:solidFill>
                  <a:schemeClr val="tx1"/>
                </a:solidFill>
                <a:latin typeface="Comic Sans MS" pitchFamily="66" charset="0"/>
              </a:rPr>
              <a:t>Lanjutan . . .</a:t>
            </a:r>
            <a:endParaRPr lang="id-ID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sz="quarter" idx="1"/>
          </p:nvPr>
        </p:nvSpPr>
        <p:spPr>
          <a:xfrm>
            <a:off x="1000125" y="1187450"/>
            <a:ext cx="7572403" cy="538480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Kebersihan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Umum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Fasilitas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Saniter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&amp;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Higiene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Perorangan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Pelatihan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pendidikan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Rotasi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pekerjaan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id-ID" sz="2400" dirty="0" smtClean="0">
                <a:solidFill>
                  <a:schemeClr val="tx1"/>
                </a:solidFill>
                <a:latin typeface="Comic Sans MS" pitchFamily="66" charset="0"/>
              </a:rPr>
              <a:t>lat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P</a:t>
            </a:r>
            <a:r>
              <a:rPr lang="id-ID" sz="2400" dirty="0" smtClean="0">
                <a:solidFill>
                  <a:schemeClr val="tx1"/>
                </a:solidFill>
                <a:latin typeface="Comic Sans MS" pitchFamily="66" charset="0"/>
              </a:rPr>
              <a:t>elindung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r>
              <a:rPr lang="id-ID" sz="2400" dirty="0" smtClean="0">
                <a:solidFill>
                  <a:schemeClr val="tx1"/>
                </a:solidFill>
                <a:latin typeface="Comic Sans MS" pitchFamily="66" charset="0"/>
              </a:rPr>
              <a:t>iri (Personal Protective Equipment). 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id-ID" dirty="0" smtClean="0"/>
          </a:p>
        </p:txBody>
      </p:sp>
      <p:pic>
        <p:nvPicPr>
          <p:cNvPr id="62468" name="Picture 1029" descr="pe0330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3929063"/>
            <a:ext cx="29337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5400" dirty="0" smtClean="0">
                <a:latin typeface="Comic Sans MS" pitchFamily="66" charset="0"/>
              </a:rPr>
              <a:t>Terima kasih</a:t>
            </a:r>
            <a:endParaRPr lang="id-ID" sz="5400" dirty="0">
              <a:latin typeface="Comic Sans MS" pitchFamily="66" charset="0"/>
            </a:endParaRPr>
          </a:p>
        </p:txBody>
      </p:sp>
      <p:pic>
        <p:nvPicPr>
          <p:cNvPr id="4" name="Picture 5" descr="AG00222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572000"/>
            <a:ext cx="21336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1487" y="47054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BIOTRANSFORMASI/METABOLISME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4351" y="1643050"/>
            <a:ext cx="7796030" cy="428628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Perubahan xenobiotic yang dikatalisa oleh enzim tertentu dalam sel hidup, yaitu merubah struktur kimia dari bahan kimia asing sehingga hasil metabolisme tersebut secara kimiawi berbeda dari senyawa asalnya</a:t>
            </a:r>
          </a:p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Faktor yang mempengaruhi biotransformasi : intrinsik, host, induksi enzim, penghambatan (inhibisi) enzim, seks, efek umur, efek diet, efek kerusakan liver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9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8575" y="731845"/>
            <a:ext cx="7239000" cy="822309"/>
          </a:xfrm>
          <a:prstGeom prst="rect">
            <a:avLst/>
          </a:prstGeom>
        </p:spPr>
        <p:txBody>
          <a:bodyPr vert="horz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d-ID" sz="2800" smtClean="0">
                <a:latin typeface="Comic Sans MS" pitchFamily="66" charset="0"/>
              </a:rPr>
              <a:t>TRANSFORMASI METABOLIK (BIOTRANSFORMASI)</a:t>
            </a:r>
            <a:endParaRPr lang="id-ID" sz="2800" dirty="0">
              <a:latin typeface="Comic Sans MS" pitchFamily="66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630497"/>
              </p:ext>
            </p:extLst>
          </p:nvPr>
        </p:nvGraphicFramePr>
        <p:xfrm>
          <a:off x="214282" y="1214422"/>
          <a:ext cx="8215370" cy="524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479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94024" y="461943"/>
            <a:ext cx="7239000" cy="714379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d-ID" sz="3600" smtClean="0">
                <a:latin typeface="Comic Sans MS" pitchFamily="66" charset="0"/>
              </a:rPr>
              <a:t>REAKSI BIOTRANSFORMASI</a:t>
            </a:r>
            <a:endParaRPr lang="id-ID" sz="3600" dirty="0">
              <a:latin typeface="Comic Sans MS" pitchFamily="66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1214422"/>
          <a:ext cx="7543824" cy="554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164"/>
                <a:gridCol w="5000660"/>
              </a:tblGrid>
              <a:tr h="492287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Reaksi  Kimiawi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Lokasi Intraseluler</a:t>
                      </a:r>
                      <a:endParaRPr lang="id-ID" sz="2400" dirty="0"/>
                    </a:p>
                  </a:txBody>
                  <a:tcPr/>
                </a:tc>
              </a:tr>
              <a:tr h="3511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Fase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I        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Oksidasi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Reduksi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Retikulum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endoplasma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Sitokrom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P450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monooxigenase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Mitokondria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monoamin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oksidase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Sitoplasma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dehidrogenase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Retikulum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endoplasma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Sitoplasma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542501"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Comic Sans MS" pitchFamily="66" charset="0"/>
                        </a:rPr>
                        <a:t>Fase II</a:t>
                      </a:r>
                    </a:p>
                    <a:p>
                      <a:r>
                        <a:rPr lang="id-ID" dirty="0" smtClean="0">
                          <a:latin typeface="Comic Sans MS" pitchFamily="66" charset="0"/>
                        </a:rPr>
                        <a:t>Konyugasi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000" dirty="0" smtClean="0"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Retikulum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endoplasma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Sitoplasma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41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18160"/>
            <a:ext cx="7239000" cy="750871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mtClean="0">
                <a:latin typeface="Comic Sans MS" pitchFamily="66" charset="0"/>
              </a:rPr>
              <a:t>   </a:t>
            </a:r>
            <a:r>
              <a:rPr lang="id-ID" dirty="0" err="1" smtClean="0">
                <a:latin typeface="Comic Sans MS" pitchFamily="66" charset="0"/>
              </a:rPr>
              <a:t>note</a:t>
            </a:r>
            <a:r>
              <a:rPr lang="id-ID" dirty="0" smtClean="0">
                <a:latin typeface="Comic Sans MS" pitchFamily="66" charset="0"/>
              </a:rPr>
              <a:t> :</a:t>
            </a:r>
            <a:endParaRPr lang="id-ID" dirty="0">
              <a:latin typeface="Comic Sans MS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2910" y="1609725"/>
            <a:ext cx="8001056" cy="48466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smtClean="0">
                <a:latin typeface="Comic Sans MS" pitchFamily="66" charset="0"/>
              </a:rPr>
              <a:t>B</a:t>
            </a:r>
            <a:r>
              <a:rPr lang="id-ID" sz="2800" smtClean="0">
                <a:latin typeface="Comic Sans MS" pitchFamily="66" charset="0"/>
              </a:rPr>
              <a:t>e</a:t>
            </a:r>
            <a:r>
              <a:rPr lang="en-US" sz="2800" smtClean="0">
                <a:latin typeface="Comic Sans MS" pitchFamily="66" charset="0"/>
              </a:rPr>
              <a:t>b</a:t>
            </a:r>
            <a:r>
              <a:rPr lang="id-ID" sz="2800" smtClean="0">
                <a:latin typeface="Comic Sans MS" pitchFamily="66" charset="0"/>
              </a:rPr>
              <a:t>e</a:t>
            </a:r>
            <a:r>
              <a:rPr lang="en-US" sz="2800" smtClean="0">
                <a:latin typeface="Comic Sans MS" pitchFamily="66" charset="0"/>
              </a:rPr>
              <a:t>r</a:t>
            </a:r>
            <a:r>
              <a:rPr lang="id-ID" sz="2800" smtClean="0">
                <a:latin typeface="Comic Sans MS" pitchFamily="66" charset="0"/>
              </a:rPr>
              <a:t>a</a:t>
            </a:r>
            <a:r>
              <a:rPr lang="en-US" sz="2800" smtClean="0">
                <a:latin typeface="Comic Sans MS" pitchFamily="66" charset="0"/>
              </a:rPr>
              <a:t>p</a:t>
            </a:r>
            <a:r>
              <a:rPr lang="id-ID" sz="2800" smtClean="0">
                <a:latin typeface="Comic Sans MS" pitchFamily="66" charset="0"/>
              </a:rPr>
              <a:t>a</a:t>
            </a:r>
            <a:r>
              <a:rPr lang="en-US" sz="2800" smtClean="0">
                <a:latin typeface="Comic Sans MS" pitchFamily="66" charset="0"/>
              </a:rPr>
              <a:t> asam </a:t>
            </a:r>
            <a:r>
              <a:rPr lang="id-ID" sz="2800" smtClean="0">
                <a:latin typeface="Comic Sans MS" pitchFamily="66" charset="0"/>
              </a:rPr>
              <a:t>dan</a:t>
            </a:r>
            <a:r>
              <a:rPr lang="en-US" sz="2800" smtClean="0">
                <a:latin typeface="Comic Sans MS" pitchFamily="66" charset="0"/>
              </a:rPr>
              <a:t> basa kuat t</a:t>
            </a:r>
            <a:r>
              <a:rPr lang="id-ID" sz="2800" smtClean="0">
                <a:latin typeface="Comic Sans MS" pitchFamily="66" charset="0"/>
              </a:rPr>
              <a:t>i</a:t>
            </a:r>
            <a:r>
              <a:rPr lang="en-US" sz="2800" smtClean="0">
                <a:latin typeface="Comic Sans MS" pitchFamily="66" charset="0"/>
              </a:rPr>
              <a:t>d</a:t>
            </a:r>
            <a:r>
              <a:rPr lang="id-ID" sz="2800" smtClean="0">
                <a:latin typeface="Comic Sans MS" pitchFamily="66" charset="0"/>
              </a:rPr>
              <a:t>a</a:t>
            </a:r>
            <a:r>
              <a:rPr lang="en-US" sz="2800" smtClean="0">
                <a:latin typeface="Comic Sans MS" pitchFamily="66" charset="0"/>
              </a:rPr>
              <a:t>k mengalami </a:t>
            </a:r>
            <a:r>
              <a:rPr lang="id-ID" sz="2800" smtClean="0">
                <a:latin typeface="Comic Sans MS" pitchFamily="66" charset="0"/>
              </a:rPr>
              <a:t>reaksi </a:t>
            </a:r>
            <a:r>
              <a:rPr lang="en-US" sz="2800" smtClean="0">
                <a:latin typeface="Comic Sans MS" pitchFamily="66" charset="0"/>
              </a:rPr>
              <a:t>biotransformasi </a:t>
            </a:r>
            <a:r>
              <a:rPr lang="en-US" sz="280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id-ID" sz="2800" smtClean="0">
                <a:latin typeface="Comic Sans MS" pitchFamily="66" charset="0"/>
                <a:sym typeface="Wingdings" pitchFamily="2" charset="2"/>
              </a:rPr>
              <a:t>       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id-ID" sz="2800" smtClean="0">
                <a:latin typeface="Comic Sans MS" pitchFamily="66" charset="0"/>
                <a:sym typeface="Wingdings" pitchFamily="2" charset="2"/>
              </a:rPr>
              <a:t>           </a:t>
            </a:r>
            <a:r>
              <a:rPr lang="en-US" sz="2800" smtClean="0">
                <a:latin typeface="Comic Sans MS" pitchFamily="66" charset="0"/>
                <a:sym typeface="Wingdings" pitchFamily="2" charset="2"/>
              </a:rPr>
              <a:t>diekskresi s</a:t>
            </a:r>
            <a:r>
              <a:rPr lang="id-ID" sz="2800" smtClean="0">
                <a:latin typeface="Comic Sans MS" pitchFamily="66" charset="0"/>
                <a:sym typeface="Wingdings" pitchFamily="2" charset="2"/>
              </a:rPr>
              <a:t>e</a:t>
            </a:r>
            <a:r>
              <a:rPr lang="en-US" sz="2800" smtClean="0">
                <a:latin typeface="Comic Sans MS" pitchFamily="66" charset="0"/>
                <a:sym typeface="Wingdings" pitchFamily="2" charset="2"/>
              </a:rPr>
              <a:t>p</a:t>
            </a:r>
            <a:r>
              <a:rPr lang="id-ID" sz="2800" smtClean="0">
                <a:latin typeface="Comic Sans MS" pitchFamily="66" charset="0"/>
                <a:sym typeface="Wingdings" pitchFamily="2" charset="2"/>
              </a:rPr>
              <a:t>er</a:t>
            </a:r>
            <a:r>
              <a:rPr lang="en-US" sz="2800" smtClean="0">
                <a:latin typeface="Comic Sans MS" pitchFamily="66" charset="0"/>
                <a:sym typeface="Wingdings" pitchFamily="2" charset="2"/>
              </a:rPr>
              <a:t>t</a:t>
            </a:r>
            <a:r>
              <a:rPr lang="id-ID" sz="2800" smtClean="0">
                <a:latin typeface="Comic Sans MS" pitchFamily="66" charset="0"/>
                <a:sym typeface="Wingdings" pitchFamily="2" charset="2"/>
              </a:rPr>
              <a:t>i</a:t>
            </a:r>
            <a:r>
              <a:rPr lang="en-US" sz="2800" smtClean="0">
                <a:latin typeface="Comic Sans MS" pitchFamily="66" charset="0"/>
                <a:sym typeface="Wingdings" pitchFamily="2" charset="2"/>
              </a:rPr>
              <a:t> zat asal</a:t>
            </a:r>
            <a:r>
              <a:rPr lang="id-ID" sz="2800" smtClean="0">
                <a:latin typeface="Comic Sans MS" pitchFamily="66" charset="0"/>
                <a:sym typeface="Wingdings" pitchFamily="2" charset="2"/>
              </a:rPr>
              <a:t>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id-ID" sz="2800" smtClean="0">
              <a:latin typeface="Comic Sans MS" pitchFamily="66" charset="0"/>
              <a:sym typeface="Wingdings" pitchFamily="2" charset="2"/>
            </a:endParaRPr>
          </a:p>
          <a:p>
            <a:pPr algn="just">
              <a:lnSpc>
                <a:spcPct val="90000"/>
              </a:lnSpc>
            </a:pPr>
            <a:r>
              <a:rPr lang="id-ID" sz="2800" smtClean="0">
                <a:latin typeface="Comic Sans MS" pitchFamily="66" charset="0"/>
              </a:rPr>
              <a:t>Ni</a:t>
            </a:r>
            <a:r>
              <a:rPr lang="en-US" sz="2800" smtClean="0">
                <a:latin typeface="Comic Sans MS" pitchFamily="66" charset="0"/>
              </a:rPr>
              <a:t>trobenzene         </a:t>
            </a:r>
            <a:r>
              <a:rPr lang="id-ID" sz="2800" smtClean="0">
                <a:latin typeface="Comic Sans MS" pitchFamily="66" charset="0"/>
              </a:rPr>
              <a:t> </a:t>
            </a:r>
            <a:r>
              <a:rPr lang="en-US" sz="2800" smtClean="0">
                <a:latin typeface="Comic Sans MS" pitchFamily="66" charset="0"/>
              </a:rPr>
              <a:t>anilin</a:t>
            </a:r>
            <a:r>
              <a:rPr lang="id-ID" sz="2800" smtClean="0">
                <a:latin typeface="Comic Sans MS" pitchFamily="66" charset="0"/>
              </a:rPr>
              <a:t> (reduksi)</a:t>
            </a:r>
          </a:p>
          <a:p>
            <a:pPr>
              <a:lnSpc>
                <a:spcPct val="90000"/>
              </a:lnSpc>
            </a:pPr>
            <a:endParaRPr lang="id-ID" sz="280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id-ID" sz="2800" smtClean="0">
                <a:latin typeface="Comic Sans MS" pitchFamily="66" charset="0"/>
              </a:rPr>
              <a:t>Ester         asam, alkohol (hidrolisis)</a:t>
            </a:r>
            <a:endParaRPr lang="en-US" sz="280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id-ID" sz="2800" smtClean="0">
                <a:latin typeface="Comic Sans MS" pitchFamily="66" charset="0"/>
                <a:sym typeface="Wingdings" pitchFamily="2" charset="2"/>
              </a:rPr>
              <a:t> </a:t>
            </a:r>
            <a:endParaRPr lang="en-US" sz="2800" smtClean="0">
              <a:latin typeface="Comic Sans MS" pitchFamily="66" charset="0"/>
            </a:endParaRPr>
          </a:p>
          <a:p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95893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EKSKRESI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EKSKRESI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4350" y="1837766"/>
            <a:ext cx="8058177" cy="394868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Ekskresi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penentu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toksisitas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Ekrkresi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mengeluarkan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metabolit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terpakai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ataupun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racun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memasuki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ekskresi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ekskresi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urine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ginjal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ekskresi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empedu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lain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saluran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pencernaan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keringat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14291"/>
            <a:ext cx="7797662" cy="714380"/>
          </a:xfrm>
        </p:spPr>
        <p:txBody>
          <a:bodyPr/>
          <a:lstStyle/>
          <a:p>
            <a:r>
              <a:rPr lang="en-US" dirty="0" smtClean="0"/>
              <a:t>EKSKRESI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1428736"/>
            <a:ext cx="7796030" cy="42226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Ekskresi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urine : Chromium, mercury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Ekskresi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empedu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id-ID" altLang="zh-TW" dirty="0" smtClean="0">
                <a:latin typeface="Times New Roman" pitchFamily="18" charset="0"/>
                <a:cs typeface="Times New Roman" pitchFamily="18" charset="0"/>
              </a:rPr>
              <a:t>arsenic</a:t>
            </a:r>
            <a:r>
              <a:rPr lang="id-ID" altLang="zh-TW" dirty="0">
                <a:latin typeface="Times New Roman" pitchFamily="18" charset="0"/>
                <a:cs typeface="Times New Roman" pitchFamily="18" charset="0"/>
              </a:rPr>
              <a:t>, lead, and mercury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Ekskresi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: volatile liquid, CO</a:t>
            </a: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Ekskresi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saluran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pencernaan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Ekskresi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keringat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: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cadmium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, copper, iron, lead, nickel, and zinc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Ekskresi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rambut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arsen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238</TotalTime>
  <Words>470</Words>
  <Application>Microsoft Macintosh PowerPoint</Application>
  <PresentationFormat>On-screen Show (4:3)</PresentationFormat>
  <Paragraphs>145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Bookman Old Style</vt:lpstr>
      <vt:lpstr>Calibri</vt:lpstr>
      <vt:lpstr>Comic Sans MS</vt:lpstr>
      <vt:lpstr>Gill Sans MT</vt:lpstr>
      <vt:lpstr>Times New Roman</vt:lpstr>
      <vt:lpstr>Wingdings</vt:lpstr>
      <vt:lpstr>Wingdings 2</vt:lpstr>
      <vt:lpstr>Wingdings 3</vt:lpstr>
      <vt:lpstr>新細明體</vt:lpstr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EKSKRESI</vt:lpstr>
      <vt:lpstr>EKSKRESI</vt:lpstr>
      <vt:lpstr>EKSKRESI</vt:lpstr>
      <vt:lpstr>SISTIM EKSKRESI TUBUH</vt:lpstr>
      <vt:lpstr>tahapan</vt:lpstr>
      <vt:lpstr>BIOLOGICAL EXPOSURE INDICES  (INDEKS PAPARAN BIOLOGI)</vt:lpstr>
      <vt:lpstr>MONITORING BIOLOGIK (ACGIH-2007)</vt:lpstr>
      <vt:lpstr>ATOMIC ABSORPTION SPECTROPHOTOMETER (aas)  u/ pengukuran kadar logam berat </vt:lpstr>
      <vt:lpstr>Gas chromatograph (gC) (u/pengukuran hidrokarbon)</vt:lpstr>
      <vt:lpstr>Spectrophotometer uv/vis </vt:lpstr>
      <vt:lpstr>Personal dust sampler (u/pengukuran kadar debu)</vt:lpstr>
      <vt:lpstr>PENGENDALIAN</vt:lpstr>
      <vt:lpstr>PENGENDALIAN</vt:lpstr>
      <vt:lpstr>Lanjutan . . .</vt:lpstr>
      <vt:lpstr>Terima kasih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TOKSIKOKINETIK</dc:title>
  <dc:creator>user</dc:creator>
  <cp:lastModifiedBy>Microsoft Office User</cp:lastModifiedBy>
  <cp:revision>29</cp:revision>
  <dcterms:created xsi:type="dcterms:W3CDTF">2016-03-26T05:00:59Z</dcterms:created>
  <dcterms:modified xsi:type="dcterms:W3CDTF">2017-10-26T04:25:57Z</dcterms:modified>
</cp:coreProperties>
</file>