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2" r:id="rId10"/>
    <p:sldId id="263" r:id="rId11"/>
    <p:sldId id="264" r:id="rId12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27A28-F816-4BA8-A004-786239362748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B5DC7-DB3F-4A4E-8E22-814D0B750081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23796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IN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1FDC52-8F7B-4FBB-93E5-2F1D2B2CA27C}" type="slidenum">
              <a:rPr lang="en-IN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I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A4D55563-50B4-4294-98DC-E954D8BB0D06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AE4B115-EEF9-4D92-B940-EA6F8149B9F0}" type="datetimeFigureOut">
              <a:rPr lang="id-ID" smtClean="0"/>
              <a:t>11/09/2017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Pengantar Pengolahan </a:t>
            </a:r>
            <a:r>
              <a:rPr lang="id-ID" smtClean="0"/>
              <a:t>Limbah </a:t>
            </a:r>
            <a:r>
              <a:rPr lang="id-ID" smtClean="0"/>
              <a:t>Industri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7112"/>
            <a:ext cx="3888432" cy="1819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52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Waste hierarchy</a:t>
            </a:r>
            <a:endParaRPr lang="en-IN" b="1" smtClean="0"/>
          </a:p>
        </p:txBody>
      </p:sp>
      <p:pic>
        <p:nvPicPr>
          <p:cNvPr id="18435" name="Picture 12" descr="300px-Waste_hierarch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286000"/>
            <a:ext cx="7858125" cy="4572000"/>
          </a:xfrm>
          <a:noFill/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7188" y="1214438"/>
            <a:ext cx="83581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2800" b="1"/>
              <a:t>Waste hierarchy refers to 3 Rs</a:t>
            </a:r>
          </a:p>
          <a:p>
            <a:pPr algn="just"/>
            <a:r>
              <a:rPr lang="en-US" sz="2800" b="1"/>
              <a:t> Reduce, Reuse, Recycle</a:t>
            </a:r>
            <a:endParaRPr lang="en-IN" sz="2800" b="1"/>
          </a:p>
        </p:txBody>
      </p:sp>
    </p:spTree>
    <p:extLst>
      <p:ext uri="{BB962C8B-B14F-4D97-AF65-F5344CB8AC3E}">
        <p14:creationId xmlns:p14="http://schemas.microsoft.com/office/powerpoint/2010/main" val="239368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Waste</a:t>
            </a:r>
          </a:p>
        </p:txBody>
      </p:sp>
      <p:sp>
        <p:nvSpPr>
          <p:cNvPr id="19459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191000" cy="4800600"/>
          </a:xfrm>
        </p:spPr>
        <p:txBody>
          <a:bodyPr/>
          <a:lstStyle/>
          <a:p>
            <a:pPr eaLnBrk="1" hangingPunct="1"/>
            <a:r>
              <a:rPr lang="en-US" dirty="0" smtClean="0"/>
              <a:t>Minimizing solid waste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Minimizing packaging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err="1" smtClean="0"/>
              <a:t>Recycleable</a:t>
            </a:r>
            <a:endParaRPr lang="en-US" dirty="0" smtClean="0"/>
          </a:p>
          <a:p>
            <a:pPr lvl="2" eaLnBrk="1" hangingPunct="1">
              <a:buFont typeface="Arial" pitchFamily="34" charset="0"/>
              <a:buNone/>
            </a:pPr>
            <a:r>
              <a:rPr lang="en-US" dirty="0" smtClean="0"/>
              <a:t>Paper, plastics, metals, glass, wood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Reusable ? 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dirty="0" smtClean="0"/>
              <a:t>Textiles, leather, rubber, metals, wood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dirty="0" smtClean="0"/>
              <a:t>Compostable</a:t>
            </a:r>
          </a:p>
          <a:p>
            <a:pPr lvl="2" eaLnBrk="1" hangingPunct="1">
              <a:buFont typeface="Arial" pitchFamily="34" charset="0"/>
              <a:buNone/>
            </a:pPr>
            <a:r>
              <a:rPr lang="en-US" dirty="0" smtClean="0"/>
              <a:t>Yard trimmings, food scraps (vegetable) </a:t>
            </a:r>
          </a:p>
        </p:txBody>
      </p:sp>
      <p:pic>
        <p:nvPicPr>
          <p:cNvPr id="19460" name="Picture 8" descr="D:\Assets\Chapter_22\Images\Art_Labeled\22_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4213" y="1285875"/>
            <a:ext cx="4364037" cy="4857750"/>
          </a:xfrm>
          <a:noFill/>
        </p:spPr>
      </p:pic>
    </p:spTree>
    <p:extLst>
      <p:ext uri="{BB962C8B-B14F-4D97-AF65-F5344CB8AC3E}">
        <p14:creationId xmlns:p14="http://schemas.microsoft.com/office/powerpoint/2010/main" val="81918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Defenisi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Limbah dikenal juga sebagai sampah adalah sesuatu yang sudah tidak diinginkan atau material yang sudah tidak digunakan.</a:t>
            </a:r>
          </a:p>
          <a:p>
            <a:r>
              <a:rPr lang="id-ID" dirty="0" smtClean="0"/>
              <a:t>Dengan kata lain limbah adalah sisa dari suatu hasil usaha atau kegiatan</a:t>
            </a:r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429000"/>
            <a:ext cx="6629400" cy="273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793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Jenis-Jenis Limbah Menurut Wujudnya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Limbah Padat: Limbah yang berbentuk padatan yang dihasilkan dari limbah domestik, komersial, dan limbah industri.</a:t>
            </a:r>
          </a:p>
          <a:p>
            <a:r>
              <a:rPr lang="id-ID" dirty="0" smtClean="0"/>
              <a:t>Misalnya : Plastik, styrofoam, botol, kertas, besi, dll.</a:t>
            </a:r>
          </a:p>
          <a:p>
            <a:r>
              <a:rPr lang="id-ID" dirty="0" smtClean="0"/>
              <a:t>Limbah Cair: limbah yangberbentuk cairan yang dihasilkan dari limbah domestik maupun limbah industri.</a:t>
            </a:r>
          </a:p>
          <a:p>
            <a:r>
              <a:rPr lang="id-ID" dirty="0" smtClean="0"/>
              <a:t>Misalnya limbah hasil cucian, limbah kimia, minyak, limbah cair dari industri, dll</a:t>
            </a:r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450629" cy="2172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581129"/>
            <a:ext cx="2513856" cy="2137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05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Limbah Gas: limbah berbentuk gas/partikel yang dihasilkan dari aktivitas kendaraan bermotor dan mesin di industri.</a:t>
            </a:r>
          </a:p>
          <a:p>
            <a:r>
              <a:rPr lang="id-ID" dirty="0" smtClean="0"/>
              <a:t>Misalnya gas SO2, NO2, NO, CO, HC, PM, dll</a:t>
            </a: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816424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970" y="3573016"/>
            <a:ext cx="3887454" cy="2807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95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435975" cy="1168400"/>
          </a:xfrm>
        </p:spPr>
        <p:txBody>
          <a:bodyPr/>
          <a:lstStyle/>
          <a:p>
            <a:r>
              <a:rPr lang="en-US" sz="4000"/>
              <a:t>Limbah / SAMPAH Menurut wujudnya</a:t>
            </a:r>
          </a:p>
        </p:txBody>
      </p:sp>
      <p:sp>
        <p:nvSpPr>
          <p:cNvPr id="8197" name="Rectangle 5"/>
          <p:cNvSpPr>
            <a:spLocks noRot="1" noChangeArrowheads="1"/>
          </p:cNvSpPr>
          <p:nvPr/>
        </p:nvSpPr>
        <p:spPr bwMode="auto">
          <a:xfrm>
            <a:off x="3132138" y="1773238"/>
            <a:ext cx="2519362" cy="8080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CAIR</a:t>
            </a:r>
          </a:p>
        </p:txBody>
      </p:sp>
      <p:sp>
        <p:nvSpPr>
          <p:cNvPr id="8198" name="Rectangle 6"/>
          <p:cNvSpPr>
            <a:spLocks noRot="1" noChangeArrowheads="1"/>
          </p:cNvSpPr>
          <p:nvPr/>
        </p:nvSpPr>
        <p:spPr bwMode="auto">
          <a:xfrm>
            <a:off x="250825" y="1773238"/>
            <a:ext cx="2520950" cy="80803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PADAT</a:t>
            </a:r>
          </a:p>
        </p:txBody>
      </p:sp>
      <p:sp>
        <p:nvSpPr>
          <p:cNvPr id="8199" name="Rectangle 7"/>
          <p:cNvSpPr>
            <a:spLocks noRot="1" noChangeArrowheads="1"/>
          </p:cNvSpPr>
          <p:nvPr/>
        </p:nvSpPr>
        <p:spPr bwMode="auto">
          <a:xfrm>
            <a:off x="6372225" y="1844675"/>
            <a:ext cx="2447925" cy="808038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GAS</a:t>
            </a:r>
          </a:p>
        </p:txBody>
      </p:sp>
      <p:sp>
        <p:nvSpPr>
          <p:cNvPr id="8200" name="Rectangle 8"/>
          <p:cNvSpPr>
            <a:spLocks noRot="1" noChangeArrowheads="1"/>
          </p:cNvSpPr>
          <p:nvPr/>
        </p:nvSpPr>
        <p:spPr bwMode="auto">
          <a:xfrm>
            <a:off x="250825" y="3284538"/>
            <a:ext cx="2665413" cy="20891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CONTOH :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KACA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PLASTIK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KAYU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KERTAS 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DLL</a:t>
            </a: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8201" name="Rectangle 9"/>
          <p:cNvSpPr>
            <a:spLocks noRot="1" noChangeArrowheads="1"/>
          </p:cNvSpPr>
          <p:nvPr/>
        </p:nvSpPr>
        <p:spPr bwMode="auto">
          <a:xfrm>
            <a:off x="3203575" y="3284538"/>
            <a:ext cx="3024188" cy="2952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CONTOH :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TINJA      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(FESSES)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URINE 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(AIR SENI)</a:t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id-ID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Limbah Kimia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/>
            </a:r>
            <a:br>
              <a:rPr lang="en-US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</a:t>
            </a:r>
            <a:r>
              <a:rPr lang="en-US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(SISA </a:t>
            </a:r>
            <a:r>
              <a:rPr lang="en-US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PEMBUANGAN)</a:t>
            </a:r>
            <a:r>
              <a:rPr lang="id-ID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Dll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  <p:sp>
        <p:nvSpPr>
          <p:cNvPr id="8202" name="Rectangle 10"/>
          <p:cNvSpPr>
            <a:spLocks noRot="1" noChangeArrowheads="1"/>
          </p:cNvSpPr>
          <p:nvPr/>
        </p:nvSpPr>
        <p:spPr bwMode="auto">
          <a:xfrm>
            <a:off x="6478588" y="3500438"/>
            <a:ext cx="2665412" cy="22336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buFont typeface="Wingdings" pitchFamily="2" charset="2"/>
              <a:buChar char="Ø"/>
            </a:pP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CONTOH :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CARBON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  DIOKSIDA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FREON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PVC</a:t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</a:rPr>
              <a:t>DLL</a:t>
            </a:r>
            <a:endParaRPr lang="en-US" sz="32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872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Klasifikasi Limbah Berdasarkan Asalnya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Bio- Degradable: </a:t>
            </a:r>
          </a:p>
          <a:p>
            <a:pPr marL="411480" lvl="1" indent="0">
              <a:buNone/>
            </a:pPr>
            <a:r>
              <a:rPr lang="id-ID" dirty="0" smtClean="0"/>
              <a:t>dapat di degradasi oleh lingkungan seperti kertas, kayu, buah-buahan, dedaunan, dll</a:t>
            </a:r>
          </a:p>
          <a:p>
            <a:r>
              <a:rPr lang="id-ID" dirty="0" smtClean="0"/>
              <a:t>Non-biodegradable</a:t>
            </a:r>
          </a:p>
          <a:p>
            <a:pPr marL="411480" lvl="1" indent="0">
              <a:buNone/>
            </a:pPr>
            <a:r>
              <a:rPr lang="id-ID" dirty="0" smtClean="0"/>
              <a:t>Tidak dapat di degradasi oleh lingkungan/memerlukan waktu yang sangat lama untuk di degradasi oleh lingkungan seperti plastik, botol, styrofoam, kaca, logam, dll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22455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952500"/>
          </a:xfrm>
        </p:spPr>
        <p:txBody>
          <a:bodyPr/>
          <a:lstStyle/>
          <a:p>
            <a:r>
              <a:rPr lang="en-US"/>
              <a:t>BERDASARKAN SIFATNYA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468313" y="2075335"/>
            <a:ext cx="2005013" cy="660400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LOGAM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0244" name="Rectangle 4"/>
          <p:cNvSpPr>
            <a:spLocks noRot="1" noChangeArrowheads="1"/>
          </p:cNvSpPr>
          <p:nvPr/>
        </p:nvSpPr>
        <p:spPr bwMode="auto">
          <a:xfrm>
            <a:off x="5651500" y="1989138"/>
            <a:ext cx="302418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NON LOGAM </a:t>
            </a:r>
          </a:p>
        </p:txBody>
      </p:sp>
      <p:sp>
        <p:nvSpPr>
          <p:cNvPr id="10245" name="Rectangle 5"/>
          <p:cNvSpPr>
            <a:spLocks noRot="1" noChangeArrowheads="1"/>
          </p:cNvSpPr>
          <p:nvPr/>
        </p:nvSpPr>
        <p:spPr bwMode="auto">
          <a:xfrm>
            <a:off x="468313" y="3429000"/>
            <a:ext cx="302418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MUDAH MEMBUSUK </a:t>
            </a:r>
          </a:p>
        </p:txBody>
      </p:sp>
      <p:sp>
        <p:nvSpPr>
          <p:cNvPr id="10247" name="Rectangle 7"/>
          <p:cNvSpPr>
            <a:spLocks noRot="1" noChangeArrowheads="1"/>
          </p:cNvSpPr>
          <p:nvPr/>
        </p:nvSpPr>
        <p:spPr bwMode="auto">
          <a:xfrm>
            <a:off x="539750" y="5300663"/>
            <a:ext cx="295275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MUDAH TERBAKAR </a:t>
            </a:r>
          </a:p>
        </p:txBody>
      </p:sp>
      <p:sp>
        <p:nvSpPr>
          <p:cNvPr id="10249" name="Rectangle 9"/>
          <p:cNvSpPr>
            <a:spLocks noRot="1" noChangeArrowheads="1"/>
          </p:cNvSpPr>
          <p:nvPr/>
        </p:nvSpPr>
        <p:spPr bwMode="auto">
          <a:xfrm>
            <a:off x="5435600" y="3500438"/>
            <a:ext cx="338455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TIDAK MUDAH MEMBUSUK </a:t>
            </a:r>
          </a:p>
        </p:txBody>
      </p:sp>
      <p:sp>
        <p:nvSpPr>
          <p:cNvPr id="10250" name="Rectangle 10"/>
          <p:cNvSpPr>
            <a:spLocks noRot="1" noChangeArrowheads="1"/>
          </p:cNvSpPr>
          <p:nvPr/>
        </p:nvSpPr>
        <p:spPr bwMode="auto">
          <a:xfrm>
            <a:off x="5651500" y="5445125"/>
            <a:ext cx="295275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TIDAK MUDAH TERBAKAR </a:t>
            </a:r>
          </a:p>
        </p:txBody>
      </p:sp>
    </p:spTree>
    <p:extLst>
      <p:ext uri="{BB962C8B-B14F-4D97-AF65-F5344CB8AC3E}">
        <p14:creationId xmlns:p14="http://schemas.microsoft.com/office/powerpoint/2010/main" val="3839933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3200" dirty="0" smtClean="0"/>
              <a:t>Klasifikasi limbah berdasarkan efeknya terhadap kesehatan manusia dan lingkungan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Limbah berbahaya</a:t>
            </a:r>
          </a:p>
          <a:p>
            <a:pPr marL="411480" lvl="1" indent="0">
              <a:buNone/>
            </a:pPr>
            <a:r>
              <a:rPr lang="id-ID" dirty="0" smtClean="0"/>
              <a:t>Substansi yang tidak aman untuk digunakan secara komersial, industri, pertanian, atau ekonomi dan memiliki salah satu sifat berikut: Mudah terbakar, korosivitas, reaktifitas, dan toksisitas</a:t>
            </a:r>
          </a:p>
          <a:p>
            <a:r>
              <a:rPr lang="id-ID" dirty="0" smtClean="0"/>
              <a:t>Limbah Tidak berbahaya</a:t>
            </a:r>
          </a:p>
          <a:p>
            <a:pPr marL="411480" lvl="1" indent="0">
              <a:buNone/>
            </a:pPr>
            <a:r>
              <a:rPr lang="id-ID" dirty="0" smtClean="0"/>
              <a:t>Bahan yang aman untuk digunakan secara komersial, industri, pertanian, atau ekonomi dan tidak memiliki sifat-sifat seperti limbah berbahaya. Limbah ini biasanya menimbulkan masalah pembuangan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17306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S</a:t>
            </a:r>
            <a:r>
              <a:rPr lang="id-ID" b="1" dirty="0" smtClean="0"/>
              <a:t>umber Limbah</a:t>
            </a:r>
            <a:endParaRPr lang="en-IN" dirty="0" smtClean="0"/>
          </a:p>
        </p:txBody>
      </p:sp>
      <p:pic>
        <p:nvPicPr>
          <p:cNvPr id="11267" name="Picture 15" descr="j021565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188" y="1285875"/>
            <a:ext cx="2143125" cy="2143125"/>
          </a:xfrm>
          <a:noFill/>
        </p:spPr>
      </p:pic>
      <p:pic>
        <p:nvPicPr>
          <p:cNvPr id="11268" name="Picture 18" descr="BD07599_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3375"/>
            <a:ext cx="1662113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2" descr="j028536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3886200"/>
            <a:ext cx="214312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20" descr="j0174008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3929063"/>
            <a:ext cx="1905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Rectangle 8"/>
          <p:cNvSpPr>
            <a:spLocks noChangeArrowheads="1"/>
          </p:cNvSpPr>
          <p:nvPr/>
        </p:nvSpPr>
        <p:spPr bwMode="auto">
          <a:xfrm>
            <a:off x="5429250" y="2143125"/>
            <a:ext cx="41433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 b="1">
                <a:latin typeface="Calibri" pitchFamily="34" charset="0"/>
              </a:rPr>
              <a:t>Households</a:t>
            </a:r>
          </a:p>
          <a:p>
            <a:endParaRPr lang="en-US" sz="2400" b="1">
              <a:latin typeface="Calibri" pitchFamily="34" charset="0"/>
            </a:endParaRPr>
          </a:p>
          <a:p>
            <a:endParaRPr lang="en-US" sz="2400" b="1">
              <a:latin typeface="Calibri" pitchFamily="34" charset="0"/>
            </a:endParaRPr>
          </a:p>
          <a:p>
            <a:endParaRPr lang="en-US" sz="2400" b="1">
              <a:latin typeface="Calibri" pitchFamily="34" charset="0"/>
            </a:endParaRPr>
          </a:p>
          <a:p>
            <a:endParaRPr lang="en-US" sz="2400" b="1">
              <a:latin typeface="Calibri" pitchFamily="34" charset="0"/>
            </a:endParaRPr>
          </a:p>
          <a:p>
            <a:endParaRPr lang="en-US" sz="2400" b="1">
              <a:latin typeface="Calibri" pitchFamily="34" charset="0"/>
            </a:endParaRPr>
          </a:p>
          <a:p>
            <a:r>
              <a:rPr lang="en-US" sz="2400" b="1">
                <a:latin typeface="Calibri" pitchFamily="34" charset="0"/>
              </a:rPr>
              <a:t>Commerce and Industry</a:t>
            </a:r>
          </a:p>
        </p:txBody>
      </p:sp>
    </p:spTree>
    <p:extLst>
      <p:ext uri="{BB962C8B-B14F-4D97-AF65-F5344CB8AC3E}">
        <p14:creationId xmlns:p14="http://schemas.microsoft.com/office/powerpoint/2010/main" val="468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77</TotalTime>
  <Words>353</Words>
  <Application>Microsoft Office PowerPoint</Application>
  <PresentationFormat>On-screen Show (4:3)</PresentationFormat>
  <Paragraphs>58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Pengantar Pengolahan Limbah Industri</vt:lpstr>
      <vt:lpstr>Defenisi Limbah</vt:lpstr>
      <vt:lpstr>Jenis-Jenis Limbah Menurut Wujudnya</vt:lpstr>
      <vt:lpstr>PowerPoint Presentation</vt:lpstr>
      <vt:lpstr>Limbah / SAMPAH Menurut wujudnya</vt:lpstr>
      <vt:lpstr>Klasifikasi Limbah Berdasarkan Asalnya</vt:lpstr>
      <vt:lpstr>BERDASARKAN SIFATNYA</vt:lpstr>
      <vt:lpstr>Klasifikasi limbah berdasarkan efeknya terhadap kesehatan manusia dan lingkungan</vt:lpstr>
      <vt:lpstr>Sumber Limbah</vt:lpstr>
      <vt:lpstr>Waste hierarchy</vt:lpstr>
      <vt:lpstr>Waste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Pengantar Pengolahan Limbah Lingkungan</dc:title>
  <dc:creator>HP PC</dc:creator>
  <cp:lastModifiedBy>HP PC</cp:lastModifiedBy>
  <cp:revision>8</cp:revision>
  <dcterms:created xsi:type="dcterms:W3CDTF">2017-09-10T16:53:18Z</dcterms:created>
  <dcterms:modified xsi:type="dcterms:W3CDTF">2017-09-11T13:13:51Z</dcterms:modified>
</cp:coreProperties>
</file>