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78"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A8BB019-0106-4C94-8CA1-C4CC34900452}" type="datetimeFigureOut">
              <a:rPr lang="id-ID" smtClean="0"/>
              <a:t>12/10/2017</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BD770DD-EF65-49DA-B810-4EB3A221208B}" type="slidenum">
              <a:rPr lang="id-ID" smtClean="0"/>
              <a:t>‹#›</a:t>
            </a:fld>
            <a:endParaRPr lang="id-ID"/>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BB019-0106-4C94-8CA1-C4CC34900452}" type="datetimeFigureOut">
              <a:rPr lang="id-ID" smtClean="0"/>
              <a:t>12/10/2017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D770DD-EF65-49DA-B810-4EB3A221208B}" type="slidenum">
              <a:rPr lang="id-ID" smtClean="0"/>
              <a:t>‹#›</a:t>
            </a:fld>
            <a:endParaRPr lang="id-ID"/>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BB019-0106-4C94-8CA1-C4CC34900452}" type="datetimeFigureOut">
              <a:rPr lang="id-ID" smtClean="0"/>
              <a:t>12/10/2017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D770DD-EF65-49DA-B810-4EB3A221208B}" type="slidenum">
              <a:rPr lang="id-ID" smtClean="0"/>
              <a:t>‹#›</a:t>
            </a:fld>
            <a:endParaRPr lang="id-ID"/>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BB019-0106-4C94-8CA1-C4CC34900452}" type="datetimeFigureOut">
              <a:rPr lang="id-ID" smtClean="0"/>
              <a:t>12/10/2017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D770DD-EF65-49DA-B810-4EB3A221208B}" type="slidenum">
              <a:rPr lang="id-ID" smtClean="0"/>
              <a:t>‹#›</a:t>
            </a:fld>
            <a:endParaRPr lang="id-ID"/>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BB019-0106-4C94-8CA1-C4CC34900452}" type="datetimeFigureOut">
              <a:rPr lang="id-ID" smtClean="0"/>
              <a:t>12/10/2017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BD770DD-EF65-49DA-B810-4EB3A221208B}"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A8BB019-0106-4C94-8CA1-C4CC34900452}" type="datetimeFigureOut">
              <a:rPr lang="id-ID" smtClean="0"/>
              <a:t>12/10/2017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D770DD-EF65-49DA-B810-4EB3A221208B}" type="slidenum">
              <a:rPr lang="id-ID" smtClean="0"/>
              <a:t>‹#›</a:t>
            </a:fld>
            <a:endParaRPr lang="id-ID"/>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8BB019-0106-4C94-8CA1-C4CC34900452}" type="datetimeFigureOut">
              <a:rPr lang="id-ID" smtClean="0"/>
              <a:t>12/10/2017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BD770DD-EF65-49DA-B810-4EB3A221208B}" type="slidenum">
              <a:rPr lang="id-ID" smtClean="0"/>
              <a:t>‹#›</a:t>
            </a:fld>
            <a:endParaRPr lang="id-ID"/>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8BB019-0106-4C94-8CA1-C4CC34900452}" type="datetimeFigureOut">
              <a:rPr lang="id-ID" smtClean="0"/>
              <a:t>12/10/2017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BD770DD-EF65-49DA-B810-4EB3A221208B}" type="slidenum">
              <a:rPr lang="id-ID" smtClean="0"/>
              <a:t>‹#›</a:t>
            </a:fld>
            <a:endParaRPr lang="id-ID"/>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BB019-0106-4C94-8CA1-C4CC34900452}" type="datetimeFigureOut">
              <a:rPr lang="id-ID" smtClean="0"/>
              <a:t>12/10/2017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BD770DD-EF65-49DA-B810-4EB3A221208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BB019-0106-4C94-8CA1-C4CC34900452}" type="datetimeFigureOut">
              <a:rPr lang="id-ID" smtClean="0"/>
              <a:t>12/10/2017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D770DD-EF65-49DA-B810-4EB3A221208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BB019-0106-4C94-8CA1-C4CC34900452}" type="datetimeFigureOut">
              <a:rPr lang="id-ID" smtClean="0"/>
              <a:t>12/10/2017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BD770DD-EF65-49DA-B810-4EB3A221208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A8BB019-0106-4C94-8CA1-C4CC34900452}" type="datetimeFigureOut">
              <a:rPr lang="id-ID" smtClean="0"/>
              <a:t>12/10/2017</a:t>
            </a:fld>
            <a:endParaRPr lang="id-ID"/>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BD770DD-EF65-49DA-B810-4EB3A221208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Pengolahan Limbah B3</a:t>
            </a:r>
            <a:endParaRPr lang="id-ID" dirty="0"/>
          </a:p>
        </p:txBody>
      </p:sp>
      <p:sp>
        <p:nvSpPr>
          <p:cNvPr id="3" name="Subtitle 2"/>
          <p:cNvSpPr>
            <a:spLocks noGrp="1"/>
          </p:cNvSpPr>
          <p:nvPr>
            <p:ph type="subTitle" idx="1"/>
          </p:nvPr>
        </p:nvSpPr>
        <p:spPr/>
        <p:txBody>
          <a:bodyPr/>
          <a:lstStyle/>
          <a:p>
            <a:r>
              <a:rPr lang="id-ID" dirty="0" smtClean="0"/>
              <a:t>By</a:t>
            </a:r>
          </a:p>
          <a:p>
            <a:r>
              <a:rPr lang="id-ID" dirty="0" smtClean="0"/>
              <a:t>Ahmad Irfandi, SKM., MKM</a:t>
            </a:r>
            <a:endParaRPr lang="id-ID" dirty="0"/>
          </a:p>
        </p:txBody>
      </p:sp>
    </p:spTree>
    <p:extLst>
      <p:ext uri="{BB962C8B-B14F-4D97-AF65-F5344CB8AC3E}">
        <p14:creationId xmlns:p14="http://schemas.microsoft.com/office/powerpoint/2010/main" val="3970360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800" dirty="0"/>
              <a:t>Disesuaikan dengan jumlah &amp; karakteristik limbah B3</a:t>
            </a:r>
          </a:p>
          <a:p>
            <a:r>
              <a:rPr lang="id-ID" sz="2800" dirty="0"/>
              <a:t>Memiliki standar operasional prosedur (SOP)</a:t>
            </a:r>
          </a:p>
          <a:p>
            <a:r>
              <a:rPr lang="id-ID" sz="2800" dirty="0"/>
              <a:t>Memiliki emergency system (ERS)</a:t>
            </a:r>
          </a:p>
          <a:p>
            <a:r>
              <a:rPr lang="id-ID" sz="2800" dirty="0"/>
              <a:t>Memiliki izin penyimpanan sementara</a:t>
            </a:r>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170648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508001" y="2116184"/>
            <a:ext cx="6722291" cy="4741817"/>
          </a:xfrm>
          <a:prstGeom prst="rect">
            <a:avLst/>
          </a:prstGeom>
        </p:spPr>
      </p:pic>
      <p:sp>
        <p:nvSpPr>
          <p:cNvPr id="2" name="Title 1"/>
          <p:cNvSpPr>
            <a:spLocks noGrp="1"/>
          </p:cNvSpPr>
          <p:nvPr>
            <p:ph type="title"/>
          </p:nvPr>
        </p:nvSpPr>
        <p:spPr/>
        <p:txBody>
          <a:bodyPr>
            <a:normAutofit fontScale="90000"/>
          </a:bodyPr>
          <a:lstStyle/>
          <a:p>
            <a:r>
              <a:rPr lang="id-ID" dirty="0"/>
              <a:t>Contoh tempat penyimpanan sementara limbah B3</a:t>
            </a:r>
          </a:p>
        </p:txBody>
      </p:sp>
    </p:spTree>
    <p:extLst>
      <p:ext uri="{BB962C8B-B14F-4D97-AF65-F5344CB8AC3E}">
        <p14:creationId xmlns:p14="http://schemas.microsoft.com/office/powerpoint/2010/main" val="1399640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dirty="0"/>
              <a:t>Persyar</a:t>
            </a:r>
            <a:r>
              <a:rPr lang="id-ID" sz="1700" dirty="0"/>
              <a:t>atan alat angkut limbah B3:</a:t>
            </a:r>
          </a:p>
          <a:p>
            <a:pPr lvl="1">
              <a:buFontTx/>
              <a:buChar char="-"/>
            </a:pPr>
            <a:r>
              <a:rPr lang="id-ID" sz="1700" dirty="0"/>
              <a:t>Sesuai dengan karakteristik limbah B3</a:t>
            </a:r>
          </a:p>
          <a:p>
            <a:pPr lvl="1">
              <a:buFontTx/>
              <a:buChar char="-"/>
            </a:pPr>
            <a:r>
              <a:rPr lang="id-ID" sz="1700" dirty="0"/>
              <a:t>Kondisi baik</a:t>
            </a:r>
          </a:p>
          <a:p>
            <a:pPr lvl="1">
              <a:buFontTx/>
              <a:buChar char="-"/>
            </a:pPr>
            <a:r>
              <a:rPr lang="id-ID" sz="1700" dirty="0"/>
              <a:t>Simbol dan label </a:t>
            </a:r>
          </a:p>
          <a:p>
            <a:r>
              <a:rPr lang="id-ID" sz="1700" dirty="0"/>
              <a:t>Memiliki operator yang memiliki pengetahuan ttg limbah B3</a:t>
            </a:r>
          </a:p>
          <a:p>
            <a:r>
              <a:rPr lang="id-ID" sz="1700" dirty="0"/>
              <a:t>Memiliki SOP</a:t>
            </a:r>
          </a:p>
          <a:p>
            <a:pPr lvl="1">
              <a:buFontTx/>
              <a:buChar char="-"/>
            </a:pPr>
            <a:r>
              <a:rPr lang="id-ID" sz="1700" dirty="0"/>
              <a:t>Bongkar muat</a:t>
            </a:r>
          </a:p>
          <a:p>
            <a:pPr lvl="1">
              <a:buFontTx/>
              <a:buChar char="-"/>
            </a:pPr>
            <a:r>
              <a:rPr lang="id-ID" sz="1700" dirty="0"/>
              <a:t>Route</a:t>
            </a:r>
          </a:p>
          <a:p>
            <a:pPr lvl="1">
              <a:buFontTx/>
              <a:buChar char="-"/>
            </a:pPr>
            <a:r>
              <a:rPr lang="id-ID" sz="1700" dirty="0"/>
              <a:t>Jadwal</a:t>
            </a:r>
          </a:p>
          <a:p>
            <a:r>
              <a:rPr lang="id-ID" sz="1700" dirty="0"/>
              <a:t>Memiliki ERS</a:t>
            </a:r>
          </a:p>
          <a:p>
            <a:r>
              <a:rPr lang="id-ID" sz="1700" dirty="0"/>
              <a:t>Memiliki rekomendasi pengangkutan limbah B3</a:t>
            </a:r>
          </a:p>
        </p:txBody>
      </p:sp>
      <p:sp>
        <p:nvSpPr>
          <p:cNvPr id="2" name="Title 1"/>
          <p:cNvSpPr>
            <a:spLocks noGrp="1"/>
          </p:cNvSpPr>
          <p:nvPr>
            <p:ph type="title"/>
          </p:nvPr>
        </p:nvSpPr>
        <p:spPr/>
        <p:txBody>
          <a:bodyPr/>
          <a:lstStyle/>
          <a:p>
            <a:r>
              <a:rPr lang="id-ID" dirty="0"/>
              <a:t>Pengangkutan Limbah B3</a:t>
            </a:r>
          </a:p>
        </p:txBody>
      </p:sp>
    </p:spTree>
    <p:extLst>
      <p:ext uri="{BB962C8B-B14F-4D97-AF65-F5344CB8AC3E}">
        <p14:creationId xmlns:p14="http://schemas.microsoft.com/office/powerpoint/2010/main" val="2541828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000" dirty="0"/>
              <a:t>Tujuan :</a:t>
            </a:r>
          </a:p>
          <a:p>
            <a:pPr marL="0" indent="0">
              <a:buNone/>
            </a:pPr>
            <a:r>
              <a:rPr lang="id-ID" sz="2000" dirty="0"/>
              <a:t>Mengurangi, memisakan, mengisolasi dan/atau mengancurkan sifat/kontaminan yang berbahaya</a:t>
            </a:r>
          </a:p>
          <a:p>
            <a:r>
              <a:rPr lang="id-ID" sz="2000" dirty="0"/>
              <a:t>Macam pengolahan</a:t>
            </a:r>
          </a:p>
          <a:p>
            <a:pPr lvl="1">
              <a:buFontTx/>
              <a:buChar char="-"/>
            </a:pPr>
            <a:r>
              <a:rPr lang="id-ID" sz="2000" dirty="0"/>
              <a:t>Pengolahan fisika-kimia</a:t>
            </a:r>
          </a:p>
          <a:p>
            <a:pPr lvl="1">
              <a:buFontTx/>
              <a:buChar char="-"/>
            </a:pPr>
            <a:r>
              <a:rPr lang="id-ID" sz="2000" dirty="0"/>
              <a:t>Pengolahan biologis</a:t>
            </a:r>
          </a:p>
          <a:p>
            <a:pPr lvl="1">
              <a:buFontTx/>
              <a:buChar char="-"/>
            </a:pPr>
            <a:r>
              <a:rPr lang="id-ID" sz="2000" dirty="0"/>
              <a:t>Pengolahan thermal</a:t>
            </a:r>
          </a:p>
          <a:p>
            <a:pPr lvl="1">
              <a:buFontTx/>
              <a:buChar char="-"/>
            </a:pPr>
            <a:r>
              <a:rPr lang="id-ID" sz="2000" dirty="0"/>
              <a:t>Solidifikasi/stabilisasi</a:t>
            </a:r>
          </a:p>
          <a:p>
            <a:endParaRPr lang="id-ID" dirty="0"/>
          </a:p>
        </p:txBody>
      </p:sp>
      <p:sp>
        <p:nvSpPr>
          <p:cNvPr id="2" name="Title 1"/>
          <p:cNvSpPr>
            <a:spLocks noGrp="1"/>
          </p:cNvSpPr>
          <p:nvPr>
            <p:ph type="title"/>
          </p:nvPr>
        </p:nvSpPr>
        <p:spPr/>
        <p:txBody>
          <a:bodyPr>
            <a:normAutofit fontScale="90000"/>
          </a:bodyPr>
          <a:lstStyle/>
          <a:p>
            <a:r>
              <a:rPr lang="id-ID" dirty="0"/>
              <a:t>Pengolahan limbah B3</a:t>
            </a:r>
            <a:br>
              <a:rPr lang="id-ID" dirty="0"/>
            </a:br>
            <a:r>
              <a:rPr lang="id-ID" dirty="0"/>
              <a:t>(keputusan Kepala Bapedal No: 03/1995)</a:t>
            </a:r>
          </a:p>
        </p:txBody>
      </p:sp>
    </p:spTree>
    <p:extLst>
      <p:ext uri="{BB962C8B-B14F-4D97-AF65-F5344CB8AC3E}">
        <p14:creationId xmlns:p14="http://schemas.microsoft.com/office/powerpoint/2010/main" val="3255525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3200" dirty="0"/>
              <a:t>Pengolah limbah B3 harus merupakan suatu badan usaha</a:t>
            </a:r>
          </a:p>
          <a:p>
            <a:r>
              <a:rPr lang="id-ID" sz="3200" dirty="0"/>
              <a:t>Mendapatkan izin pengolaan dari KLH</a:t>
            </a:r>
          </a:p>
          <a:p>
            <a:r>
              <a:rPr lang="id-ID" sz="3200" dirty="0"/>
              <a:t>Melaporkan kegiatan limbah B3</a:t>
            </a:r>
          </a:p>
        </p:txBody>
      </p:sp>
      <p:sp>
        <p:nvSpPr>
          <p:cNvPr id="2" name="Title 1"/>
          <p:cNvSpPr>
            <a:spLocks noGrp="1"/>
          </p:cNvSpPr>
          <p:nvPr>
            <p:ph type="title"/>
          </p:nvPr>
        </p:nvSpPr>
        <p:spPr/>
        <p:txBody>
          <a:bodyPr>
            <a:normAutofit fontScale="90000"/>
          </a:bodyPr>
          <a:lstStyle/>
          <a:p>
            <a:r>
              <a:rPr lang="id-ID" dirty="0"/>
              <a:t>Persyaratan pengolah &amp; pengolahan limbah B3</a:t>
            </a:r>
          </a:p>
        </p:txBody>
      </p:sp>
    </p:spTree>
    <p:extLst>
      <p:ext uri="{BB962C8B-B14F-4D97-AF65-F5344CB8AC3E}">
        <p14:creationId xmlns:p14="http://schemas.microsoft.com/office/powerpoint/2010/main" val="784385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400" dirty="0"/>
              <a:t>Menurut PP No. 18 tahun 1999, Limbah B3 adalah sisa suatu usaha dan atau kegiatan yang mengandung bahan berbahaya dan beracun yang karena sifat atau konsentrasinya atau jumlahnya, baik secara langsung maupun tidak langsung dapat mencemarkan atau merusakkan lingkungan hidup atau membahayakan lingkungan hidup, kesehatan, kelangsungan </a:t>
            </a:r>
            <a:r>
              <a:rPr lang="id-ID" sz="2400" dirty="0" smtClean="0"/>
              <a:t>hidup </a:t>
            </a:r>
            <a:r>
              <a:rPr lang="id-ID" sz="2400" dirty="0"/>
              <a:t>manusia serta makhluk hidup lain.</a:t>
            </a:r>
          </a:p>
        </p:txBody>
      </p:sp>
      <p:sp>
        <p:nvSpPr>
          <p:cNvPr id="2" name="Title 1"/>
          <p:cNvSpPr>
            <a:spLocks noGrp="1"/>
          </p:cNvSpPr>
          <p:nvPr>
            <p:ph type="title"/>
          </p:nvPr>
        </p:nvSpPr>
        <p:spPr/>
        <p:txBody>
          <a:bodyPr/>
          <a:lstStyle/>
          <a:p>
            <a:r>
              <a:rPr lang="id-ID" dirty="0"/>
              <a:t>Pengolahan Limbah B3</a:t>
            </a:r>
          </a:p>
        </p:txBody>
      </p:sp>
    </p:spTree>
    <p:extLst>
      <p:ext uri="{BB962C8B-B14F-4D97-AF65-F5344CB8AC3E}">
        <p14:creationId xmlns:p14="http://schemas.microsoft.com/office/powerpoint/2010/main" val="144053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sz="2400" dirty="0"/>
              <a:t>Untuk mencegah dan menanggulangi pencemaran atau kerusakan lingkungan hidup yang diakibatkan limbah B3</a:t>
            </a:r>
          </a:p>
          <a:p>
            <a:r>
              <a:rPr lang="id-ID" sz="2400" dirty="0"/>
              <a:t>Memulihkan kualitas lingkungan yang sudah tercemar sehingga sesuai dengan fungsinya kembali</a:t>
            </a:r>
          </a:p>
          <a:p>
            <a:r>
              <a:rPr lang="id-ID" sz="2400" dirty="0"/>
              <a:t>Dari hal ini jelas bahwa setiap kegiatan/usaha yang berhubungan dengan B3, baik penghasil, pengumpul, pengangkut, pemanfaat, pengolah, dan penimbun B3, harus memperhatikan aspek lingkungan dan menjaga kualitas lingkungan tetap pada kondisi semula</a:t>
            </a:r>
          </a:p>
          <a:p>
            <a:r>
              <a:rPr lang="id-ID" sz="2400" dirty="0"/>
              <a:t>Apabila terjadi pencemaran akibat limbah B3 dari tumpahan, ceceran, atau rembesan maka harus dilakukan upaya optimal agar kualitas lingkungan kembali ke kondisi semula</a:t>
            </a:r>
          </a:p>
          <a:p>
            <a:endParaRPr lang="id-ID" dirty="0"/>
          </a:p>
        </p:txBody>
      </p:sp>
      <p:sp>
        <p:nvSpPr>
          <p:cNvPr id="2" name="Title 1"/>
          <p:cNvSpPr>
            <a:spLocks noGrp="1"/>
          </p:cNvSpPr>
          <p:nvPr>
            <p:ph type="title"/>
          </p:nvPr>
        </p:nvSpPr>
        <p:spPr/>
        <p:txBody>
          <a:bodyPr/>
          <a:lstStyle/>
          <a:p>
            <a:r>
              <a:rPr lang="id-ID" dirty="0"/>
              <a:t>Tujuan pengelolaan limbah B3</a:t>
            </a:r>
          </a:p>
        </p:txBody>
      </p:sp>
    </p:spTree>
    <p:extLst>
      <p:ext uri="{BB962C8B-B14F-4D97-AF65-F5344CB8AC3E}">
        <p14:creationId xmlns:p14="http://schemas.microsoft.com/office/powerpoint/2010/main" val="3772576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31754" t="36154" r="31021" b="15059"/>
          <a:stretch/>
        </p:blipFill>
        <p:spPr>
          <a:xfrm>
            <a:off x="254726" y="1"/>
            <a:ext cx="7504612" cy="6858001"/>
          </a:xfrm>
          <a:prstGeom prst="rect">
            <a:avLst/>
          </a:prstGeom>
        </p:spPr>
      </p:pic>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2777385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2800" dirty="0"/>
              <a:t>Minimisasi Limbah</a:t>
            </a:r>
          </a:p>
          <a:p>
            <a:r>
              <a:rPr lang="id-ID" sz="2800" dirty="0"/>
              <a:t>Pengelolaan limbah B3 dekat dengan sumber (persyaratan teknis operasional)</a:t>
            </a:r>
          </a:p>
          <a:p>
            <a:r>
              <a:rPr lang="id-ID" sz="2800" dirty="0"/>
              <a:t>Pembangunan berkelanjutan yang berwawasan lingkungan</a:t>
            </a:r>
          </a:p>
          <a:p>
            <a:r>
              <a:rPr lang="id-ID" sz="2800" dirty="0"/>
              <a:t>From Cradle to Grave (mulai diasilkan sampai penimbunan)</a:t>
            </a:r>
          </a:p>
        </p:txBody>
      </p:sp>
      <p:sp>
        <p:nvSpPr>
          <p:cNvPr id="2" name="Title 1"/>
          <p:cNvSpPr>
            <a:spLocks noGrp="1"/>
          </p:cNvSpPr>
          <p:nvPr>
            <p:ph type="title"/>
          </p:nvPr>
        </p:nvSpPr>
        <p:spPr/>
        <p:txBody>
          <a:bodyPr/>
          <a:lstStyle/>
          <a:p>
            <a:r>
              <a:rPr lang="id-ID" dirty="0"/>
              <a:t>Prinsip Pengelolaan Limbah B3</a:t>
            </a:r>
          </a:p>
        </p:txBody>
      </p:sp>
    </p:spTree>
    <p:extLst>
      <p:ext uri="{BB962C8B-B14F-4D97-AF65-F5344CB8AC3E}">
        <p14:creationId xmlns:p14="http://schemas.microsoft.com/office/powerpoint/2010/main" val="270289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id-ID" sz="3200" dirty="0"/>
              <a:t>Perizinan dalam pengelolaan limbah B3</a:t>
            </a:r>
          </a:p>
          <a:p>
            <a:r>
              <a:rPr lang="id-ID" sz="3200" dirty="0"/>
              <a:t>Pengawasan dalam pengelolaan limbah B3</a:t>
            </a:r>
          </a:p>
          <a:p>
            <a:r>
              <a:rPr lang="id-ID" sz="3200" dirty="0"/>
              <a:t>Penyimpanan limbah B3</a:t>
            </a:r>
          </a:p>
          <a:p>
            <a:r>
              <a:rPr lang="id-ID" sz="3200" dirty="0"/>
              <a:t>Pengangkutan limbah B3</a:t>
            </a:r>
          </a:p>
        </p:txBody>
      </p:sp>
      <p:sp>
        <p:nvSpPr>
          <p:cNvPr id="2" name="Title 1"/>
          <p:cNvSpPr>
            <a:spLocks noGrp="1"/>
          </p:cNvSpPr>
          <p:nvPr>
            <p:ph type="title"/>
          </p:nvPr>
        </p:nvSpPr>
        <p:spPr/>
        <p:txBody>
          <a:bodyPr/>
          <a:lstStyle/>
          <a:p>
            <a:r>
              <a:rPr lang="id-ID" dirty="0"/>
              <a:t>Pengendalian Limbah B3</a:t>
            </a:r>
          </a:p>
        </p:txBody>
      </p:sp>
    </p:spTree>
    <p:extLst>
      <p:ext uri="{BB962C8B-B14F-4D97-AF65-F5344CB8AC3E}">
        <p14:creationId xmlns:p14="http://schemas.microsoft.com/office/powerpoint/2010/main" val="1661872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sz="2000" dirty="0"/>
              <a:t>Wajib izin dari KLH untuk penyimpanan, pengumpulan, pemanfaatan, pengolahan, penimbunan, izin operasi alat (incenerator, tank cleaning)</a:t>
            </a:r>
          </a:p>
          <a:p>
            <a:r>
              <a:rPr lang="id-ID" sz="2000" dirty="0"/>
              <a:t>Rekomendasi KLH untuk :</a:t>
            </a:r>
          </a:p>
          <a:p>
            <a:pPr lvl="1">
              <a:buFontTx/>
              <a:buChar char="-"/>
            </a:pPr>
            <a:r>
              <a:rPr lang="id-ID" sz="2000" dirty="0"/>
              <a:t>Pengangkutan (izin dari Dephub)</a:t>
            </a:r>
          </a:p>
          <a:p>
            <a:pPr lvl="1">
              <a:buFontTx/>
              <a:buChar char="-"/>
            </a:pPr>
            <a:r>
              <a:rPr lang="id-ID" sz="2000" dirty="0"/>
              <a:t>Pemanfaatan sebagai kegiatan utama (izin dari instansi yang berwenang)</a:t>
            </a:r>
          </a:p>
          <a:p>
            <a:pPr lvl="1">
              <a:buFontTx/>
              <a:buChar char="-"/>
            </a:pPr>
            <a:r>
              <a:rPr lang="id-ID" sz="2000" dirty="0"/>
              <a:t>Lokasi pengolaan/penimbunan (izin dari BPN)</a:t>
            </a:r>
          </a:p>
          <a:p>
            <a:r>
              <a:rPr lang="id-ID" sz="2000" dirty="0"/>
              <a:t>Tata cara permoonan izin (SK ka. Bapedal No. 68/1994)</a:t>
            </a:r>
          </a:p>
          <a:p>
            <a:r>
              <a:rPr lang="id-ID" sz="2000" dirty="0"/>
              <a:t>Wajib AMDAL (kegiatan utama, komersil) kecuali pengumpul minyak pelumas bekas dan slop oil (cukup UKL &amp; UPL)</a:t>
            </a:r>
          </a:p>
          <a:p>
            <a:r>
              <a:rPr lang="id-ID" sz="2000" dirty="0"/>
              <a:t>Keputusan izin selama 45 hari sejak permohonan diterima</a:t>
            </a:r>
          </a:p>
          <a:p>
            <a:pPr marL="0" indent="0">
              <a:buNone/>
            </a:pPr>
            <a:endParaRPr lang="id-ID" dirty="0"/>
          </a:p>
        </p:txBody>
      </p:sp>
      <p:sp>
        <p:nvSpPr>
          <p:cNvPr id="2" name="Title 1"/>
          <p:cNvSpPr>
            <a:spLocks noGrp="1"/>
          </p:cNvSpPr>
          <p:nvPr>
            <p:ph type="title"/>
          </p:nvPr>
        </p:nvSpPr>
        <p:spPr/>
        <p:txBody>
          <a:bodyPr>
            <a:normAutofit fontScale="90000"/>
          </a:bodyPr>
          <a:lstStyle/>
          <a:p>
            <a:r>
              <a:rPr lang="id-ID" dirty="0"/>
              <a:t>Perizinan dalam Pengelolaan Limbah B3</a:t>
            </a:r>
          </a:p>
        </p:txBody>
      </p:sp>
    </p:spTree>
    <p:extLst>
      <p:ext uri="{BB962C8B-B14F-4D97-AF65-F5344CB8AC3E}">
        <p14:creationId xmlns:p14="http://schemas.microsoft.com/office/powerpoint/2010/main" val="111320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1" y="1619795"/>
            <a:ext cx="6447501" cy="4421568"/>
          </a:xfrm>
        </p:spPr>
        <p:txBody>
          <a:bodyPr>
            <a:noAutofit/>
          </a:bodyPr>
          <a:lstStyle/>
          <a:p>
            <a:r>
              <a:rPr lang="id-ID" dirty="0"/>
              <a:t>Pengawas : KLH, BPLHD Provinsi dan Kab/kota</a:t>
            </a:r>
          </a:p>
          <a:p>
            <a:r>
              <a:rPr lang="id-ID" dirty="0"/>
              <a:t>STD (Sistem tanggap darurat)</a:t>
            </a:r>
          </a:p>
          <a:p>
            <a:pPr lvl="1">
              <a:buFontTx/>
              <a:buChar char="-"/>
            </a:pPr>
            <a:r>
              <a:rPr lang="id-ID" sz="1800" dirty="0"/>
              <a:t>Nasional	: KLH</a:t>
            </a:r>
          </a:p>
          <a:p>
            <a:pPr lvl="1">
              <a:buFontTx/>
              <a:buChar char="-"/>
            </a:pPr>
            <a:r>
              <a:rPr lang="id-ID" sz="1800" dirty="0"/>
              <a:t>Daera	: Gubernur/Bupati/Walikota</a:t>
            </a:r>
          </a:p>
          <a:p>
            <a:r>
              <a:rPr lang="id-ID" dirty="0"/>
              <a:t>Kewenangan Pengawas :</a:t>
            </a:r>
          </a:p>
          <a:p>
            <a:pPr lvl="1">
              <a:buFontTx/>
              <a:buChar char="-"/>
            </a:pPr>
            <a:r>
              <a:rPr lang="id-ID" sz="1800" dirty="0"/>
              <a:t>Memasuki lokasi pengelolaan limbah B3</a:t>
            </a:r>
          </a:p>
          <a:p>
            <a:pPr lvl="1">
              <a:buFontTx/>
              <a:buChar char="-"/>
            </a:pPr>
            <a:r>
              <a:rPr lang="id-ID" sz="1800" dirty="0"/>
              <a:t>Pengambilan sampel</a:t>
            </a:r>
          </a:p>
          <a:p>
            <a:pPr lvl="1">
              <a:buFontTx/>
              <a:buChar char="-"/>
            </a:pPr>
            <a:r>
              <a:rPr lang="id-ID" sz="1800" dirty="0"/>
              <a:t>Meminta keterangan berkaitan limbah B3</a:t>
            </a:r>
          </a:p>
          <a:p>
            <a:pPr lvl="1">
              <a:buFontTx/>
              <a:buChar char="-"/>
            </a:pPr>
            <a:r>
              <a:rPr lang="id-ID" sz="1800" dirty="0"/>
              <a:t>Pemotretan</a:t>
            </a:r>
          </a:p>
          <a:p>
            <a:pPr lvl="1">
              <a:buFontTx/>
              <a:buChar char="-"/>
            </a:pPr>
            <a:r>
              <a:rPr lang="id-ID" sz="1800" dirty="0"/>
              <a:t>Penyidikan PPNS bila ada indikasi tindak pidana LH</a:t>
            </a:r>
          </a:p>
        </p:txBody>
      </p:sp>
      <p:sp>
        <p:nvSpPr>
          <p:cNvPr id="2" name="Title 1"/>
          <p:cNvSpPr>
            <a:spLocks noGrp="1"/>
          </p:cNvSpPr>
          <p:nvPr>
            <p:ph type="title"/>
          </p:nvPr>
        </p:nvSpPr>
        <p:spPr/>
        <p:txBody>
          <a:bodyPr>
            <a:normAutofit fontScale="90000"/>
          </a:bodyPr>
          <a:lstStyle/>
          <a:p>
            <a:r>
              <a:rPr lang="id-ID" dirty="0"/>
              <a:t>Pengawasan Pengelolaan Limbah B3</a:t>
            </a:r>
          </a:p>
        </p:txBody>
      </p:sp>
    </p:spTree>
    <p:extLst>
      <p:ext uri="{BB962C8B-B14F-4D97-AF65-F5344CB8AC3E}">
        <p14:creationId xmlns:p14="http://schemas.microsoft.com/office/powerpoint/2010/main" val="92733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id-ID" sz="1600" dirty="0"/>
              <a:t>Penyimpanan bersifat sementara</a:t>
            </a:r>
          </a:p>
          <a:p>
            <a:r>
              <a:rPr lang="id-ID" sz="1600" dirty="0"/>
              <a:t>Lokasi (bebas banjir, tidak rawan bencana, diluar kawasan lindung)</a:t>
            </a:r>
          </a:p>
          <a:p>
            <a:r>
              <a:rPr lang="id-ID" sz="1600" dirty="0"/>
              <a:t>Kemasan</a:t>
            </a:r>
          </a:p>
          <a:p>
            <a:pPr lvl="1">
              <a:buFontTx/>
              <a:buChar char="-"/>
            </a:pPr>
            <a:r>
              <a:rPr lang="id-ID" dirty="0"/>
              <a:t>Sesuai dengan karakteristik limbah</a:t>
            </a:r>
          </a:p>
          <a:p>
            <a:pPr lvl="1">
              <a:buFontTx/>
              <a:buChar char="-"/>
            </a:pPr>
            <a:r>
              <a:rPr lang="id-ID" dirty="0"/>
              <a:t>Kondisi baik</a:t>
            </a:r>
          </a:p>
          <a:p>
            <a:pPr>
              <a:buFontTx/>
              <a:buChar char="-"/>
            </a:pPr>
            <a:r>
              <a:rPr lang="id-ID" sz="1600" dirty="0"/>
              <a:t>Simbol &amp; label </a:t>
            </a:r>
          </a:p>
          <a:p>
            <a:r>
              <a:rPr lang="id-ID" sz="1600" dirty="0"/>
              <a:t>Rancang bangun tempat penyimpanan</a:t>
            </a:r>
          </a:p>
          <a:p>
            <a:pPr lvl="1">
              <a:buFontTx/>
              <a:buChar char="-"/>
            </a:pPr>
            <a:r>
              <a:rPr lang="id-ID" dirty="0"/>
              <a:t>Sesuai dengan karakteristik limbah</a:t>
            </a:r>
          </a:p>
          <a:p>
            <a:pPr lvl="1">
              <a:buFontTx/>
              <a:buChar char="-"/>
            </a:pPr>
            <a:r>
              <a:rPr lang="id-ID" dirty="0"/>
              <a:t>Lantai kedap &amp; landai kearah pit pengumpul</a:t>
            </a:r>
          </a:p>
          <a:p>
            <a:pPr lvl="1">
              <a:buFontTx/>
              <a:buChar char="-"/>
            </a:pPr>
            <a:r>
              <a:rPr lang="id-ID" dirty="0"/>
              <a:t>Minimisasi potensi leachate</a:t>
            </a:r>
          </a:p>
          <a:p>
            <a:pPr lvl="1">
              <a:buFontTx/>
              <a:buChar char="-"/>
            </a:pPr>
            <a:r>
              <a:rPr lang="id-ID" dirty="0"/>
              <a:t>Ventilasi memadai</a:t>
            </a:r>
          </a:p>
          <a:p>
            <a:pPr lvl="1">
              <a:buFontTx/>
              <a:buChar char="-"/>
            </a:pPr>
            <a:r>
              <a:rPr lang="id-ID" dirty="0"/>
              <a:t>Pit pengumpul</a:t>
            </a:r>
          </a:p>
        </p:txBody>
      </p:sp>
      <p:sp>
        <p:nvSpPr>
          <p:cNvPr id="2" name="Title 1"/>
          <p:cNvSpPr>
            <a:spLocks noGrp="1"/>
          </p:cNvSpPr>
          <p:nvPr>
            <p:ph type="title"/>
          </p:nvPr>
        </p:nvSpPr>
        <p:spPr/>
        <p:txBody>
          <a:bodyPr/>
          <a:lstStyle/>
          <a:p>
            <a:r>
              <a:rPr lang="id-ID" dirty="0"/>
              <a:t>Penyimpanan Limbah B3</a:t>
            </a:r>
          </a:p>
        </p:txBody>
      </p:sp>
    </p:spTree>
    <p:extLst>
      <p:ext uri="{BB962C8B-B14F-4D97-AF65-F5344CB8AC3E}">
        <p14:creationId xmlns:p14="http://schemas.microsoft.com/office/powerpoint/2010/main" val="15430841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TotalTime>
  <Words>501</Words>
  <Application>Microsoft Office PowerPoint</Application>
  <PresentationFormat>On-screen Show (4:3)</PresentationFormat>
  <Paragraphs>82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Hardcover</vt:lpstr>
      <vt:lpstr>Pengolahan Limbah B3</vt:lpstr>
      <vt:lpstr>Pengolahan Limbah B3</vt:lpstr>
      <vt:lpstr>Tujuan pengelolaan limbah B3</vt:lpstr>
      <vt:lpstr>PowerPoint Presentation</vt:lpstr>
      <vt:lpstr>Prinsip Pengelolaan Limbah B3</vt:lpstr>
      <vt:lpstr>Pengendalian Limbah B3</vt:lpstr>
      <vt:lpstr>Perizinan dalam Pengelolaan Limbah B3</vt:lpstr>
      <vt:lpstr>Pengawasan Pengelolaan Limbah B3</vt:lpstr>
      <vt:lpstr>Penyimpanan Limbah B3</vt:lpstr>
      <vt:lpstr>PowerPoint Presentation</vt:lpstr>
      <vt:lpstr>Contoh tempat penyimpanan sementara limbah B3</vt:lpstr>
      <vt:lpstr>Pengangkutan Limbah B3</vt:lpstr>
      <vt:lpstr>Pengolahan limbah B3 (keputusan Kepala Bapedal No: 03/1995)</vt:lpstr>
      <vt:lpstr>Persyaratan pengolah &amp; pengolahan limbah B3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Pengolahan Limbah B3</dc:title>
  <dc:creator>HP PC</dc:creator>
  <cp:lastModifiedBy>HP PC</cp:lastModifiedBy>
  <cp:revision>3</cp:revision>
  <dcterms:created xsi:type="dcterms:W3CDTF">2017-10-12T05:50:46Z</dcterms:created>
  <dcterms:modified xsi:type="dcterms:W3CDTF">2017-10-12T06:18:58Z</dcterms:modified>
</cp:coreProperties>
</file>