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7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C85E4-432A-4A92-BCA4-9FF77355CB06}" type="datetimeFigureOut">
              <a:rPr lang="id-ID" smtClean="0"/>
              <a:t>12/10/2017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86FBD-5308-4E67-9B32-41AF7705AD08}" type="slidenum">
              <a:rPr lang="id-ID" smtClean="0"/>
              <a:t>‹#›</a:t>
            </a:fld>
            <a:endParaRPr lang="id-ID"/>
          </a:p>
        </p:txBody>
      </p:sp>
    </p:spTree>
    <p:extLst>
      <p:ext uri="{BB962C8B-B14F-4D97-AF65-F5344CB8AC3E}">
        <p14:creationId xmlns:p14="http://schemas.microsoft.com/office/powerpoint/2010/main" val="277881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75"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defTabSz="949325"/>
            <a:r>
              <a:rPr lang="en-US" sz="1000" i="1"/>
              <a:t>3</a:t>
            </a:r>
          </a:p>
        </p:txBody>
      </p:sp>
      <p:sp>
        <p:nvSpPr>
          <p:cNvPr id="310276" name="Rectangle 4"/>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78" name="Rectangle 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79" name="Rectangle 7"/>
          <p:cNvSpPr>
            <a:spLocks noChangeArrowheads="1"/>
          </p:cNvSpPr>
          <p:nvPr/>
        </p:nvSpPr>
        <p:spPr bwMode="auto">
          <a:xfrm>
            <a:off x="3884613" y="8683625"/>
            <a:ext cx="29733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defTabSz="949325"/>
            <a:r>
              <a:rPr lang="en-US" sz="1000" i="1"/>
              <a:t>4</a:t>
            </a:r>
          </a:p>
        </p:txBody>
      </p:sp>
      <p:sp>
        <p:nvSpPr>
          <p:cNvPr id="310280" name="Rectangle 8"/>
          <p:cNvSpPr>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81" name="Rectangle 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282" name="Rectangle 10"/>
          <p:cNvSpPr>
            <a:spLocks noGrp="1" noChangeArrowheads="1"/>
          </p:cNvSpPr>
          <p:nvPr>
            <p:ph type="body" idx="1"/>
          </p:nvPr>
        </p:nvSpPr>
        <p:spPr>
          <a:xfrm>
            <a:off x="914400" y="4341813"/>
            <a:ext cx="5027613" cy="4113212"/>
          </a:xfrm>
          <a:noFill/>
          <a:ln/>
        </p:spPr>
        <p:txBody>
          <a:bodyPr lIns="95250" tIns="49212" rIns="95250" bIns="49212"/>
          <a:lstStyle/>
          <a:p>
            <a:r>
              <a:rPr lang="en-US" sz="1400"/>
              <a:t>These threats considered the presence of war-damaged industrial facilities throughout the US Sector in Bosnia-Herzegovina and included such potential environmental health concerns as contaminated water supplies, air and soil  from power plants, industrial facilities, agricultural and mining operations and U.S. military activities (Slide 4).  </a:t>
            </a:r>
          </a:p>
        </p:txBody>
      </p:sp>
      <p:sp>
        <p:nvSpPr>
          <p:cNvPr id="310283" name="Rectangle 11"/>
          <p:cNvSpPr>
            <a:spLocks noChangeArrowheads="1" noTextEdit="1"/>
          </p:cNvSpPr>
          <p:nvPr>
            <p:ph type="sldImg"/>
          </p:nvPr>
        </p:nvSpPr>
        <p:spPr>
          <a:xfrm>
            <a:off x="1152525" y="692150"/>
            <a:ext cx="4554538"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xfrm>
            <a:off x="1143000" y="685800"/>
            <a:ext cx="4572000" cy="3429000"/>
          </a:xfrm>
          <a:ln cap="flat"/>
        </p:spPr>
      </p:sp>
      <p:sp>
        <p:nvSpPr>
          <p:cNvPr id="259075" name="Rectangle 3"/>
          <p:cNvSpPr>
            <a:spLocks noGrp="1" noChangeArrowheads="1"/>
          </p:cNvSpPr>
          <p:nvPr>
            <p:ph type="body" idx="1"/>
          </p:nvPr>
        </p:nvSpPr>
        <p:spPr>
          <a:noFill/>
          <a:ln/>
        </p:spPr>
        <p:txBody>
          <a:bodyPr/>
          <a:lstStyle/>
          <a:p>
            <a:r>
              <a:rPr lang="en-US"/>
              <a:t>+ Major sources of criteria pollutants are included on these next two slides.  This is not a complete list for each pollutant, just good general examples. </a:t>
            </a:r>
          </a:p>
          <a:p>
            <a:r>
              <a:rPr lang="en-US"/>
              <a:t>(In this case, I would just read the slide).</a:t>
            </a:r>
          </a:p>
          <a:p>
            <a:endParaRPr lang="en-US"/>
          </a:p>
          <a:p>
            <a:r>
              <a:rPr lang="en-US"/>
              <a:t>+ CO</a:t>
            </a:r>
          </a:p>
          <a:p>
            <a:r>
              <a:rPr lang="en-US"/>
              <a:t>	- Majority from mobile sources</a:t>
            </a:r>
          </a:p>
          <a:p>
            <a:r>
              <a:rPr lang="en-US"/>
              <a:t>	- Incinerators, wood-burning stoves</a:t>
            </a:r>
          </a:p>
          <a:p>
            <a:r>
              <a:rPr lang="en-US"/>
              <a:t>	- Fires (incomplete combustion of carbon fuels)</a:t>
            </a:r>
          </a:p>
          <a:p>
            <a:endParaRPr lang="en-US"/>
          </a:p>
          <a:p>
            <a:r>
              <a:rPr lang="en-US"/>
              <a:t>+ PM</a:t>
            </a:r>
            <a:r>
              <a:rPr lang="en-US" baseline="-25000"/>
              <a:t>10</a:t>
            </a:r>
            <a:r>
              <a:rPr lang="en-US"/>
              <a:t> and PM</a:t>
            </a:r>
            <a:r>
              <a:rPr lang="en-US" baseline="-25000"/>
              <a:t>2.5</a:t>
            </a:r>
            <a:endParaRPr lang="en-US"/>
          </a:p>
          <a:p>
            <a:r>
              <a:rPr lang="en-US"/>
              <a:t>	- Fossil fuel combustion sources, construction activities</a:t>
            </a:r>
          </a:p>
          <a:p>
            <a:r>
              <a:rPr lang="en-US"/>
              <a:t>	- Natural windblown dust (fugitive dust, dry goods in bulk)</a:t>
            </a:r>
          </a:p>
          <a:p>
            <a:r>
              <a:rPr lang="en-US"/>
              <a:t>	- Factories, power plants, fires</a:t>
            </a:r>
          </a:p>
          <a:p>
            <a:endParaRPr lang="en-US"/>
          </a:p>
          <a:p>
            <a:r>
              <a:rPr lang="en-US"/>
              <a:t>+ Pb</a:t>
            </a:r>
          </a:p>
          <a:p>
            <a:r>
              <a:rPr lang="en-US"/>
              <a:t>	- Gasoline combustion</a:t>
            </a:r>
          </a:p>
          <a:p>
            <a:r>
              <a:rPr lang="en-US"/>
              <a:t>	- Mining and production of lead products</a:t>
            </a:r>
          </a:p>
          <a:p>
            <a:endParaRPr lang="en-US"/>
          </a:p>
          <a:p>
            <a:r>
              <a:rPr lang="en-US"/>
              <a:t>NEXT SLIDE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xfrm>
            <a:off x="1143000" y="685800"/>
            <a:ext cx="4572000" cy="3429000"/>
          </a:xfrm>
          <a:ln cap="flat"/>
        </p:spPr>
      </p:sp>
      <p:sp>
        <p:nvSpPr>
          <p:cNvPr id="261123" name="Rectangle 3"/>
          <p:cNvSpPr>
            <a:spLocks noGrp="1" noChangeArrowheads="1"/>
          </p:cNvSpPr>
          <p:nvPr>
            <p:ph type="body" idx="1"/>
          </p:nvPr>
        </p:nvSpPr>
        <p:spPr>
          <a:noFill/>
          <a:ln/>
        </p:spPr>
        <p:txBody>
          <a:bodyPr/>
          <a:lstStyle/>
          <a:p>
            <a:r>
              <a:rPr lang="en-US"/>
              <a:t>+ Major sources of criteria pollutants are continued here</a:t>
            </a:r>
          </a:p>
          <a:p>
            <a:r>
              <a:rPr lang="en-US"/>
              <a:t>+ NO</a:t>
            </a:r>
            <a:r>
              <a:rPr lang="en-US" baseline="-25000"/>
              <a:t>2</a:t>
            </a:r>
            <a:endParaRPr lang="en-US"/>
          </a:p>
          <a:p>
            <a:r>
              <a:rPr lang="en-US"/>
              <a:t>	- Found in many urban/industrial atmospheres </a:t>
            </a:r>
          </a:p>
          <a:p>
            <a:r>
              <a:rPr lang="en-US"/>
              <a:t>	- Fossil fuel combustion</a:t>
            </a:r>
          </a:p>
          <a:p>
            <a:r>
              <a:rPr lang="en-US"/>
              <a:t>	- Mobile sources</a:t>
            </a:r>
          </a:p>
          <a:p>
            <a:endParaRPr lang="en-US"/>
          </a:p>
          <a:p>
            <a:r>
              <a:rPr lang="en-US"/>
              <a:t>+ O</a:t>
            </a:r>
            <a:r>
              <a:rPr lang="en-US" baseline="-25000"/>
              <a:t>3</a:t>
            </a:r>
            <a:endParaRPr lang="en-US"/>
          </a:p>
          <a:p>
            <a:r>
              <a:rPr lang="en-US"/>
              <a:t>	- Photochemical reaction with sources of VOCs &amp; NO</a:t>
            </a:r>
            <a:r>
              <a:rPr lang="en-US" baseline="-25000"/>
              <a:t>2</a:t>
            </a:r>
            <a:endParaRPr lang="en-US"/>
          </a:p>
          <a:p>
            <a:r>
              <a:rPr lang="en-US"/>
              <a:t>	- Not emitted directly from a source</a:t>
            </a:r>
          </a:p>
          <a:p>
            <a:endParaRPr lang="en-US"/>
          </a:p>
          <a:p>
            <a:r>
              <a:rPr lang="en-US"/>
              <a:t>+ SO</a:t>
            </a:r>
            <a:r>
              <a:rPr lang="en-US" baseline="-25000"/>
              <a:t>2</a:t>
            </a:r>
            <a:endParaRPr lang="en-US"/>
          </a:p>
          <a:p>
            <a:r>
              <a:rPr lang="en-US"/>
              <a:t>	- Combustion of fossil fuels (oil, coal)</a:t>
            </a:r>
          </a:p>
          <a:p>
            <a:r>
              <a:rPr lang="en-US"/>
              <a:t>	- Steel mills, refineries, pulp &amp; paper mills</a:t>
            </a:r>
          </a:p>
          <a:p>
            <a:endParaRPr lang="en-US"/>
          </a:p>
          <a:p>
            <a:r>
              <a:rPr lang="en-US"/>
              <a:t>NEXT SLIDE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xfrm>
            <a:off x="1143000" y="685800"/>
            <a:ext cx="4572000" cy="3429000"/>
          </a:xfrm>
          <a:ln cap="flat"/>
        </p:spPr>
      </p:sp>
      <p:sp>
        <p:nvSpPr>
          <p:cNvPr id="264195" name="Rectangle 3"/>
          <p:cNvSpPr>
            <a:spLocks noGrp="1" noChangeArrowheads="1"/>
          </p:cNvSpPr>
          <p:nvPr>
            <p:ph type="body" idx="1"/>
          </p:nvPr>
        </p:nvSpPr>
        <p:spPr>
          <a:noFill/>
          <a:ln/>
        </p:spPr>
        <p:txBody>
          <a:bodyPr/>
          <a:lstStyle/>
          <a:p>
            <a:r>
              <a:rPr lang="en-US"/>
              <a:t>+ The sources for other types of pollutants are listed here.</a:t>
            </a:r>
          </a:p>
          <a:p>
            <a:r>
              <a:rPr lang="en-US"/>
              <a:t>+ As you can see form the list here, a majority of the sources of these pollutants is from industrial operations and waste handling as a result of industrial operations (landfills, incinerators and etc.)  </a:t>
            </a:r>
          </a:p>
          <a:p>
            <a:r>
              <a:rPr lang="en-US"/>
              <a:t>NEXT SLIDE</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noTextEdit="1"/>
          </p:cNvSpPr>
          <p:nvPr>
            <p:ph type="sldImg"/>
          </p:nvPr>
        </p:nvSpPr>
        <p:spPr>
          <a:xfrm>
            <a:off x="1150938" y="692150"/>
            <a:ext cx="4556125" cy="3416300"/>
          </a:xfrm>
          <a:ln cap="flat"/>
        </p:spPr>
      </p:sp>
      <p:sp>
        <p:nvSpPr>
          <p:cNvPr id="274435" name="Rectangle 3"/>
          <p:cNvSpPr>
            <a:spLocks noGrp="1" noChangeArrowheads="1"/>
          </p:cNvSpPr>
          <p:nvPr>
            <p:ph type="body" idx="1"/>
          </p:nvPr>
        </p:nvSpPr>
        <p:spPr>
          <a:ln/>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noTextEdit="1"/>
          </p:cNvSpPr>
          <p:nvPr>
            <p:ph type="sldImg"/>
          </p:nvPr>
        </p:nvSpPr>
        <p:spPr>
          <a:xfrm>
            <a:off x="1143000" y="685800"/>
            <a:ext cx="4572000" cy="3429000"/>
          </a:xfrm>
          <a:ln/>
        </p:spPr>
      </p:sp>
      <p:sp>
        <p:nvSpPr>
          <p:cNvPr id="2457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noTextEdit="1"/>
          </p:cNvSpPr>
          <p:nvPr>
            <p:ph type="sldImg"/>
          </p:nvPr>
        </p:nvSpPr>
        <p:spPr>
          <a:xfrm>
            <a:off x="1143000" y="685800"/>
            <a:ext cx="4572000" cy="3429000"/>
          </a:xfrm>
          <a:ln/>
        </p:spPr>
      </p:sp>
      <p:sp>
        <p:nvSpPr>
          <p:cNvPr id="328707" name="Rectangle 3"/>
          <p:cNvSpPr>
            <a:spLocks noGrp="1" noChangeArrowheads="1"/>
          </p:cNvSpPr>
          <p:nvPr>
            <p:ph type="body" idx="1"/>
          </p:nvPr>
        </p:nvSpPr>
        <p:spPr>
          <a:xfrm>
            <a:off x="912813" y="4343400"/>
            <a:ext cx="5032375" cy="4114800"/>
          </a:xfrm>
        </p:spPr>
        <p:txBody>
          <a:bodyPr lIns="89730" tIns="44865" rIns="89730" bIns="44865"/>
          <a:lstStyle/>
          <a:p>
            <a:r>
              <a:rPr lang="en-US" sz="1800"/>
              <a:t>Lead is a </a:t>
            </a:r>
            <a:r>
              <a:rPr lang="en-US" sz="1800" b="1"/>
              <a:t>poison</a:t>
            </a:r>
            <a:r>
              <a:rPr lang="en-US" sz="1800"/>
              <a:t> that affects multiple organ systems that include the </a:t>
            </a:r>
            <a:r>
              <a:rPr lang="en-US" sz="1800" b="1"/>
              <a:t>brain</a:t>
            </a:r>
            <a:r>
              <a:rPr lang="en-US" sz="1800"/>
              <a:t>, nervous system, bone marrow and kidneys.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body" idx="1"/>
          </p:nvPr>
        </p:nvSpPr>
        <p:spPr>
          <a:ln/>
        </p:spPr>
        <p:txBody>
          <a:bodyPr/>
          <a:lstStyle/>
          <a:p>
            <a:endParaRPr lang="id-ID"/>
          </a:p>
        </p:txBody>
      </p:sp>
      <p:sp>
        <p:nvSpPr>
          <p:cNvPr id="333827"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7EA5303D-854B-4E4D-9B6C-0E11E1E6186D}" type="slidenum">
              <a:rPr lang="id-ID" smtClean="0"/>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94198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981200"/>
            <a:ext cx="3810000" cy="4114800"/>
          </a:xfrm>
        </p:spPr>
        <p:txBody>
          <a:bodyPr/>
          <a:lstStyle/>
          <a:p>
            <a:endParaRPr lang="id-ID"/>
          </a:p>
        </p:txBody>
      </p:sp>
    </p:spTree>
    <p:extLst>
      <p:ext uri="{BB962C8B-B14F-4D97-AF65-F5344CB8AC3E}">
        <p14:creationId xmlns:p14="http://schemas.microsoft.com/office/powerpoint/2010/main" val="412462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16689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EA5303D-854B-4E4D-9B6C-0E11E1E6186D}" type="slidenum">
              <a:rPr lang="id-ID" smtClean="0"/>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7EA5303D-854B-4E4D-9B6C-0E11E1E6186D}" type="slidenum">
              <a:rPr lang="id-ID" smtClean="0"/>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A5303D-854B-4E4D-9B6C-0E11E1E6186D}"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073EA5-C004-4ECF-97AC-F2EFFB39DDCF}" type="datetimeFigureOut">
              <a:rPr lang="id-ID" smtClean="0"/>
              <a:t>12/10/2017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EA5303D-854B-4E4D-9B6C-0E11E1E6186D}" type="slidenum">
              <a:rPr lang="id-ID" smtClean="0"/>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1073EA5-C004-4ECF-97AC-F2EFFB39DDCF}" type="datetimeFigureOut">
              <a:rPr lang="id-ID" smtClean="0"/>
              <a:t>12/10/2017</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EA5303D-854B-4E4D-9B6C-0E11E1E6186D}" type="slidenum">
              <a:rPr lang="id-ID" smtClean="0"/>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Pengendalian Pencemaran Udara</a:t>
            </a:r>
            <a:endParaRPr lang="id-ID" dirty="0"/>
          </a:p>
        </p:txBody>
      </p:sp>
      <p:sp>
        <p:nvSpPr>
          <p:cNvPr id="3" name="Subtitle 2"/>
          <p:cNvSpPr>
            <a:spLocks noGrp="1"/>
          </p:cNvSpPr>
          <p:nvPr>
            <p:ph type="subTitle" idx="1"/>
          </p:nvPr>
        </p:nvSpPr>
        <p:spPr>
          <a:xfrm>
            <a:off x="1331640" y="4005064"/>
            <a:ext cx="7406640" cy="1752600"/>
          </a:xfrm>
        </p:spPr>
        <p:txBody>
          <a:bodyPr/>
          <a:lstStyle/>
          <a:p>
            <a:pPr algn="ctr"/>
            <a:r>
              <a:rPr lang="id-ID" dirty="0" smtClean="0"/>
              <a:t>By</a:t>
            </a:r>
          </a:p>
          <a:p>
            <a:pPr algn="ctr"/>
            <a:r>
              <a:rPr lang="id-ID" dirty="0" smtClean="0"/>
              <a:t>Ahmad Irfandi, SKM., MKM</a:t>
            </a:r>
            <a:endParaRPr lang="id-ID" dirty="0"/>
          </a:p>
        </p:txBody>
      </p:sp>
    </p:spTree>
    <p:extLst>
      <p:ext uri="{BB962C8B-B14F-4D97-AF65-F5344CB8AC3E}">
        <p14:creationId xmlns:p14="http://schemas.microsoft.com/office/powerpoint/2010/main" val="68799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152400"/>
            <a:ext cx="7772400" cy="1143000"/>
          </a:xfrm>
          <a:noFill/>
          <a:ln/>
        </p:spPr>
        <p:txBody>
          <a:bodyPr/>
          <a:lstStyle/>
          <a:p>
            <a:r>
              <a:rPr lang="en-US" sz="4000"/>
              <a:t>CRITERIA POLLUTANTS</a:t>
            </a:r>
            <a:br>
              <a:rPr lang="en-US" sz="4000"/>
            </a:br>
            <a:r>
              <a:rPr lang="en-US" sz="2800"/>
              <a:t>MAJOR SOURCES</a:t>
            </a:r>
          </a:p>
        </p:txBody>
      </p:sp>
      <p:sp>
        <p:nvSpPr>
          <p:cNvPr id="258051" name="Rectangle 3"/>
          <p:cNvSpPr>
            <a:spLocks noGrp="1" noChangeArrowheads="1"/>
          </p:cNvSpPr>
          <p:nvPr>
            <p:ph idx="1"/>
          </p:nvPr>
        </p:nvSpPr>
        <p:spPr>
          <a:xfrm>
            <a:off x="228600" y="1371600"/>
            <a:ext cx="8534400" cy="5029200"/>
          </a:xfrm>
          <a:noFill/>
          <a:ln/>
        </p:spPr>
        <p:txBody>
          <a:bodyPr/>
          <a:lstStyle/>
          <a:p>
            <a:pPr>
              <a:lnSpc>
                <a:spcPct val="90000"/>
              </a:lnSpc>
              <a:buFont typeface="Monotype Sorts" pitchFamily="2" charset="2"/>
              <a:buNone/>
            </a:pPr>
            <a:r>
              <a:rPr lang="en-US" sz="2800"/>
              <a:t>	</a:t>
            </a:r>
            <a:r>
              <a:rPr lang="en-US" sz="2800" b="1"/>
              <a:t>CO</a:t>
            </a:r>
            <a:endParaRPr lang="en-US" sz="2400" b="1"/>
          </a:p>
          <a:p>
            <a:pPr>
              <a:lnSpc>
                <a:spcPct val="90000"/>
              </a:lnSpc>
              <a:buFont typeface="Monotype Sorts" pitchFamily="2" charset="2"/>
              <a:buNone/>
            </a:pPr>
            <a:r>
              <a:rPr lang="en-US" sz="2400">
                <a:solidFill>
                  <a:schemeClr val="tx2"/>
                </a:solidFill>
              </a:rPr>
              <a:t>	- Majority from mobile sources</a:t>
            </a:r>
          </a:p>
          <a:p>
            <a:pPr>
              <a:lnSpc>
                <a:spcPct val="90000"/>
              </a:lnSpc>
              <a:buFont typeface="Monotype Sorts" pitchFamily="2" charset="2"/>
              <a:buNone/>
            </a:pPr>
            <a:r>
              <a:rPr lang="en-US" sz="2400">
                <a:solidFill>
                  <a:schemeClr val="tx2"/>
                </a:solidFill>
              </a:rPr>
              <a:t>	- Incinerators, wood-burning stoves</a:t>
            </a:r>
          </a:p>
          <a:p>
            <a:pPr>
              <a:lnSpc>
                <a:spcPct val="90000"/>
              </a:lnSpc>
              <a:buFont typeface="Monotype Sorts" pitchFamily="2" charset="2"/>
              <a:buNone/>
            </a:pPr>
            <a:r>
              <a:rPr lang="en-US" sz="2400">
                <a:solidFill>
                  <a:schemeClr val="tx2"/>
                </a:solidFill>
              </a:rPr>
              <a:t>	- Fires (incomplete combustion of carbon fuels)</a:t>
            </a:r>
            <a:endParaRPr lang="en-US" sz="2400"/>
          </a:p>
          <a:p>
            <a:pPr>
              <a:lnSpc>
                <a:spcPct val="90000"/>
              </a:lnSpc>
              <a:buFont typeface="Monotype Sorts" pitchFamily="2" charset="2"/>
              <a:buNone/>
            </a:pPr>
            <a:r>
              <a:rPr lang="en-US" sz="2800"/>
              <a:t>	</a:t>
            </a:r>
            <a:r>
              <a:rPr lang="en-US" sz="2800" b="1"/>
              <a:t>PM</a:t>
            </a:r>
            <a:r>
              <a:rPr lang="en-US" sz="2800" b="1" baseline="-25000"/>
              <a:t>10</a:t>
            </a:r>
            <a:r>
              <a:rPr lang="en-US" sz="2800" b="1"/>
              <a:t> and PM</a:t>
            </a:r>
            <a:r>
              <a:rPr lang="en-US" sz="2800" b="1" baseline="-25000"/>
              <a:t>2.5</a:t>
            </a:r>
            <a:endParaRPr lang="en-US" sz="2400" b="1"/>
          </a:p>
          <a:p>
            <a:pPr>
              <a:lnSpc>
                <a:spcPct val="90000"/>
              </a:lnSpc>
              <a:buFont typeface="Monotype Sorts" pitchFamily="2" charset="2"/>
              <a:buNone/>
            </a:pPr>
            <a:r>
              <a:rPr lang="en-US" sz="2400">
                <a:solidFill>
                  <a:schemeClr val="tx2"/>
                </a:solidFill>
              </a:rPr>
              <a:t>	- Fossil fuel combustion sources, construction activities</a:t>
            </a:r>
          </a:p>
          <a:p>
            <a:pPr>
              <a:lnSpc>
                <a:spcPct val="90000"/>
              </a:lnSpc>
              <a:buFont typeface="Monotype Sorts" pitchFamily="2" charset="2"/>
              <a:buNone/>
            </a:pPr>
            <a:r>
              <a:rPr lang="en-US" sz="2400">
                <a:solidFill>
                  <a:schemeClr val="tx2"/>
                </a:solidFill>
              </a:rPr>
              <a:t>	- Natural windblown dust (fugitive dust, dry goods in bulk)</a:t>
            </a:r>
          </a:p>
          <a:p>
            <a:pPr>
              <a:lnSpc>
                <a:spcPct val="90000"/>
              </a:lnSpc>
              <a:buFont typeface="Monotype Sorts" pitchFamily="2" charset="2"/>
              <a:buNone/>
            </a:pPr>
            <a:r>
              <a:rPr lang="en-US" sz="2400">
                <a:solidFill>
                  <a:schemeClr val="tx2"/>
                </a:solidFill>
              </a:rPr>
              <a:t>	- Factories, power plants, fires</a:t>
            </a:r>
            <a:endParaRPr lang="en-US" sz="2400"/>
          </a:p>
          <a:p>
            <a:pPr>
              <a:lnSpc>
                <a:spcPct val="90000"/>
              </a:lnSpc>
              <a:buFont typeface="Monotype Sorts" pitchFamily="2" charset="2"/>
              <a:buNone/>
            </a:pPr>
            <a:r>
              <a:rPr lang="en-US" sz="2800"/>
              <a:t>	</a:t>
            </a:r>
            <a:r>
              <a:rPr lang="en-US" sz="2800" b="1"/>
              <a:t>Pb</a:t>
            </a:r>
            <a:endParaRPr lang="en-US" sz="2400" b="1"/>
          </a:p>
          <a:p>
            <a:pPr>
              <a:lnSpc>
                <a:spcPct val="90000"/>
              </a:lnSpc>
              <a:buFont typeface="Monotype Sorts" pitchFamily="2" charset="2"/>
              <a:buNone/>
            </a:pPr>
            <a:r>
              <a:rPr lang="en-US" sz="2400">
                <a:solidFill>
                  <a:schemeClr val="tx2"/>
                </a:solidFill>
              </a:rPr>
              <a:t>	- Gasoline combustion</a:t>
            </a:r>
          </a:p>
          <a:p>
            <a:pPr>
              <a:lnSpc>
                <a:spcPct val="90000"/>
              </a:lnSpc>
              <a:buFont typeface="Monotype Sorts" pitchFamily="2" charset="2"/>
              <a:buNone/>
            </a:pPr>
            <a:r>
              <a:rPr lang="en-US" sz="2400">
                <a:solidFill>
                  <a:schemeClr val="tx2"/>
                </a:solidFill>
              </a:rPr>
              <a:t>	- Mining and production of lead products</a:t>
            </a:r>
            <a:endParaRPr lang="en-US" sz="2400"/>
          </a:p>
        </p:txBody>
      </p:sp>
    </p:spTree>
    <p:extLst>
      <p:ext uri="{BB962C8B-B14F-4D97-AF65-F5344CB8AC3E}">
        <p14:creationId xmlns:p14="http://schemas.microsoft.com/office/powerpoint/2010/main" val="2079386031"/>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5800" y="457200"/>
            <a:ext cx="7772400" cy="1143000"/>
          </a:xfrm>
          <a:noFill/>
          <a:ln/>
        </p:spPr>
        <p:txBody>
          <a:bodyPr/>
          <a:lstStyle/>
          <a:p>
            <a:r>
              <a:rPr lang="en-US" sz="4000"/>
              <a:t>CRITERIA POLLUTANTS</a:t>
            </a:r>
            <a:br>
              <a:rPr lang="en-US" sz="4000"/>
            </a:br>
            <a:r>
              <a:rPr lang="en-US" sz="2800"/>
              <a:t>MAJOR SOURCES</a:t>
            </a:r>
          </a:p>
        </p:txBody>
      </p:sp>
      <p:sp>
        <p:nvSpPr>
          <p:cNvPr id="260099" name="Rectangle 3"/>
          <p:cNvSpPr>
            <a:spLocks noGrp="1" noChangeArrowheads="1"/>
          </p:cNvSpPr>
          <p:nvPr>
            <p:ph idx="1"/>
          </p:nvPr>
        </p:nvSpPr>
        <p:spPr>
          <a:xfrm>
            <a:off x="381000" y="1828800"/>
            <a:ext cx="8382000" cy="4114800"/>
          </a:xfrm>
          <a:noFill/>
          <a:ln/>
        </p:spPr>
        <p:txBody>
          <a:bodyPr>
            <a:normAutofit lnSpcReduction="10000"/>
          </a:bodyPr>
          <a:lstStyle/>
          <a:p>
            <a:pPr>
              <a:buFont typeface="Monotype Sorts" pitchFamily="2" charset="2"/>
              <a:buNone/>
            </a:pPr>
            <a:r>
              <a:rPr lang="en-US" sz="2800"/>
              <a:t>	</a:t>
            </a:r>
            <a:r>
              <a:rPr lang="en-US" sz="2800" b="1"/>
              <a:t>NO</a:t>
            </a:r>
            <a:r>
              <a:rPr lang="en-US" sz="2800" b="1" baseline="-25000"/>
              <a:t>2</a:t>
            </a:r>
            <a:endParaRPr lang="en-US" sz="2800" b="1"/>
          </a:p>
          <a:p>
            <a:pPr>
              <a:buFont typeface="Monotype Sorts" pitchFamily="2" charset="2"/>
              <a:buNone/>
            </a:pPr>
            <a:r>
              <a:rPr lang="en-US" sz="2400">
                <a:solidFill>
                  <a:schemeClr val="tx2"/>
                </a:solidFill>
              </a:rPr>
              <a:t>	- Found in many urban/industrial atmospheres </a:t>
            </a:r>
          </a:p>
          <a:p>
            <a:pPr>
              <a:buFont typeface="Monotype Sorts" pitchFamily="2" charset="2"/>
              <a:buNone/>
            </a:pPr>
            <a:r>
              <a:rPr lang="en-US" sz="2400">
                <a:solidFill>
                  <a:schemeClr val="tx2"/>
                </a:solidFill>
              </a:rPr>
              <a:t>	- Fossil fuel combustion</a:t>
            </a:r>
          </a:p>
          <a:p>
            <a:pPr>
              <a:buFont typeface="Monotype Sorts" pitchFamily="2" charset="2"/>
              <a:buNone/>
            </a:pPr>
            <a:r>
              <a:rPr lang="en-US" sz="2400">
                <a:solidFill>
                  <a:schemeClr val="tx2"/>
                </a:solidFill>
              </a:rPr>
              <a:t>	- Mobile sources</a:t>
            </a:r>
            <a:endParaRPr lang="en-US" sz="2800"/>
          </a:p>
          <a:p>
            <a:pPr>
              <a:buFont typeface="Monotype Sorts" pitchFamily="2" charset="2"/>
              <a:buNone/>
            </a:pPr>
            <a:r>
              <a:rPr lang="en-US" sz="2800"/>
              <a:t>	</a:t>
            </a:r>
            <a:r>
              <a:rPr lang="en-US" sz="2800" b="1"/>
              <a:t>O</a:t>
            </a:r>
            <a:r>
              <a:rPr lang="en-US" sz="2800" b="1" baseline="-25000"/>
              <a:t>3</a:t>
            </a:r>
            <a:endParaRPr lang="en-US" sz="2800" b="1"/>
          </a:p>
          <a:p>
            <a:pPr>
              <a:buFont typeface="Monotype Sorts" pitchFamily="2" charset="2"/>
              <a:buNone/>
            </a:pPr>
            <a:r>
              <a:rPr lang="en-US" sz="2400">
                <a:solidFill>
                  <a:schemeClr val="tx2"/>
                </a:solidFill>
              </a:rPr>
              <a:t>	- Photochemical reaction with sources of VOCs &amp; NO</a:t>
            </a:r>
            <a:r>
              <a:rPr lang="en-US" sz="2400" baseline="-25000">
                <a:solidFill>
                  <a:schemeClr val="tx2"/>
                </a:solidFill>
              </a:rPr>
              <a:t>2</a:t>
            </a:r>
            <a:endParaRPr lang="en-US" sz="2800"/>
          </a:p>
          <a:p>
            <a:pPr>
              <a:buFont typeface="Monotype Sorts" pitchFamily="2" charset="2"/>
              <a:buNone/>
            </a:pPr>
            <a:r>
              <a:rPr lang="en-US" sz="2800"/>
              <a:t>	</a:t>
            </a:r>
            <a:r>
              <a:rPr lang="en-US" sz="2800" b="1"/>
              <a:t>SO</a:t>
            </a:r>
            <a:r>
              <a:rPr lang="en-US" sz="2800" b="1" baseline="-25000"/>
              <a:t>2</a:t>
            </a:r>
            <a:endParaRPr lang="en-US" sz="2800" b="1"/>
          </a:p>
          <a:p>
            <a:pPr>
              <a:buFont typeface="Monotype Sorts" pitchFamily="2" charset="2"/>
              <a:buNone/>
            </a:pPr>
            <a:r>
              <a:rPr lang="en-US" sz="2400">
                <a:solidFill>
                  <a:schemeClr val="tx2"/>
                </a:solidFill>
              </a:rPr>
              <a:t>	- Combustion of fossil fuels (oil, coal)</a:t>
            </a:r>
          </a:p>
          <a:p>
            <a:pPr>
              <a:buFont typeface="Monotype Sorts" pitchFamily="2" charset="2"/>
              <a:buNone/>
            </a:pPr>
            <a:r>
              <a:rPr lang="en-US" sz="2400">
                <a:solidFill>
                  <a:schemeClr val="tx2"/>
                </a:solidFill>
              </a:rPr>
              <a:t>	- Steel mills, refineries, pulp &amp; paper mills</a:t>
            </a:r>
            <a:endParaRPr lang="en-US" sz="2800"/>
          </a:p>
        </p:txBody>
      </p:sp>
    </p:spTree>
    <p:extLst>
      <p:ext uri="{BB962C8B-B14F-4D97-AF65-F5344CB8AC3E}">
        <p14:creationId xmlns:p14="http://schemas.microsoft.com/office/powerpoint/2010/main" val="244660782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95250"/>
            <a:ext cx="7772400" cy="1143000"/>
          </a:xfrm>
          <a:noFill/>
          <a:ln/>
        </p:spPr>
        <p:txBody>
          <a:bodyPr/>
          <a:lstStyle/>
          <a:p>
            <a:r>
              <a:rPr lang="en-US" sz="3200"/>
              <a:t>SOURCES OF OTHER POLLUTANTS</a:t>
            </a:r>
          </a:p>
        </p:txBody>
      </p:sp>
      <p:sp>
        <p:nvSpPr>
          <p:cNvPr id="263171" name="Rectangle 3"/>
          <p:cNvSpPr>
            <a:spLocks noGrp="1" noChangeArrowheads="1"/>
          </p:cNvSpPr>
          <p:nvPr>
            <p:ph idx="1"/>
          </p:nvPr>
        </p:nvSpPr>
        <p:spPr>
          <a:xfrm>
            <a:off x="457200" y="1752600"/>
            <a:ext cx="8229600" cy="4114800"/>
          </a:xfrm>
          <a:noFill/>
          <a:ln/>
        </p:spPr>
        <p:txBody>
          <a:bodyPr/>
          <a:lstStyle/>
          <a:p>
            <a:pPr>
              <a:lnSpc>
                <a:spcPct val="80000"/>
              </a:lnSpc>
              <a:buFont typeface="Monotype Sorts" pitchFamily="2" charset="2"/>
              <a:buNone/>
            </a:pPr>
            <a:r>
              <a:rPr lang="en-US"/>
              <a:t>Air Toxics </a:t>
            </a:r>
          </a:p>
          <a:p>
            <a:pPr>
              <a:lnSpc>
                <a:spcPct val="80000"/>
              </a:lnSpc>
              <a:buFont typeface="Monotype Sorts" pitchFamily="2" charset="2"/>
              <a:buNone/>
            </a:pPr>
            <a:r>
              <a:rPr lang="en-US" sz="2800">
                <a:solidFill>
                  <a:schemeClr val="tx2"/>
                </a:solidFill>
              </a:rPr>
              <a:t>    - Wide variety of industrial &amp; mobile sources</a:t>
            </a:r>
            <a:endParaRPr lang="en-US" sz="3600"/>
          </a:p>
          <a:p>
            <a:pPr>
              <a:lnSpc>
                <a:spcPct val="80000"/>
              </a:lnSpc>
              <a:buFont typeface="Monotype Sorts" pitchFamily="2" charset="2"/>
              <a:buNone/>
            </a:pPr>
            <a:endParaRPr lang="en-US"/>
          </a:p>
          <a:p>
            <a:pPr>
              <a:lnSpc>
                <a:spcPct val="80000"/>
              </a:lnSpc>
              <a:buFont typeface="Monotype Sorts" pitchFamily="2" charset="2"/>
              <a:buNone/>
            </a:pPr>
            <a:r>
              <a:rPr lang="en-US"/>
              <a:t>RCRA Pollutants</a:t>
            </a:r>
          </a:p>
          <a:p>
            <a:pPr>
              <a:lnSpc>
                <a:spcPct val="80000"/>
              </a:lnSpc>
              <a:buFont typeface="Monotype Sorts" pitchFamily="2" charset="2"/>
              <a:buNone/>
            </a:pPr>
            <a:r>
              <a:rPr lang="en-US" sz="2800">
                <a:solidFill>
                  <a:schemeClr val="tx2"/>
                </a:solidFill>
              </a:rPr>
              <a:t>    -  Hazardous waste incinerators</a:t>
            </a:r>
          </a:p>
          <a:p>
            <a:pPr>
              <a:lnSpc>
                <a:spcPct val="80000"/>
              </a:lnSpc>
              <a:buFont typeface="Monotype Sorts" pitchFamily="2" charset="2"/>
              <a:buNone/>
            </a:pPr>
            <a:r>
              <a:rPr lang="en-US" sz="2800">
                <a:solidFill>
                  <a:schemeClr val="tx2"/>
                </a:solidFill>
              </a:rPr>
              <a:t>    -  Boilers/furnaces burning hazardous waste</a:t>
            </a:r>
          </a:p>
          <a:p>
            <a:pPr>
              <a:lnSpc>
                <a:spcPct val="80000"/>
              </a:lnSpc>
              <a:buFont typeface="Monotype Sorts" pitchFamily="2" charset="2"/>
              <a:buNone/>
            </a:pPr>
            <a:r>
              <a:rPr lang="en-US" sz="2800">
                <a:solidFill>
                  <a:schemeClr val="tx2"/>
                </a:solidFill>
              </a:rPr>
              <a:t>    -  Organic chemical industry</a:t>
            </a:r>
          </a:p>
          <a:p>
            <a:pPr>
              <a:lnSpc>
                <a:spcPct val="80000"/>
              </a:lnSpc>
              <a:buFont typeface="Monotype Sorts" pitchFamily="2" charset="2"/>
              <a:buNone/>
            </a:pPr>
            <a:r>
              <a:rPr lang="en-US" sz="2800">
                <a:solidFill>
                  <a:schemeClr val="tx2"/>
                </a:solidFill>
              </a:rPr>
              <a:t>    -  Tanks/surface impoundments</a:t>
            </a:r>
          </a:p>
          <a:p>
            <a:pPr>
              <a:lnSpc>
                <a:spcPct val="80000"/>
              </a:lnSpc>
              <a:buFont typeface="Monotype Sorts" pitchFamily="2" charset="2"/>
              <a:buNone/>
            </a:pPr>
            <a:r>
              <a:rPr lang="en-US" sz="2800">
                <a:solidFill>
                  <a:schemeClr val="tx2"/>
                </a:solidFill>
              </a:rPr>
              <a:t>    -  Landfills</a:t>
            </a:r>
            <a:endParaRPr lang="en-US"/>
          </a:p>
        </p:txBody>
      </p:sp>
    </p:spTree>
    <p:extLst>
      <p:ext uri="{BB962C8B-B14F-4D97-AF65-F5344CB8AC3E}">
        <p14:creationId xmlns:p14="http://schemas.microsoft.com/office/powerpoint/2010/main" val="84828737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SUMBER POLUTAN UDARA</a:t>
            </a:r>
          </a:p>
        </p:txBody>
      </p:sp>
      <p:sp>
        <p:nvSpPr>
          <p:cNvPr id="128003" name="Rectangle 3"/>
          <p:cNvSpPr>
            <a:spLocks noGrp="1" noChangeArrowheads="1"/>
          </p:cNvSpPr>
          <p:nvPr>
            <p:ph idx="1"/>
          </p:nvPr>
        </p:nvSpPr>
        <p:spPr>
          <a:xfrm>
            <a:off x="990600" y="1981200"/>
            <a:ext cx="7467600" cy="4114800"/>
          </a:xfrm>
        </p:spPr>
        <p:txBody>
          <a:bodyPr/>
          <a:lstStyle/>
          <a:p>
            <a:pPr>
              <a:buFont typeface="Wingdings" pitchFamily="2" charset="2"/>
              <a:buChar char="ü"/>
            </a:pPr>
            <a:r>
              <a:rPr lang="en-US">
                <a:latin typeface="Arial" pitchFamily="34" charset="0"/>
                <a:cs typeface="Arial" pitchFamily="34" charset="0"/>
              </a:rPr>
              <a:t>Transportasi</a:t>
            </a:r>
          </a:p>
          <a:p>
            <a:pPr>
              <a:buFont typeface="Wingdings" pitchFamily="2" charset="2"/>
              <a:buChar char="ü"/>
            </a:pPr>
            <a:r>
              <a:rPr lang="en-US">
                <a:latin typeface="Arial" pitchFamily="34" charset="0"/>
                <a:cs typeface="Arial" pitchFamily="34" charset="0"/>
              </a:rPr>
              <a:t>Pembakaran Bahan Bakar</a:t>
            </a:r>
          </a:p>
          <a:p>
            <a:pPr>
              <a:buFont typeface="Wingdings" pitchFamily="2" charset="2"/>
              <a:buChar char="ü"/>
            </a:pPr>
            <a:r>
              <a:rPr lang="en-US">
                <a:latin typeface="Arial" pitchFamily="34" charset="0"/>
                <a:cs typeface="Arial" pitchFamily="34" charset="0"/>
              </a:rPr>
              <a:t>Proses Industri</a:t>
            </a:r>
          </a:p>
          <a:p>
            <a:pPr>
              <a:buFont typeface="Wingdings" pitchFamily="2" charset="2"/>
              <a:buChar char="ü"/>
            </a:pPr>
            <a:r>
              <a:rPr lang="en-US">
                <a:latin typeface="Arial" pitchFamily="34" charset="0"/>
                <a:cs typeface="Arial" pitchFamily="34" charset="0"/>
              </a:rPr>
              <a:t>Sampah Padat dan Incenerator</a:t>
            </a:r>
          </a:p>
          <a:p>
            <a:pPr>
              <a:buFont typeface="Wingdings" pitchFamily="2" charset="2"/>
              <a:buChar char="ü"/>
            </a:pPr>
            <a:r>
              <a:rPr lang="en-US">
                <a:latin typeface="Arial" pitchFamily="34" charset="0"/>
                <a:cs typeface="Arial" pitchFamily="34" charset="0"/>
              </a:rPr>
              <a:t>Dll.</a:t>
            </a:r>
          </a:p>
        </p:txBody>
      </p:sp>
    </p:spTree>
    <p:extLst>
      <p:ext uri="{BB962C8B-B14F-4D97-AF65-F5344CB8AC3E}">
        <p14:creationId xmlns:p14="http://schemas.microsoft.com/office/powerpoint/2010/main" val="416074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04800" y="381000"/>
            <a:ext cx="8534400" cy="1143000"/>
          </a:xfrm>
          <a:noFill/>
          <a:ln/>
        </p:spPr>
        <p:txBody>
          <a:bodyPr>
            <a:normAutofit fontScale="90000"/>
          </a:bodyPr>
          <a:lstStyle/>
          <a:p>
            <a:r>
              <a:rPr lang="en-US"/>
              <a:t>Masalah di Negara Berkembang diperparah oleh:</a:t>
            </a:r>
          </a:p>
        </p:txBody>
      </p:sp>
      <p:sp>
        <p:nvSpPr>
          <p:cNvPr id="273411" name="Rectangle 3"/>
          <p:cNvSpPr>
            <a:spLocks noGrp="1" noChangeArrowheads="1"/>
          </p:cNvSpPr>
          <p:nvPr>
            <p:ph idx="1"/>
          </p:nvPr>
        </p:nvSpPr>
        <p:spPr>
          <a:xfrm>
            <a:off x="685800" y="1828800"/>
            <a:ext cx="7772400" cy="4114800"/>
          </a:xfrm>
          <a:noFill/>
          <a:ln/>
        </p:spPr>
        <p:txBody>
          <a:bodyPr>
            <a:normAutofit fontScale="92500"/>
          </a:bodyPr>
          <a:lstStyle/>
          <a:p>
            <a:pPr>
              <a:buFont typeface="Wingdings" pitchFamily="2" charset="2"/>
              <a:buChar char="Ø"/>
            </a:pPr>
            <a:r>
              <a:rPr lang="en-US"/>
              <a:t>Cepatnya pertambahan kendaraan bermotor</a:t>
            </a:r>
          </a:p>
          <a:p>
            <a:pPr>
              <a:buFont typeface="Wingdings" pitchFamily="2" charset="2"/>
              <a:buChar char="Ø"/>
            </a:pPr>
            <a:r>
              <a:rPr lang="en-US"/>
              <a:t>Tingginya intensitas polusi kendaraan</a:t>
            </a:r>
          </a:p>
          <a:p>
            <a:pPr lvl="1">
              <a:buSzPct val="75000"/>
            </a:pPr>
            <a:r>
              <a:rPr lang="en-US"/>
              <a:t>Inefisiensi kendaraan tua</a:t>
            </a:r>
          </a:p>
          <a:p>
            <a:pPr lvl="1">
              <a:buSzPct val="75000"/>
            </a:pPr>
            <a:r>
              <a:rPr lang="en-US"/>
              <a:t>Rendahnya perawatan </a:t>
            </a:r>
          </a:p>
          <a:p>
            <a:pPr lvl="1">
              <a:buSzPct val="75000"/>
            </a:pPr>
            <a:r>
              <a:rPr lang="en-US"/>
              <a:t>Lemahnya pengujian emisi</a:t>
            </a:r>
          </a:p>
          <a:p>
            <a:pPr lvl="1">
              <a:buSzPct val="75000"/>
            </a:pPr>
            <a:r>
              <a:rPr lang="en-US"/>
              <a:t>Rendahnya kualitas BBM</a:t>
            </a:r>
          </a:p>
          <a:p>
            <a:pPr>
              <a:buFont typeface="Wingdings" pitchFamily="2" charset="2"/>
              <a:buChar char="Ø"/>
            </a:pPr>
            <a:r>
              <a:rPr lang="en-US"/>
              <a:t>Besarnya populasi terpajan di jalanan (pedagang, pengguna jalan)</a:t>
            </a:r>
          </a:p>
        </p:txBody>
      </p:sp>
    </p:spTree>
    <p:extLst>
      <p:ext uri="{BB962C8B-B14F-4D97-AF65-F5344CB8AC3E}">
        <p14:creationId xmlns:p14="http://schemas.microsoft.com/office/powerpoint/2010/main" val="372904792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991600" cy="1295400"/>
          </a:xfrm>
          <a:noFill/>
          <a:ln/>
        </p:spPr>
        <p:txBody>
          <a:bodyPr/>
          <a:lstStyle/>
          <a:p>
            <a:r>
              <a:rPr lang="en-US" sz="3200" b="1"/>
              <a:t>PENCEMARAN UDARA DI PERKOTAAN:</a:t>
            </a:r>
            <a:r>
              <a:rPr lang="en-US"/>
              <a:t/>
            </a:r>
            <a:br>
              <a:rPr lang="en-US"/>
            </a:br>
            <a:r>
              <a:rPr lang="en-US" sz="3600"/>
              <a:t>Fokus perhatian</a:t>
            </a:r>
          </a:p>
        </p:txBody>
      </p:sp>
      <p:sp>
        <p:nvSpPr>
          <p:cNvPr id="6147" name="Rectangle 3"/>
          <p:cNvSpPr>
            <a:spLocks noGrp="1" noChangeArrowheads="1"/>
          </p:cNvSpPr>
          <p:nvPr>
            <p:ph idx="1"/>
          </p:nvPr>
        </p:nvSpPr>
        <p:spPr>
          <a:xfrm>
            <a:off x="609600" y="1905000"/>
            <a:ext cx="7772400" cy="4114800"/>
          </a:xfrm>
          <a:noFill/>
          <a:ln/>
        </p:spPr>
        <p:txBody>
          <a:bodyPr/>
          <a:lstStyle/>
          <a:p>
            <a:pPr>
              <a:buFont typeface="Wingdings" pitchFamily="2" charset="2"/>
              <a:buChar char="Ø"/>
            </a:pPr>
            <a:r>
              <a:rPr lang="en-US"/>
              <a:t>Dampak Kesehatan Manusia</a:t>
            </a:r>
          </a:p>
          <a:p>
            <a:pPr lvl="1">
              <a:buSzPct val="75000"/>
            </a:pPr>
            <a:r>
              <a:rPr lang="en-US"/>
              <a:t>Risiko tertinggi: timbal, partikel debu </a:t>
            </a:r>
          </a:p>
          <a:p>
            <a:pPr lvl="1">
              <a:buSzPct val="75000"/>
            </a:pPr>
            <a:r>
              <a:rPr lang="en-US"/>
              <a:t>Polutan lain: CO, SO</a:t>
            </a:r>
            <a:r>
              <a:rPr lang="en-US" baseline="-25000"/>
              <a:t>2</a:t>
            </a:r>
            <a:r>
              <a:rPr lang="en-US"/>
              <a:t>, NOx, ozone, senyawa-senyawa kimia beracun</a:t>
            </a:r>
          </a:p>
          <a:p>
            <a:pPr>
              <a:buFont typeface="Wingdings" pitchFamily="2" charset="2"/>
              <a:buChar char="Ø"/>
            </a:pPr>
            <a:r>
              <a:rPr lang="en-US"/>
              <a:t>Dampak Lingkungan </a:t>
            </a:r>
          </a:p>
          <a:p>
            <a:pPr lvl="1">
              <a:buSzPct val="75000"/>
            </a:pPr>
            <a:r>
              <a:rPr lang="en-US"/>
              <a:t>Kerusakan alam dan bangunan fisik, kerugian harta benda, kebisingan, perubahan iklim</a:t>
            </a:r>
          </a:p>
        </p:txBody>
      </p:sp>
    </p:spTree>
    <p:extLst>
      <p:ext uri="{BB962C8B-B14F-4D97-AF65-F5344CB8AC3E}">
        <p14:creationId xmlns:p14="http://schemas.microsoft.com/office/powerpoint/2010/main" val="7731939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838200" y="2819400"/>
            <a:ext cx="7772400" cy="1143000"/>
          </a:xfrm>
        </p:spPr>
        <p:txBody>
          <a:bodyPr>
            <a:normAutofit fontScale="90000"/>
          </a:bodyPr>
          <a:lstStyle/>
          <a:p>
            <a:r>
              <a:rPr lang="en-US" sz="4000"/>
              <a:t>POPULATION AT RISK AND HEALTH EFFECTS</a:t>
            </a:r>
          </a:p>
        </p:txBody>
      </p:sp>
      <p:sp>
        <p:nvSpPr>
          <p:cNvPr id="262147" name="Rectangle 3"/>
          <p:cNvSpPr>
            <a:spLocks noGrp="1" noChangeArrowheads="1"/>
          </p:cNvSpPr>
          <p:nvPr>
            <p:ph idx="1"/>
          </p:nvPr>
        </p:nvSpPr>
        <p:spPr/>
        <p:txBody>
          <a:bodyPr/>
          <a:lstStyle/>
          <a:p>
            <a:pPr>
              <a:buFont typeface="Monotype Sorts" pitchFamily="2" charset="2"/>
              <a:buNone/>
            </a:pPr>
            <a:endParaRPr lang="en-US"/>
          </a:p>
          <a:p>
            <a:pPr>
              <a:buFont typeface="Monotype Sorts" pitchFamily="2" charset="2"/>
              <a:buNone/>
            </a:pPr>
            <a:r>
              <a:rPr lang="en-US"/>
              <a:t>  </a:t>
            </a:r>
          </a:p>
        </p:txBody>
      </p:sp>
    </p:spTree>
    <p:extLst>
      <p:ext uri="{BB962C8B-B14F-4D97-AF65-F5344CB8AC3E}">
        <p14:creationId xmlns:p14="http://schemas.microsoft.com/office/powerpoint/2010/main" val="348898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4591050" y="1219200"/>
            <a:ext cx="1841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5400">
              <a:latin typeface="Arial" pitchFamily="34" charset="0"/>
            </a:endParaRPr>
          </a:p>
          <a:p>
            <a:pPr algn="ctr"/>
            <a:endParaRPr lang="en-US"/>
          </a:p>
        </p:txBody>
      </p:sp>
      <p:sp>
        <p:nvSpPr>
          <p:cNvPr id="244739" name="Text Box 3"/>
          <p:cNvSpPr txBox="1">
            <a:spLocks noChangeArrowheads="1"/>
          </p:cNvSpPr>
          <p:nvPr/>
        </p:nvSpPr>
        <p:spPr bwMode="auto">
          <a:xfrm>
            <a:off x="82619" y="469900"/>
            <a:ext cx="8816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dirty="0">
                <a:latin typeface="Arial" pitchFamily="34" charset="0"/>
              </a:rPr>
              <a:t>Susceptible Populations (</a:t>
            </a:r>
            <a:r>
              <a:rPr lang="en-US" sz="4000" b="1" dirty="0" smtClean="0">
                <a:latin typeface="Arial" pitchFamily="34" charset="0"/>
              </a:rPr>
              <a:t>Humans</a:t>
            </a:r>
            <a:r>
              <a:rPr lang="id-ID" sz="4000" b="1" dirty="0" smtClean="0">
                <a:latin typeface="Arial" pitchFamily="34" charset="0"/>
              </a:rPr>
              <a:t>)</a:t>
            </a:r>
            <a:r>
              <a:rPr lang="en-US" sz="4000" b="1" dirty="0" smtClean="0">
                <a:solidFill>
                  <a:srgbClr val="FFFFFF"/>
                </a:solidFill>
                <a:latin typeface="Arial" pitchFamily="34" charset="0"/>
              </a:rPr>
              <a:t>)</a:t>
            </a:r>
            <a:endParaRPr lang="en-US" dirty="0">
              <a:solidFill>
                <a:srgbClr val="FFFFFF"/>
              </a:solidFill>
              <a:latin typeface="Arial" pitchFamily="34" charset="0"/>
            </a:endParaRPr>
          </a:p>
        </p:txBody>
      </p:sp>
      <p:sp>
        <p:nvSpPr>
          <p:cNvPr id="244740" name="Text Box 4"/>
          <p:cNvSpPr txBox="1">
            <a:spLocks noChangeArrowheads="1"/>
          </p:cNvSpPr>
          <p:nvPr/>
        </p:nvSpPr>
        <p:spPr bwMode="auto">
          <a:xfrm>
            <a:off x="685800" y="1828800"/>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b="1" dirty="0">
                <a:latin typeface="Arial" pitchFamily="34" charset="0"/>
              </a:rPr>
              <a:t>  Young</a:t>
            </a:r>
          </a:p>
          <a:p>
            <a:pPr>
              <a:buFontTx/>
              <a:buChar char="•"/>
            </a:pPr>
            <a:r>
              <a:rPr lang="en-US" sz="2800" b="1" dirty="0">
                <a:latin typeface="Arial" pitchFamily="34" charset="0"/>
              </a:rPr>
              <a:t>  Aged</a:t>
            </a:r>
          </a:p>
          <a:p>
            <a:pPr>
              <a:buFontTx/>
              <a:buChar char="•"/>
            </a:pPr>
            <a:r>
              <a:rPr lang="en-US" sz="2800" b="1" dirty="0">
                <a:latin typeface="Arial" pitchFamily="34" charset="0"/>
              </a:rPr>
              <a:t>  Pre-existing respiratory/cardiovascular </a:t>
            </a:r>
          </a:p>
          <a:p>
            <a:r>
              <a:rPr lang="en-US" sz="2800" b="1" dirty="0">
                <a:latin typeface="Arial" pitchFamily="34" charset="0"/>
              </a:rPr>
              <a:t>     diseases</a:t>
            </a:r>
          </a:p>
          <a:p>
            <a:pPr>
              <a:buFontTx/>
              <a:buChar char="•"/>
            </a:pPr>
            <a:r>
              <a:rPr lang="en-US" sz="2800" b="1" dirty="0">
                <a:latin typeface="Arial" pitchFamily="34" charset="0"/>
              </a:rPr>
              <a:t>  Smokers</a:t>
            </a:r>
          </a:p>
          <a:p>
            <a:pPr>
              <a:buFontTx/>
              <a:buChar char="•"/>
            </a:pPr>
            <a:r>
              <a:rPr lang="en-US" sz="2800" b="1" dirty="0">
                <a:latin typeface="Arial" pitchFamily="34" charset="0"/>
              </a:rPr>
              <a:t>  Heavy exercisers</a:t>
            </a:r>
          </a:p>
          <a:p>
            <a:pPr>
              <a:buFontTx/>
              <a:buChar char="•"/>
            </a:pPr>
            <a:r>
              <a:rPr lang="en-US" sz="2800" b="1" dirty="0">
                <a:latin typeface="Arial" pitchFamily="34" charset="0"/>
              </a:rPr>
              <a:t>  Occupationally exposed personnel</a:t>
            </a:r>
            <a:endParaRPr lang="en-US" sz="3200" dirty="0">
              <a:latin typeface="Arial" pitchFamily="34" charset="0"/>
            </a:endParaRPr>
          </a:p>
        </p:txBody>
      </p:sp>
    </p:spTree>
    <p:extLst>
      <p:ext uri="{BB962C8B-B14F-4D97-AF65-F5344CB8AC3E}">
        <p14:creationId xmlns:p14="http://schemas.microsoft.com/office/powerpoint/2010/main" val="360452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228600" y="0"/>
            <a:ext cx="8686800" cy="1139825"/>
          </a:xfrm>
        </p:spPr>
        <p:txBody>
          <a:bodyPr>
            <a:normAutofit fontScale="90000"/>
          </a:bodyPr>
          <a:lstStyle/>
          <a:p>
            <a:r>
              <a:rPr lang="en-US" sz="4000" b="1">
                <a:solidFill>
                  <a:srgbClr val="FFCC00"/>
                </a:solidFill>
              </a:rPr>
              <a:t>AIR POLLUTION AND MORBIDITY</a:t>
            </a:r>
          </a:p>
        </p:txBody>
      </p:sp>
      <p:pic>
        <p:nvPicPr>
          <p:cNvPr id="32461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143000"/>
            <a:ext cx="91440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698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304800"/>
            <a:ext cx="7772400" cy="1143000"/>
          </a:xfrm>
        </p:spPr>
        <p:txBody>
          <a:bodyPr/>
          <a:lstStyle/>
          <a:p>
            <a:r>
              <a:rPr lang="en-US">
                <a:solidFill>
                  <a:srgbClr val="FFCC00"/>
                </a:solidFill>
              </a:rPr>
              <a:t>DAMPAK OZONE</a:t>
            </a:r>
          </a:p>
        </p:txBody>
      </p:sp>
      <p:sp>
        <p:nvSpPr>
          <p:cNvPr id="316419" name="Rectangle 3"/>
          <p:cNvSpPr>
            <a:spLocks noGrp="1" noChangeArrowheads="1"/>
          </p:cNvSpPr>
          <p:nvPr>
            <p:ph idx="1"/>
          </p:nvPr>
        </p:nvSpPr>
        <p:spPr>
          <a:xfrm>
            <a:off x="152400" y="1600200"/>
            <a:ext cx="8763000" cy="5029200"/>
          </a:xfrm>
        </p:spPr>
        <p:txBody>
          <a:bodyPr/>
          <a:lstStyle/>
          <a:p>
            <a:pPr>
              <a:lnSpc>
                <a:spcPct val="90000"/>
              </a:lnSpc>
            </a:pPr>
            <a:r>
              <a:rPr lang="es-ES" sz="2800"/>
              <a:t>Dampak terhadap paru-paru manusia.</a:t>
            </a:r>
            <a:endParaRPr lang="en-US" sz="2800" b="1"/>
          </a:p>
          <a:p>
            <a:pPr>
              <a:lnSpc>
                <a:spcPct val="90000"/>
              </a:lnSpc>
            </a:pPr>
            <a:r>
              <a:rPr lang="es-ES" sz="2800"/>
              <a:t>Pajanan O</a:t>
            </a:r>
            <a:r>
              <a:rPr lang="es-ES" sz="2800" baseline="-25000"/>
              <a:t>3</a:t>
            </a:r>
            <a:r>
              <a:rPr lang="es-ES" sz="2800"/>
              <a:t> dalam dosis rendah dapat mengganggu fungsi paru-paru anak-anak dan orang dewasa.</a:t>
            </a:r>
            <a:endParaRPr lang="sv-SE" sz="2800"/>
          </a:p>
          <a:p>
            <a:pPr>
              <a:lnSpc>
                <a:spcPct val="90000"/>
              </a:lnSpc>
            </a:pPr>
            <a:r>
              <a:rPr lang="sv-SE" sz="2800"/>
              <a:t>FEV1 menurun hingga 3% ketika O</a:t>
            </a:r>
            <a:r>
              <a:rPr lang="sv-SE" sz="2800" baseline="-25000"/>
              <a:t>3</a:t>
            </a:r>
            <a:r>
              <a:rPr lang="sv-SE" sz="2800"/>
              <a:t> di udara meningkat sampai 120 ppb.</a:t>
            </a:r>
          </a:p>
          <a:p>
            <a:pPr>
              <a:lnSpc>
                <a:spcPct val="90000"/>
              </a:lnSpc>
            </a:pPr>
            <a:r>
              <a:rPr lang="sv-SE" sz="2800"/>
              <a:t>Ditemukan hubungan antara O3 dengan frekuensi harian serangan, kunjungan ke UGD, rawat inap di rumah sakit, dan kematian karena asthma.</a:t>
            </a:r>
          </a:p>
          <a:p>
            <a:pPr>
              <a:lnSpc>
                <a:spcPct val="90000"/>
              </a:lnSpc>
            </a:pPr>
            <a:r>
              <a:rPr lang="sv-SE" sz="2800"/>
              <a:t>Peningkatan rawat inap di rumah sakit karena penyakit-penyakit saluran pernafasan hingga 35% ketika terjadi peningkatan konsentrasi O</a:t>
            </a:r>
            <a:r>
              <a:rPr lang="sv-SE" sz="2800" baseline="-25000"/>
              <a:t>3</a:t>
            </a:r>
            <a:r>
              <a:rPr lang="sv-SE" sz="2800"/>
              <a:t> sebesar 100 ppb per jam.</a:t>
            </a:r>
            <a:endParaRPr lang="en-US" sz="2800"/>
          </a:p>
        </p:txBody>
      </p:sp>
    </p:spTree>
    <p:extLst>
      <p:ext uri="{BB962C8B-B14F-4D97-AF65-F5344CB8AC3E}">
        <p14:creationId xmlns:p14="http://schemas.microsoft.com/office/powerpoint/2010/main" val="93589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64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Rectangle 3"/>
          <p:cNvSpPr>
            <a:spLocks noChangeArrowheads="1"/>
          </p:cNvSpPr>
          <p:nvPr/>
        </p:nvSpPr>
        <p:spPr bwMode="auto">
          <a:xfrm>
            <a:off x="1600200" y="304800"/>
            <a:ext cx="655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b="1">
                <a:solidFill>
                  <a:srgbClr val="FFCC00"/>
                </a:solidFill>
              </a:rPr>
              <a:t>Sumber Transportasi</a:t>
            </a:r>
            <a:r>
              <a:rPr lang="en-US" sz="4400" b="1">
                <a:solidFill>
                  <a:schemeClr val="tx2"/>
                </a:solidFill>
              </a:rPr>
              <a:t>	</a:t>
            </a:r>
          </a:p>
        </p:txBody>
      </p:sp>
      <p:pic>
        <p:nvPicPr>
          <p:cNvPr id="311300" name="Picture 4" descr="Fly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343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2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Nitrogen Dioxide</a:t>
            </a:r>
          </a:p>
        </p:txBody>
      </p:sp>
      <p:sp>
        <p:nvSpPr>
          <p:cNvPr id="317443" name="Rectangle 3"/>
          <p:cNvSpPr>
            <a:spLocks noGrp="1" noChangeArrowheads="1"/>
          </p:cNvSpPr>
          <p:nvPr>
            <p:ph idx="1"/>
          </p:nvPr>
        </p:nvSpPr>
        <p:spPr>
          <a:xfrm>
            <a:off x="381000" y="1752600"/>
            <a:ext cx="8382000" cy="4648200"/>
          </a:xfrm>
        </p:spPr>
        <p:txBody>
          <a:bodyPr/>
          <a:lstStyle/>
          <a:p>
            <a:pPr>
              <a:buFont typeface="Wingdings" pitchFamily="2" charset="2"/>
              <a:buChar char="Ø"/>
            </a:pPr>
            <a:r>
              <a:rPr lang="en-US"/>
              <a:t>Animal toxicological studies show that exposures to greater than or equal to 0.50 ppm NO</a:t>
            </a:r>
            <a:r>
              <a:rPr lang="en-US" baseline="-25000"/>
              <a:t>2</a:t>
            </a:r>
            <a:r>
              <a:rPr lang="en-US"/>
              <a:t> can result in destruction of cilia, disruption of alveolar tissue, and obstruction of respiratory bronchioles.  </a:t>
            </a:r>
          </a:p>
          <a:p>
            <a:pPr>
              <a:buFont typeface="Wingdings" pitchFamily="2" charset="2"/>
              <a:buChar char="Ø"/>
            </a:pPr>
            <a:r>
              <a:rPr lang="en-US"/>
              <a:t>Such studies also show that NO</a:t>
            </a:r>
            <a:r>
              <a:rPr lang="en-US" baseline="-25000"/>
              <a:t>2</a:t>
            </a:r>
            <a:r>
              <a:rPr lang="en-US"/>
              <a:t> may cause or aggravate respiratory infections.</a:t>
            </a:r>
          </a:p>
        </p:txBody>
      </p:sp>
    </p:spTree>
    <p:extLst>
      <p:ext uri="{BB962C8B-B14F-4D97-AF65-F5344CB8AC3E}">
        <p14:creationId xmlns:p14="http://schemas.microsoft.com/office/powerpoint/2010/main" val="290471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914400" y="304800"/>
            <a:ext cx="7340600" cy="762000"/>
          </a:xfrm>
        </p:spPr>
        <p:txBody>
          <a:bodyPr/>
          <a:lstStyle/>
          <a:p>
            <a:r>
              <a:rPr lang="en-US"/>
              <a:t>Sulfur Dioxide</a:t>
            </a:r>
          </a:p>
        </p:txBody>
      </p:sp>
      <p:sp>
        <p:nvSpPr>
          <p:cNvPr id="318467" name="Rectangle 3"/>
          <p:cNvSpPr>
            <a:spLocks noGrp="1" noChangeArrowheads="1"/>
          </p:cNvSpPr>
          <p:nvPr>
            <p:ph idx="1"/>
          </p:nvPr>
        </p:nvSpPr>
        <p:spPr>
          <a:xfrm>
            <a:off x="228600" y="1295400"/>
            <a:ext cx="8686800" cy="5105400"/>
          </a:xfrm>
        </p:spPr>
        <p:txBody>
          <a:bodyPr/>
          <a:lstStyle/>
          <a:p>
            <a:pPr>
              <a:buFont typeface="Wingdings" pitchFamily="2" charset="2"/>
              <a:buChar char="Ø"/>
            </a:pPr>
            <a:r>
              <a:rPr lang="en-US" sz="2800"/>
              <a:t>The principal effect of SO</a:t>
            </a:r>
            <a:r>
              <a:rPr lang="en-US" sz="2800" baseline="-25000"/>
              <a:t>2</a:t>
            </a:r>
            <a:r>
              <a:rPr lang="en-US" sz="2800"/>
              <a:t> is the alteration of the mechanical function of the upper airway.  This includes an increase in nasal flow resistance and a decrease in nasal mucus flow rate.  </a:t>
            </a:r>
          </a:p>
          <a:p>
            <a:pPr>
              <a:buFont typeface="Wingdings" pitchFamily="2" charset="2"/>
              <a:buChar char="Ø"/>
            </a:pPr>
            <a:r>
              <a:rPr lang="en-US" sz="2800"/>
              <a:t>Exposing strenuously exercising soldiers to relatively low levels of SO</a:t>
            </a:r>
            <a:r>
              <a:rPr lang="en-US" sz="2800" baseline="-25000"/>
              <a:t>2</a:t>
            </a:r>
            <a:r>
              <a:rPr lang="en-US" sz="2800"/>
              <a:t> (0.25 and 0.50 ppm) can produce acute bronchial constriction on inhalation.  </a:t>
            </a:r>
          </a:p>
          <a:p>
            <a:pPr>
              <a:buFont typeface="Wingdings" pitchFamily="2" charset="2"/>
              <a:buChar char="Ø"/>
            </a:pPr>
            <a:r>
              <a:rPr lang="en-US" sz="2800"/>
              <a:t>Some of the health effects attributed to SO</a:t>
            </a:r>
            <a:r>
              <a:rPr lang="en-US" sz="2800" baseline="-25000"/>
              <a:t>2</a:t>
            </a:r>
            <a:r>
              <a:rPr lang="en-US" sz="2800"/>
              <a:t> most likely result from its conversion to fine-particle sulfate aerosols such as H</a:t>
            </a:r>
            <a:r>
              <a:rPr lang="en-US" sz="2800" baseline="-25000"/>
              <a:t>2</a:t>
            </a:r>
            <a:r>
              <a:rPr lang="en-US" sz="2800"/>
              <a:t>SO</a:t>
            </a:r>
            <a:r>
              <a:rPr lang="en-US" sz="2800" baseline="-25000"/>
              <a:t>4</a:t>
            </a:r>
            <a:r>
              <a:rPr lang="en-US" sz="2800"/>
              <a:t> (sulfuric acid).</a:t>
            </a:r>
          </a:p>
        </p:txBody>
      </p:sp>
    </p:spTree>
    <p:extLst>
      <p:ext uri="{BB962C8B-B14F-4D97-AF65-F5344CB8AC3E}">
        <p14:creationId xmlns:p14="http://schemas.microsoft.com/office/powerpoint/2010/main" val="113921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33350" y="188913"/>
            <a:ext cx="8831263" cy="792162"/>
          </a:xfrm>
          <a:solidFill>
            <a:srgbClr val="3366FF"/>
          </a:solidFill>
          <a:ln w="12700">
            <a:solidFill>
              <a:srgbClr val="FFCC00"/>
            </a:solidFill>
            <a:miter lim="800000"/>
            <a:headEnd/>
            <a:tailEnd/>
          </a:ln>
        </p:spPr>
        <p:txBody>
          <a:bodyPr>
            <a:normAutofit fontScale="90000"/>
          </a:bodyPr>
          <a:lstStyle/>
          <a:p>
            <a:pPr>
              <a:lnSpc>
                <a:spcPct val="80000"/>
              </a:lnSpc>
            </a:pPr>
            <a:r>
              <a:rPr lang="en-US" sz="3000" b="1">
                <a:solidFill>
                  <a:srgbClr val="FFFF00"/>
                </a:solidFill>
                <a:effectLst>
                  <a:outerShdw blurRad="38100" dist="38100" dir="2700000" algn="tl">
                    <a:srgbClr val="000000"/>
                  </a:outerShdw>
                </a:effectLst>
                <a:latin typeface="Tahoma" pitchFamily="34" charset="0"/>
              </a:rPr>
              <a:t>Lung of a rat after exposure to diesel exhaust</a:t>
            </a:r>
          </a:p>
        </p:txBody>
      </p:sp>
      <p:pic>
        <p:nvPicPr>
          <p:cNvPr id="335875" name="Picture 3" descr="Lung functio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752600"/>
            <a:ext cx="3516313" cy="3979863"/>
          </a:xfr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5876" name="Picture 4" descr="Lung function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752600"/>
            <a:ext cx="3670300" cy="3981450"/>
          </a:xfr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77" name="Text Box 5"/>
          <p:cNvSpPr txBox="1">
            <a:spLocks noChangeArrowheads="1"/>
          </p:cNvSpPr>
          <p:nvPr/>
        </p:nvSpPr>
        <p:spPr bwMode="auto">
          <a:xfrm>
            <a:off x="611188" y="1052513"/>
            <a:ext cx="38798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200" b="1">
                <a:effectLst>
                  <a:outerShdw blurRad="38100" dist="38100" dir="2700000" algn="tl">
                    <a:srgbClr val="000000"/>
                  </a:outerShdw>
                </a:effectLst>
                <a:latin typeface="Tahoma" pitchFamily="34" charset="0"/>
                <a:cs typeface="Angsana New" pitchFamily="18" charset="-34"/>
              </a:rPr>
              <a:t>Exposed to Diesel Exhaust</a:t>
            </a:r>
          </a:p>
        </p:txBody>
      </p:sp>
      <p:sp>
        <p:nvSpPr>
          <p:cNvPr id="335878" name="Text Box 6"/>
          <p:cNvSpPr txBox="1">
            <a:spLocks noChangeArrowheads="1"/>
          </p:cNvSpPr>
          <p:nvPr/>
        </p:nvSpPr>
        <p:spPr bwMode="auto">
          <a:xfrm>
            <a:off x="5273675" y="1052513"/>
            <a:ext cx="28987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200" b="1">
                <a:effectLst>
                  <a:outerShdw blurRad="38100" dist="38100" dir="2700000" algn="tl">
                    <a:srgbClr val="000000"/>
                  </a:outerShdw>
                </a:effectLst>
                <a:latin typeface="Tahoma" pitchFamily="34" charset="0"/>
                <a:cs typeface="Angsana New" pitchFamily="18" charset="-34"/>
              </a:rPr>
              <a:t>Expose to Clean Air</a:t>
            </a:r>
          </a:p>
        </p:txBody>
      </p:sp>
      <p:sp>
        <p:nvSpPr>
          <p:cNvPr id="335879" name="Text Box 7"/>
          <p:cNvSpPr txBox="1">
            <a:spLocks noChangeArrowheads="1"/>
          </p:cNvSpPr>
          <p:nvPr/>
        </p:nvSpPr>
        <p:spPr bwMode="auto">
          <a:xfrm>
            <a:off x="608013" y="5876925"/>
            <a:ext cx="8067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chemeClr val="accent2"/>
                </a:solidFill>
                <a:latin typeface="Arial" pitchFamily="34" charset="0"/>
                <a:cs typeface="Angsana New" pitchFamily="18" charset="-34"/>
              </a:rPr>
              <a:t>Compared to the normal pink lung, it has been blackened by soot</a:t>
            </a:r>
          </a:p>
        </p:txBody>
      </p:sp>
      <p:sp>
        <p:nvSpPr>
          <p:cNvPr id="335880" name="Text Box 8"/>
          <p:cNvSpPr txBox="1">
            <a:spLocks noChangeArrowheads="1"/>
          </p:cNvSpPr>
          <p:nvPr/>
        </p:nvSpPr>
        <p:spPr bwMode="auto">
          <a:xfrm>
            <a:off x="3446463" y="6524625"/>
            <a:ext cx="573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latin typeface="Arial" pitchFamily="34" charset="0"/>
                <a:cs typeface="Angsana New" pitchFamily="18" charset="-34"/>
              </a:rPr>
              <a:t>National Institute for Environmental Studies, Japan</a:t>
            </a:r>
          </a:p>
        </p:txBody>
      </p:sp>
    </p:spTree>
    <p:extLst>
      <p:ext uri="{BB962C8B-B14F-4D97-AF65-F5344CB8AC3E}">
        <p14:creationId xmlns:p14="http://schemas.microsoft.com/office/powerpoint/2010/main" val="323502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304800"/>
            <a:ext cx="7772400" cy="1143000"/>
          </a:xfrm>
        </p:spPr>
        <p:txBody>
          <a:bodyPr>
            <a:normAutofit fontScale="90000"/>
          </a:bodyPr>
          <a:lstStyle/>
          <a:p>
            <a:r>
              <a:rPr lang="en-US" sz="4000" b="1">
                <a:solidFill>
                  <a:srgbClr val="FFCC00"/>
                </a:solidFill>
              </a:rPr>
              <a:t>DAMPAK KESEHATAN</a:t>
            </a:r>
            <a:br>
              <a:rPr lang="en-US" sz="4000" b="1">
                <a:solidFill>
                  <a:srgbClr val="FFCC00"/>
                </a:solidFill>
              </a:rPr>
            </a:br>
            <a:r>
              <a:rPr lang="en-US" sz="4000" b="1">
                <a:solidFill>
                  <a:srgbClr val="FFCC00"/>
                </a:solidFill>
              </a:rPr>
              <a:t>PARTIKEL DEBU</a:t>
            </a:r>
          </a:p>
        </p:txBody>
      </p:sp>
      <p:sp>
        <p:nvSpPr>
          <p:cNvPr id="315395" name="Rectangle 3"/>
          <p:cNvSpPr>
            <a:spLocks noGrp="1" noChangeArrowheads="1"/>
          </p:cNvSpPr>
          <p:nvPr>
            <p:ph idx="1"/>
          </p:nvPr>
        </p:nvSpPr>
        <p:spPr>
          <a:xfrm>
            <a:off x="381000" y="1752600"/>
            <a:ext cx="8534400" cy="4953000"/>
          </a:xfrm>
        </p:spPr>
        <p:txBody>
          <a:bodyPr/>
          <a:lstStyle/>
          <a:p>
            <a:pPr>
              <a:lnSpc>
                <a:spcPct val="90000"/>
              </a:lnSpc>
              <a:buFont typeface="Wingdings" pitchFamily="2" charset="2"/>
              <a:buChar char="Ø"/>
            </a:pPr>
            <a:r>
              <a:rPr lang="en-US"/>
              <a:t>Partikel debu (PM) berhubungan dg berbagai penyakit saluran pernafasan</a:t>
            </a:r>
          </a:p>
          <a:p>
            <a:pPr>
              <a:lnSpc>
                <a:spcPct val="90000"/>
              </a:lnSpc>
              <a:buFont typeface="Wingdings" pitchFamily="2" charset="2"/>
              <a:buChar char="Ø"/>
            </a:pPr>
            <a:r>
              <a:rPr lang="en-US"/>
              <a:t>Menurunkan umur harapan hidup sampai 1 tahun</a:t>
            </a:r>
          </a:p>
          <a:p>
            <a:pPr>
              <a:lnSpc>
                <a:spcPct val="90000"/>
              </a:lnSpc>
              <a:buFont typeface="Wingdings" pitchFamily="2" charset="2"/>
              <a:buChar char="Ø"/>
            </a:pPr>
            <a:r>
              <a:rPr lang="en-US"/>
              <a:t>Peningkat kematian penderita penyakit paru-paru dan jantung</a:t>
            </a:r>
          </a:p>
          <a:p>
            <a:pPr>
              <a:lnSpc>
                <a:spcPct val="90000"/>
              </a:lnSpc>
              <a:buFont typeface="Wingdings" pitchFamily="2" charset="2"/>
              <a:buChar char="Ø"/>
            </a:pPr>
            <a:r>
              <a:rPr lang="en-US"/>
              <a:t>Peningkat angka kematian bayi di daerah tinggi polusi </a:t>
            </a:r>
            <a:endParaRPr lang="en-US" sz="1800">
              <a:latin typeface="Arial" pitchFamily="34" charset="0"/>
            </a:endParaRPr>
          </a:p>
          <a:p>
            <a:pPr>
              <a:lnSpc>
                <a:spcPct val="90000"/>
              </a:lnSpc>
              <a:buFont typeface="Wingdings" pitchFamily="2" charset="2"/>
              <a:buNone/>
            </a:pPr>
            <a:endParaRPr lang="en-US" sz="2000">
              <a:latin typeface="Arial" pitchFamily="34" charset="0"/>
            </a:endParaRPr>
          </a:p>
          <a:p>
            <a:pPr>
              <a:lnSpc>
                <a:spcPct val="90000"/>
              </a:lnSpc>
              <a:buFont typeface="Wingdings" pitchFamily="2" charset="2"/>
              <a:buNone/>
            </a:pPr>
            <a:r>
              <a:rPr lang="en-US" sz="2000">
                <a:latin typeface="Arial" pitchFamily="34" charset="0"/>
              </a:rPr>
              <a:t>WHO 2004</a:t>
            </a:r>
          </a:p>
        </p:txBody>
      </p:sp>
    </p:spTree>
    <p:extLst>
      <p:ext uri="{BB962C8B-B14F-4D97-AF65-F5344CB8AC3E}">
        <p14:creationId xmlns:p14="http://schemas.microsoft.com/office/powerpoint/2010/main" val="41432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838200" y="304800"/>
            <a:ext cx="7340600" cy="609600"/>
          </a:xfrm>
        </p:spPr>
        <p:txBody>
          <a:bodyPr>
            <a:normAutofit fontScale="90000"/>
          </a:bodyPr>
          <a:lstStyle/>
          <a:p>
            <a:r>
              <a:rPr lang="en-US"/>
              <a:t>Carbon Monoxide</a:t>
            </a:r>
          </a:p>
        </p:txBody>
      </p:sp>
      <p:sp>
        <p:nvSpPr>
          <p:cNvPr id="322563" name="Rectangle 3"/>
          <p:cNvSpPr>
            <a:spLocks noGrp="1" noChangeArrowheads="1"/>
          </p:cNvSpPr>
          <p:nvPr>
            <p:ph idx="1"/>
          </p:nvPr>
        </p:nvSpPr>
        <p:spPr>
          <a:xfrm>
            <a:off x="304800" y="1295400"/>
            <a:ext cx="8534400" cy="5562600"/>
          </a:xfrm>
        </p:spPr>
        <p:txBody>
          <a:bodyPr/>
          <a:lstStyle/>
          <a:p>
            <a:pPr>
              <a:buFont typeface="Wingdings" pitchFamily="2" charset="2"/>
              <a:buChar char="Ø"/>
            </a:pPr>
            <a:r>
              <a:rPr lang="en-US" sz="2800"/>
              <a:t>The immediate effect of CO is that it chemically binds with hemoglobin in the blood to form carboxyhemoglobin (COHb).  </a:t>
            </a:r>
          </a:p>
          <a:p>
            <a:pPr>
              <a:buFont typeface="Wingdings" pitchFamily="2" charset="2"/>
              <a:buChar char="Ø"/>
            </a:pPr>
            <a:r>
              <a:rPr lang="en-US" sz="2800"/>
              <a:t>Carbon monoxide’s affinity for hemoglobin is 200 times greater than that of oxygen, and it tends to remain more tightly bound.  </a:t>
            </a:r>
          </a:p>
          <a:p>
            <a:pPr>
              <a:buFont typeface="Wingdings" pitchFamily="2" charset="2"/>
              <a:buChar char="Ø"/>
            </a:pPr>
            <a:r>
              <a:rPr lang="en-US" sz="2800"/>
              <a:t>Carbon monoxide is highly toxic at concentrations &gt; 1,000 ppm, leading to death from asphyxiation because the body, particularly the brain, is deprived of sufficient O</a:t>
            </a:r>
            <a:r>
              <a:rPr lang="en-US" sz="2800" baseline="-25000"/>
              <a:t>2</a:t>
            </a:r>
            <a:r>
              <a:rPr lang="en-US" sz="2800"/>
              <a:t>.</a:t>
            </a:r>
          </a:p>
        </p:txBody>
      </p:sp>
    </p:spTree>
    <p:extLst>
      <p:ext uri="{BB962C8B-B14F-4D97-AF65-F5344CB8AC3E}">
        <p14:creationId xmlns:p14="http://schemas.microsoft.com/office/powerpoint/2010/main" val="105111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09600" y="381000"/>
            <a:ext cx="7772400" cy="1143000"/>
          </a:xfrm>
        </p:spPr>
        <p:txBody>
          <a:bodyPr/>
          <a:lstStyle/>
          <a:p>
            <a:r>
              <a:rPr lang="en-US" b="1">
                <a:solidFill>
                  <a:schemeClr val="folHlink"/>
                </a:solidFill>
              </a:rPr>
              <a:t>DAMPAK CO</a:t>
            </a:r>
          </a:p>
        </p:txBody>
      </p:sp>
      <p:sp>
        <p:nvSpPr>
          <p:cNvPr id="323587" name="Rectangle 3"/>
          <p:cNvSpPr>
            <a:spLocks noGrp="1" noChangeArrowheads="1"/>
          </p:cNvSpPr>
          <p:nvPr>
            <p:ph idx="1"/>
          </p:nvPr>
        </p:nvSpPr>
        <p:spPr>
          <a:xfrm>
            <a:off x="457200" y="1600200"/>
            <a:ext cx="8534400" cy="4953000"/>
          </a:xfrm>
        </p:spPr>
        <p:txBody>
          <a:bodyPr>
            <a:normAutofit/>
          </a:bodyPr>
          <a:lstStyle/>
          <a:p>
            <a:pPr>
              <a:buFont typeface="Wingdings" pitchFamily="2" charset="2"/>
              <a:buChar char="Ø"/>
            </a:pPr>
            <a:r>
              <a:rPr lang="en-US"/>
              <a:t>CO 0,005% (~50 ppm) 1 jam = COHb 30%     	kepala pening/berdenyut</a:t>
            </a:r>
          </a:p>
          <a:p>
            <a:pPr>
              <a:buFont typeface="Wingdings" pitchFamily="2" charset="2"/>
              <a:buChar char="Ø"/>
            </a:pPr>
            <a:r>
              <a:rPr lang="en-US"/>
              <a:t>CO 0,01% (~100 ppm) 2 jam = COHb 40%       </a:t>
            </a:r>
          </a:p>
          <a:p>
            <a:pPr>
              <a:buFont typeface="Wingdings" pitchFamily="2" charset="2"/>
              <a:buNone/>
            </a:pPr>
            <a:r>
              <a:rPr lang="en-US"/>
              <a:t>		nafas sesak, muntah, denyut nadi </a:t>
            </a:r>
          </a:p>
          <a:p>
            <a:pPr>
              <a:buFont typeface="Wingdings" pitchFamily="2" charset="2"/>
              <a:buNone/>
            </a:pPr>
            <a:r>
              <a:rPr lang="en-US"/>
              <a:t>		meningkat, gangguan mental dan </a:t>
            </a:r>
          </a:p>
          <a:p>
            <a:pPr>
              <a:buFont typeface="Wingdings" pitchFamily="2" charset="2"/>
              <a:buNone/>
            </a:pPr>
            <a:r>
              <a:rPr lang="en-US"/>
              <a:t>		kewaspadaan</a:t>
            </a:r>
          </a:p>
          <a:p>
            <a:pPr>
              <a:buFont typeface="Wingdings" pitchFamily="2" charset="2"/>
              <a:buChar char="Ø"/>
            </a:pPr>
            <a:r>
              <a:rPr lang="en-US"/>
              <a:t>CO 0,1% (~1000 ppm) 1 jam = COHb 80%     	 	meninggal setelah pingsan</a:t>
            </a:r>
          </a:p>
          <a:p>
            <a:pPr>
              <a:buFont typeface="Wingdings" pitchFamily="2" charset="2"/>
              <a:buNone/>
            </a:pPr>
            <a:r>
              <a:rPr lang="en-US" sz="2800"/>
              <a:t>	</a:t>
            </a:r>
          </a:p>
        </p:txBody>
      </p:sp>
      <p:sp>
        <p:nvSpPr>
          <p:cNvPr id="323588" name="Line 4"/>
          <p:cNvSpPr>
            <a:spLocks noChangeShapeType="1"/>
          </p:cNvSpPr>
          <p:nvPr/>
        </p:nvSpPr>
        <p:spPr bwMode="auto">
          <a:xfrm>
            <a:off x="914400" y="35814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23589" name="Line 5"/>
          <p:cNvSpPr>
            <a:spLocks noChangeShapeType="1"/>
          </p:cNvSpPr>
          <p:nvPr/>
        </p:nvSpPr>
        <p:spPr bwMode="auto">
          <a:xfrm>
            <a:off x="914400" y="23622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23590" name="Line 6"/>
          <p:cNvSpPr>
            <a:spLocks noChangeShapeType="1"/>
          </p:cNvSpPr>
          <p:nvPr/>
        </p:nvSpPr>
        <p:spPr bwMode="auto">
          <a:xfrm>
            <a:off x="990600" y="58674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2857231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62000" y="228600"/>
            <a:ext cx="7772400" cy="1143000"/>
          </a:xfrm>
        </p:spPr>
        <p:txBody>
          <a:bodyPr/>
          <a:lstStyle/>
          <a:p>
            <a:r>
              <a:rPr lang="en-US"/>
              <a:t>Dampak Pb pada Anak</a:t>
            </a:r>
          </a:p>
        </p:txBody>
      </p:sp>
      <p:sp>
        <p:nvSpPr>
          <p:cNvPr id="327683" name="Rectangle 3"/>
          <p:cNvSpPr>
            <a:spLocks noGrp="1" noChangeArrowheads="1"/>
          </p:cNvSpPr>
          <p:nvPr>
            <p:ph type="body" sz="half" idx="1"/>
          </p:nvPr>
        </p:nvSpPr>
        <p:spPr>
          <a:xfrm>
            <a:off x="762000" y="1447800"/>
            <a:ext cx="7696200" cy="5105400"/>
          </a:xfrm>
        </p:spPr>
        <p:txBody>
          <a:bodyPr/>
          <a:lstStyle/>
          <a:p>
            <a:pPr>
              <a:spcAft>
                <a:spcPct val="40000"/>
              </a:spcAft>
              <a:buFont typeface="Wingdings" pitchFamily="2" charset="2"/>
              <a:buChar char="ü"/>
            </a:pPr>
            <a:r>
              <a:rPr lang="en-US" sz="2800"/>
              <a:t>Otak (IQ, kewaspadaan, perilaku agresif)</a:t>
            </a:r>
          </a:p>
          <a:p>
            <a:pPr>
              <a:spcAft>
                <a:spcPct val="40000"/>
              </a:spcAft>
              <a:buFont typeface="Wingdings" pitchFamily="2" charset="2"/>
              <a:buChar char="ü"/>
            </a:pPr>
            <a:r>
              <a:rPr lang="en-US" sz="2800"/>
              <a:t>Susunan syaraf</a:t>
            </a:r>
          </a:p>
          <a:p>
            <a:pPr>
              <a:spcAft>
                <a:spcPct val="40000"/>
              </a:spcAft>
              <a:buFont typeface="Wingdings" pitchFamily="2" charset="2"/>
              <a:buChar char="ü"/>
            </a:pPr>
            <a:r>
              <a:rPr lang="en-US" sz="2800"/>
              <a:t>Gangguan pendengaran</a:t>
            </a:r>
          </a:p>
          <a:p>
            <a:pPr>
              <a:spcAft>
                <a:spcPct val="40000"/>
              </a:spcAft>
              <a:buFont typeface="Wingdings" pitchFamily="2" charset="2"/>
              <a:buChar char="ü"/>
            </a:pPr>
            <a:r>
              <a:rPr lang="en-US" sz="2800"/>
              <a:t>Gangguan pertumbuhan</a:t>
            </a:r>
          </a:p>
          <a:p>
            <a:pPr>
              <a:spcAft>
                <a:spcPct val="40000"/>
              </a:spcAft>
              <a:buFont typeface="Wingdings" pitchFamily="2" charset="2"/>
              <a:buChar char="ü"/>
            </a:pPr>
            <a:r>
              <a:rPr lang="en-US" sz="2800"/>
              <a:t>Pembentukan sel darah merah</a:t>
            </a:r>
          </a:p>
          <a:p>
            <a:pPr>
              <a:spcAft>
                <a:spcPct val="40000"/>
              </a:spcAft>
              <a:buFont typeface="Wingdings" pitchFamily="2" charset="2"/>
              <a:buChar char="ü"/>
            </a:pPr>
            <a:r>
              <a:rPr lang="en-US" sz="2800"/>
              <a:t>Gangguan ginjal (semua umur)</a:t>
            </a:r>
          </a:p>
          <a:p>
            <a:pPr>
              <a:spcAft>
                <a:spcPct val="40000"/>
              </a:spcAft>
              <a:buFont typeface="Wingdings" pitchFamily="2" charset="2"/>
              <a:buChar char="ü"/>
            </a:pPr>
            <a:r>
              <a:rPr lang="en-US" sz="2800"/>
              <a:t>Gangguan sistem reproduksi (dewasa)</a:t>
            </a:r>
          </a:p>
          <a:p>
            <a:pPr>
              <a:spcAft>
                <a:spcPct val="40000"/>
              </a:spcAft>
              <a:buFont typeface="Wingdings" pitchFamily="2" charset="2"/>
              <a:buChar char="ü"/>
            </a:pPr>
            <a:endParaRPr lang="en-US" sz="2800"/>
          </a:p>
        </p:txBody>
      </p:sp>
    </p:spTree>
    <p:extLst>
      <p:ext uri="{BB962C8B-B14F-4D97-AF65-F5344CB8AC3E}">
        <p14:creationId xmlns:p14="http://schemas.microsoft.com/office/powerpoint/2010/main" val="3926240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762000" y="304800"/>
            <a:ext cx="7772400" cy="1143000"/>
          </a:xfrm>
          <a:noFill/>
          <a:ln/>
        </p:spPr>
        <p:txBody>
          <a:bodyPr/>
          <a:lstStyle/>
          <a:p>
            <a:r>
              <a:rPr lang="en-US" sz="4000"/>
              <a:t>Dampak Kesehatan Polusi Udara </a:t>
            </a:r>
          </a:p>
        </p:txBody>
      </p:sp>
      <p:sp>
        <p:nvSpPr>
          <p:cNvPr id="332803" name="Rectangle 3"/>
          <p:cNvSpPr>
            <a:spLocks noGrp="1" noChangeArrowheads="1"/>
          </p:cNvSpPr>
          <p:nvPr>
            <p:ph idx="1"/>
          </p:nvPr>
        </p:nvSpPr>
        <p:spPr>
          <a:xfrm>
            <a:off x="762000" y="1524000"/>
            <a:ext cx="7772400" cy="5105400"/>
          </a:xfrm>
          <a:noFill/>
          <a:ln/>
        </p:spPr>
        <p:txBody>
          <a:bodyPr/>
          <a:lstStyle/>
          <a:p>
            <a:pPr>
              <a:lnSpc>
                <a:spcPct val="90000"/>
              </a:lnSpc>
              <a:buFont typeface="Wingdings" pitchFamily="2" charset="2"/>
              <a:buChar char="Ø"/>
            </a:pPr>
            <a:r>
              <a:rPr lang="en-US"/>
              <a:t>Lebih dari 4000 kematian prematur dan 1,5 juta serangan asthma pertahun di Jakarta </a:t>
            </a:r>
          </a:p>
          <a:p>
            <a:pPr>
              <a:lnSpc>
                <a:spcPct val="90000"/>
              </a:lnSpc>
              <a:buFont typeface="Wingdings" pitchFamily="2" charset="2"/>
              <a:buChar char="Ø"/>
            </a:pPr>
            <a:r>
              <a:rPr lang="en-US"/>
              <a:t>Rata-rata 3 - 6 poin IQ berkurang pada anak-anak kota Bangkok, Cairo, Manila...</a:t>
            </a:r>
          </a:p>
          <a:p>
            <a:pPr>
              <a:lnSpc>
                <a:spcPct val="90000"/>
              </a:lnSpc>
              <a:buFont typeface="Wingdings" pitchFamily="2" charset="2"/>
              <a:buChar char="Ø"/>
            </a:pPr>
            <a:r>
              <a:rPr lang="en-US"/>
              <a:t>Rata-rata umur harapan hidup berkurang 8,6 bulan di Uni Eropa akibat PM</a:t>
            </a:r>
          </a:p>
          <a:p>
            <a:pPr>
              <a:lnSpc>
                <a:spcPct val="90000"/>
              </a:lnSpc>
              <a:buFont typeface="Wingdings" pitchFamily="2" charset="2"/>
              <a:buChar char="Ø"/>
            </a:pPr>
            <a:r>
              <a:rPr lang="en-US"/>
              <a:t>PM meningkatkan kematian kardiovaskuler dan respiratory diseases</a:t>
            </a:r>
          </a:p>
          <a:p>
            <a:pPr>
              <a:lnSpc>
                <a:spcPct val="90000"/>
              </a:lnSpc>
              <a:buFont typeface="Wingdings" pitchFamily="2" charset="2"/>
              <a:buChar char="Ø"/>
            </a:pPr>
            <a:r>
              <a:rPr lang="en-US"/>
              <a:t>ISPA selalu pada peringkat 1 dari 10 penyakit terbanyak di Indonesia</a:t>
            </a:r>
          </a:p>
        </p:txBody>
      </p:sp>
    </p:spTree>
    <p:extLst>
      <p:ext uri="{BB962C8B-B14F-4D97-AF65-F5344CB8AC3E}">
        <p14:creationId xmlns:p14="http://schemas.microsoft.com/office/powerpoint/2010/main" val="23263500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5800" y="304800"/>
            <a:ext cx="7772400" cy="1143000"/>
          </a:xfrm>
        </p:spPr>
        <p:txBody>
          <a:bodyPr>
            <a:normAutofit fontScale="90000"/>
          </a:bodyPr>
          <a:lstStyle/>
          <a:p>
            <a:r>
              <a:rPr lang="en-US" sz="4000"/>
              <a:t>PENGENDALIAN PENCEMARAN UDARA</a:t>
            </a:r>
          </a:p>
        </p:txBody>
      </p:sp>
      <p:sp>
        <p:nvSpPr>
          <p:cNvPr id="294915" name="Rectangle 3"/>
          <p:cNvSpPr>
            <a:spLocks noGrp="1" noChangeArrowheads="1"/>
          </p:cNvSpPr>
          <p:nvPr>
            <p:ph idx="1"/>
          </p:nvPr>
        </p:nvSpPr>
        <p:spPr>
          <a:xfrm>
            <a:off x="228600" y="1676400"/>
            <a:ext cx="8915400" cy="4572000"/>
          </a:xfrm>
        </p:spPr>
        <p:txBody>
          <a:bodyPr>
            <a:normAutofit/>
          </a:bodyPr>
          <a:lstStyle/>
          <a:p>
            <a:pPr>
              <a:buFont typeface="Wingdings" pitchFamily="2" charset="2"/>
              <a:buChar char="ü"/>
            </a:pPr>
            <a:r>
              <a:rPr lang="en-US"/>
              <a:t>Monitoring udara ambient dan indoor</a:t>
            </a:r>
          </a:p>
          <a:p>
            <a:pPr>
              <a:buFont typeface="Wingdings" pitchFamily="2" charset="2"/>
              <a:buChar char="ü"/>
            </a:pPr>
            <a:r>
              <a:rPr lang="en-US"/>
              <a:t>Monitoring dampak kesehatan pencemaran udara</a:t>
            </a:r>
          </a:p>
          <a:p>
            <a:pPr>
              <a:buFont typeface="Wingdings" pitchFamily="2" charset="2"/>
              <a:buChar char="ü"/>
            </a:pPr>
            <a:r>
              <a:rPr lang="en-US"/>
              <a:t>Penghapusan BBM bertimbal di seluruh Indonesia</a:t>
            </a:r>
          </a:p>
          <a:p>
            <a:pPr>
              <a:buFont typeface="Wingdings" pitchFamily="2" charset="2"/>
              <a:buChar char="ü"/>
            </a:pPr>
            <a:r>
              <a:rPr lang="en-US"/>
              <a:t>Kendaraan pengguna BBM tanpa timbal dilengkapi dengan catalytic-converter</a:t>
            </a:r>
          </a:p>
          <a:p>
            <a:pPr>
              <a:buFont typeface="Wingdings" pitchFamily="2" charset="2"/>
              <a:buChar char="ü"/>
            </a:pPr>
            <a:r>
              <a:rPr lang="en-US"/>
              <a:t>Manajemen transportasi kota</a:t>
            </a:r>
          </a:p>
          <a:p>
            <a:pPr>
              <a:buFont typeface="Wingdings" pitchFamily="2" charset="2"/>
              <a:buChar char="ü"/>
            </a:pPr>
            <a:r>
              <a:rPr lang="en-US"/>
              <a:t>Inspection and maintenance</a:t>
            </a:r>
          </a:p>
          <a:p>
            <a:pPr>
              <a:buFont typeface="Wingdings" pitchFamily="2" charset="2"/>
              <a:buChar char="ü"/>
            </a:pPr>
            <a:r>
              <a:rPr lang="en-US"/>
              <a:t>Vehicle technology</a:t>
            </a:r>
          </a:p>
        </p:txBody>
      </p:sp>
    </p:spTree>
    <p:extLst>
      <p:ext uri="{BB962C8B-B14F-4D97-AF65-F5344CB8AC3E}">
        <p14:creationId xmlns:p14="http://schemas.microsoft.com/office/powerpoint/2010/main" val="225152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06459_169"/>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2333625" y="1924050"/>
            <a:ext cx="447675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8" name="WordArt 2"/>
          <p:cNvSpPr>
            <a:spLocks noChangeArrowheads="1" noChangeShapeType="1" noTextEdit="1"/>
          </p:cNvSpPr>
          <p:nvPr/>
        </p:nvSpPr>
        <p:spPr bwMode="auto">
          <a:xfrm>
            <a:off x="1828800" y="990600"/>
            <a:ext cx="56388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TERIMA KASIH</a:t>
            </a:r>
          </a:p>
        </p:txBody>
      </p:sp>
    </p:spTree>
    <p:extLst>
      <p:ext uri="{BB962C8B-B14F-4D97-AF65-F5344CB8AC3E}">
        <p14:creationId xmlns:p14="http://schemas.microsoft.com/office/powerpoint/2010/main" val="424986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Gen Air Poll3_Swissconta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30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Gen Air Poll2_Swissconta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77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3113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381000"/>
            <a:ext cx="48006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865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Defenisi Pencemaran Udara</a:t>
            </a:r>
            <a:endParaRPr lang="id-ID" dirty="0"/>
          </a:p>
        </p:txBody>
      </p:sp>
      <p:sp>
        <p:nvSpPr>
          <p:cNvPr id="6" name="Content Placeholder 5"/>
          <p:cNvSpPr>
            <a:spLocks noGrp="1"/>
          </p:cNvSpPr>
          <p:nvPr>
            <p:ph idx="1"/>
          </p:nvPr>
        </p:nvSpPr>
        <p:spPr/>
        <p:txBody>
          <a:bodyPr/>
          <a:lstStyle/>
          <a:p>
            <a:r>
              <a:rPr lang="id-ID" dirty="0" smtClean="0"/>
              <a:t>Pencemaran udara adalah masuknya atau dimasukkannya zat, energi, atau kompnen lain ke dalam udara ambien oleh kegiatan manusia, sehingga mutu udara ambien turun sampai tingkat tertentu yang menyebabkan udara ambien tidak memenuhi fungsinya. (PP No. 41 Tahun 1999)</a:t>
            </a:r>
            <a:endParaRPr lang="id-ID" dirty="0"/>
          </a:p>
        </p:txBody>
      </p:sp>
    </p:spTree>
    <p:extLst>
      <p:ext uri="{BB962C8B-B14F-4D97-AF65-F5344CB8AC3E}">
        <p14:creationId xmlns:p14="http://schemas.microsoft.com/office/powerpoint/2010/main" val="278907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838200" y="2819400"/>
            <a:ext cx="7772400" cy="1143000"/>
          </a:xfrm>
        </p:spPr>
        <p:txBody>
          <a:bodyPr>
            <a:normAutofit fontScale="90000"/>
          </a:bodyPr>
          <a:lstStyle/>
          <a:p>
            <a:r>
              <a:rPr lang="en-US" sz="4000"/>
              <a:t>POLUTAN UDARA DAN SUMBERNYA</a:t>
            </a:r>
          </a:p>
        </p:txBody>
      </p:sp>
      <p:sp>
        <p:nvSpPr>
          <p:cNvPr id="241667" name="Rectangle 3"/>
          <p:cNvSpPr>
            <a:spLocks noGrp="1" noChangeArrowheads="1"/>
          </p:cNvSpPr>
          <p:nvPr>
            <p:ph idx="1"/>
          </p:nvPr>
        </p:nvSpPr>
        <p:spPr/>
        <p:txBody>
          <a:bodyPr/>
          <a:lstStyle/>
          <a:p>
            <a:pPr>
              <a:buFont typeface="Monotype Sorts" pitchFamily="2" charset="2"/>
              <a:buNone/>
            </a:pPr>
            <a:endParaRPr lang="en-US"/>
          </a:p>
          <a:p>
            <a:pPr>
              <a:buFont typeface="Monotype Sorts" pitchFamily="2" charset="2"/>
              <a:buNone/>
            </a:pPr>
            <a:r>
              <a:rPr lang="en-US"/>
              <a:t>  </a:t>
            </a:r>
          </a:p>
        </p:txBody>
      </p:sp>
    </p:spTree>
    <p:extLst>
      <p:ext uri="{BB962C8B-B14F-4D97-AF65-F5344CB8AC3E}">
        <p14:creationId xmlns:p14="http://schemas.microsoft.com/office/powerpoint/2010/main" val="266762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0"/>
            <a:ext cx="7340600" cy="738188"/>
          </a:xfrm>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a:lstStyle/>
          <a:p>
            <a:r>
              <a:rPr lang="en-US" sz="3200">
                <a:solidFill>
                  <a:srgbClr val="FFCC00"/>
                </a:solidFill>
                <a:latin typeface="Bazooka" pitchFamily="2" charset="0"/>
              </a:rPr>
              <a:t>AMBIENT AIR CONTAMINANTS</a:t>
            </a:r>
          </a:p>
        </p:txBody>
      </p:sp>
      <p:sp>
        <p:nvSpPr>
          <p:cNvPr id="309251" name="Rectangle 3"/>
          <p:cNvSpPr>
            <a:spLocks noGrp="1" noChangeArrowheads="1"/>
          </p:cNvSpPr>
          <p:nvPr>
            <p:ph idx="1"/>
          </p:nvPr>
        </p:nvSpPr>
        <p:spPr>
          <a:xfrm>
            <a:off x="0" y="685800"/>
            <a:ext cx="8610600" cy="5638800"/>
          </a:xfrm>
        </p:spPr>
        <p:txBody>
          <a:bodyPr>
            <a:normAutofit lnSpcReduction="10000"/>
          </a:bodyPr>
          <a:lstStyle/>
          <a:p>
            <a:pPr>
              <a:buClr>
                <a:srgbClr val="FFFF00"/>
              </a:buClr>
              <a:buFontTx/>
              <a:buChar char="•"/>
            </a:pPr>
            <a:r>
              <a:rPr lang="en-US" sz="2800" b="1"/>
              <a:t>Criteria Pollutants</a:t>
            </a:r>
          </a:p>
          <a:p>
            <a:pPr lvl="1"/>
            <a:r>
              <a:rPr lang="en-US" sz="2400"/>
              <a:t>Carbon Monoxide (CO)</a:t>
            </a:r>
          </a:p>
          <a:p>
            <a:pPr lvl="1"/>
            <a:r>
              <a:rPr lang="en-US" sz="2400"/>
              <a:t>Nitrogen Dioxide (NO</a:t>
            </a:r>
            <a:r>
              <a:rPr lang="en-US" sz="2400" baseline="-25000"/>
              <a:t>2</a:t>
            </a:r>
            <a:r>
              <a:rPr lang="en-US" sz="2400"/>
              <a:t>)</a:t>
            </a:r>
          </a:p>
          <a:p>
            <a:pPr lvl="1"/>
            <a:r>
              <a:rPr lang="en-US" sz="2400"/>
              <a:t>Sulfur Dioxide (SO</a:t>
            </a:r>
            <a:r>
              <a:rPr lang="en-US" sz="2400" baseline="-25000"/>
              <a:t>2</a:t>
            </a:r>
            <a:r>
              <a:rPr lang="en-US" sz="2400"/>
              <a:t>)</a:t>
            </a:r>
          </a:p>
          <a:p>
            <a:pPr lvl="1"/>
            <a:r>
              <a:rPr lang="en-US" sz="2400"/>
              <a:t>Ozone (O</a:t>
            </a:r>
            <a:r>
              <a:rPr lang="en-US" sz="2400" baseline="-25000"/>
              <a:t>3</a:t>
            </a:r>
            <a:r>
              <a:rPr lang="en-US" sz="2400"/>
              <a:t>)</a:t>
            </a:r>
          </a:p>
          <a:p>
            <a:pPr lvl="1"/>
            <a:r>
              <a:rPr lang="en-US" sz="2400"/>
              <a:t>Lead (Pb)</a:t>
            </a:r>
          </a:p>
          <a:p>
            <a:pPr lvl="1"/>
            <a:r>
              <a:rPr lang="en-US" sz="2400"/>
              <a:t>Particulate Matter</a:t>
            </a:r>
          </a:p>
          <a:p>
            <a:pPr lvl="2"/>
            <a:r>
              <a:rPr lang="en-US" sz="2000"/>
              <a:t>Particulate Matter Less than 10 microns (PM</a:t>
            </a:r>
            <a:r>
              <a:rPr lang="en-US" sz="2000" baseline="-25000"/>
              <a:t>10</a:t>
            </a:r>
            <a:r>
              <a:rPr lang="en-US" sz="2000"/>
              <a:t>)</a:t>
            </a:r>
          </a:p>
          <a:p>
            <a:pPr lvl="2"/>
            <a:r>
              <a:rPr lang="en-US" sz="2000"/>
              <a:t>Particulate Matter Less than 2.5 microns (PM</a:t>
            </a:r>
            <a:r>
              <a:rPr lang="en-US" sz="2000" baseline="-25000"/>
              <a:t>2.5</a:t>
            </a:r>
            <a:r>
              <a:rPr lang="en-US" sz="2000"/>
              <a:t>)</a:t>
            </a:r>
          </a:p>
          <a:p>
            <a:pPr lvl="2"/>
            <a:r>
              <a:rPr lang="en-US" sz="2000"/>
              <a:t>Total Suspended Particulate (TSP) - historic PM contaminant</a:t>
            </a:r>
          </a:p>
          <a:p>
            <a:pPr>
              <a:buClr>
                <a:srgbClr val="FFFF00"/>
              </a:buClr>
              <a:buFontTx/>
              <a:buChar char="•"/>
            </a:pPr>
            <a:r>
              <a:rPr lang="en-US" sz="2800" b="1"/>
              <a:t>Air Toxics</a:t>
            </a:r>
          </a:p>
          <a:p>
            <a:pPr lvl="1"/>
            <a:r>
              <a:rPr lang="en-US" sz="2400"/>
              <a:t>Volatile Organic Compounds (VOC’s)</a:t>
            </a:r>
          </a:p>
          <a:p>
            <a:pPr lvl="1"/>
            <a:r>
              <a:rPr lang="en-US" sz="2400"/>
              <a:t>Semi-volatile Organic Compounds (SVOCs)</a:t>
            </a:r>
          </a:p>
          <a:p>
            <a:pPr lvl="1"/>
            <a:r>
              <a:rPr lang="en-US" sz="2400"/>
              <a:t>Herbicides and pesticides</a:t>
            </a:r>
          </a:p>
        </p:txBody>
      </p:sp>
    </p:spTree>
    <p:extLst>
      <p:ext uri="{BB962C8B-B14F-4D97-AF65-F5344CB8AC3E}">
        <p14:creationId xmlns:p14="http://schemas.microsoft.com/office/powerpoint/2010/main" val="2325819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0" y="304800"/>
            <a:ext cx="7772400" cy="1143000"/>
          </a:xfrm>
        </p:spPr>
        <p:txBody>
          <a:bodyPr/>
          <a:lstStyle/>
          <a:p>
            <a:r>
              <a:rPr lang="en-US"/>
              <a:t>POLUTAN UDARA</a:t>
            </a:r>
          </a:p>
        </p:txBody>
      </p:sp>
      <p:sp>
        <p:nvSpPr>
          <p:cNvPr id="124931" name="Rectangle 3"/>
          <p:cNvSpPr>
            <a:spLocks noGrp="1" noChangeArrowheads="1"/>
          </p:cNvSpPr>
          <p:nvPr>
            <p:ph idx="1"/>
          </p:nvPr>
        </p:nvSpPr>
        <p:spPr>
          <a:xfrm>
            <a:off x="0" y="1447800"/>
            <a:ext cx="8686800" cy="5105400"/>
          </a:xfrm>
        </p:spPr>
        <p:txBody>
          <a:bodyPr/>
          <a:lstStyle/>
          <a:p>
            <a:pPr lvl="2">
              <a:buFont typeface="Wingdings" pitchFamily="2" charset="2"/>
              <a:buChar char="ü"/>
            </a:pPr>
            <a:r>
              <a:rPr lang="en-US" sz="2800">
                <a:latin typeface="Arial" pitchFamily="34" charset="0"/>
                <a:cs typeface="Arial" pitchFamily="34" charset="0"/>
              </a:rPr>
              <a:t> Carbon Monoxide (CO)</a:t>
            </a:r>
          </a:p>
          <a:p>
            <a:pPr lvl="2">
              <a:buFont typeface="Wingdings" pitchFamily="2" charset="2"/>
              <a:buChar char="ü"/>
            </a:pPr>
            <a:r>
              <a:rPr lang="en-US" sz="2800">
                <a:latin typeface="Arial" pitchFamily="34" charset="0"/>
                <a:cs typeface="Arial" pitchFamily="34" charset="0"/>
              </a:rPr>
              <a:t> Nitrogen Dioxide (NO</a:t>
            </a:r>
            <a:r>
              <a:rPr lang="en-US" sz="2800" baseline="-25000">
                <a:latin typeface="Arial" pitchFamily="34" charset="0"/>
                <a:cs typeface="Arial" pitchFamily="34" charset="0"/>
              </a:rPr>
              <a:t>2</a:t>
            </a:r>
            <a:r>
              <a:rPr lang="en-US" sz="2800">
                <a:latin typeface="Arial" pitchFamily="34" charset="0"/>
                <a:cs typeface="Arial" pitchFamily="34" charset="0"/>
              </a:rPr>
              <a:t>)</a:t>
            </a:r>
          </a:p>
          <a:p>
            <a:pPr lvl="2">
              <a:buFont typeface="Wingdings" pitchFamily="2" charset="2"/>
              <a:buChar char="ü"/>
            </a:pPr>
            <a:r>
              <a:rPr lang="en-US" sz="2800">
                <a:latin typeface="Arial" pitchFamily="34" charset="0"/>
                <a:cs typeface="Arial" pitchFamily="34" charset="0"/>
              </a:rPr>
              <a:t> Sulfur Dioxide (SO</a:t>
            </a:r>
            <a:r>
              <a:rPr lang="en-US" sz="2800" baseline="-25000">
                <a:latin typeface="Arial" pitchFamily="34" charset="0"/>
                <a:cs typeface="Arial" pitchFamily="34" charset="0"/>
              </a:rPr>
              <a:t>2</a:t>
            </a:r>
            <a:r>
              <a:rPr lang="en-US" sz="2800">
                <a:latin typeface="Arial" pitchFamily="34" charset="0"/>
                <a:cs typeface="Arial" pitchFamily="34" charset="0"/>
              </a:rPr>
              <a:t>)</a:t>
            </a:r>
          </a:p>
          <a:p>
            <a:pPr lvl="2">
              <a:buFont typeface="Wingdings" pitchFamily="2" charset="2"/>
              <a:buChar char="ü"/>
            </a:pPr>
            <a:r>
              <a:rPr lang="en-US" sz="2800">
                <a:latin typeface="Arial" pitchFamily="34" charset="0"/>
                <a:cs typeface="Arial" pitchFamily="34" charset="0"/>
              </a:rPr>
              <a:t> Ozone (O</a:t>
            </a:r>
            <a:r>
              <a:rPr lang="en-US" sz="2800" baseline="-25000">
                <a:latin typeface="Arial" pitchFamily="34" charset="0"/>
                <a:cs typeface="Arial" pitchFamily="34" charset="0"/>
              </a:rPr>
              <a:t>3</a:t>
            </a:r>
            <a:r>
              <a:rPr lang="en-US" sz="2800">
                <a:latin typeface="Arial" pitchFamily="34" charset="0"/>
                <a:cs typeface="Arial" pitchFamily="34" charset="0"/>
              </a:rPr>
              <a:t>)</a:t>
            </a:r>
          </a:p>
          <a:p>
            <a:pPr lvl="2">
              <a:buFont typeface="Wingdings" pitchFamily="2" charset="2"/>
              <a:buChar char="ü"/>
            </a:pPr>
            <a:r>
              <a:rPr lang="en-US" sz="2800">
                <a:latin typeface="Arial" pitchFamily="34" charset="0"/>
                <a:cs typeface="Arial" pitchFamily="34" charset="0"/>
              </a:rPr>
              <a:t> Lead (Pb) and other Metals</a:t>
            </a:r>
          </a:p>
          <a:p>
            <a:pPr lvl="2">
              <a:buFont typeface="Wingdings" pitchFamily="2" charset="2"/>
              <a:buChar char="ü"/>
            </a:pPr>
            <a:r>
              <a:rPr lang="en-US" sz="2800">
                <a:latin typeface="Arial" pitchFamily="34" charset="0"/>
                <a:cs typeface="Arial" pitchFamily="34" charset="0"/>
              </a:rPr>
              <a:t> Particulate Matter (PM</a:t>
            </a:r>
            <a:r>
              <a:rPr lang="en-US" sz="2800" baseline="-25000">
                <a:latin typeface="Arial" pitchFamily="34" charset="0"/>
                <a:cs typeface="Arial" pitchFamily="34" charset="0"/>
              </a:rPr>
              <a:t>10</a:t>
            </a:r>
            <a:r>
              <a:rPr lang="en-US" sz="2800">
                <a:latin typeface="Arial" pitchFamily="34" charset="0"/>
                <a:cs typeface="Arial" pitchFamily="34" charset="0"/>
              </a:rPr>
              <a:t>, PM</a:t>
            </a:r>
            <a:r>
              <a:rPr lang="en-US" sz="2800" baseline="-25000">
                <a:latin typeface="Arial" pitchFamily="34" charset="0"/>
                <a:cs typeface="Arial" pitchFamily="34" charset="0"/>
              </a:rPr>
              <a:t>2.5</a:t>
            </a:r>
            <a:r>
              <a:rPr lang="en-US" sz="2800">
                <a:latin typeface="Arial" pitchFamily="34" charset="0"/>
                <a:cs typeface="Arial" pitchFamily="34" charset="0"/>
              </a:rPr>
              <a:t>, TSP)</a:t>
            </a:r>
          </a:p>
          <a:p>
            <a:pPr lvl="2">
              <a:buFont typeface="Wingdings" pitchFamily="2" charset="2"/>
              <a:buChar char="ü"/>
            </a:pPr>
            <a:r>
              <a:rPr lang="en-US" sz="2800">
                <a:latin typeface="Arial" pitchFamily="34" charset="0"/>
                <a:cs typeface="Arial" pitchFamily="34" charset="0"/>
              </a:rPr>
              <a:t> Volatile Organic Compounds (VOCs)</a:t>
            </a:r>
          </a:p>
          <a:p>
            <a:pPr lvl="2">
              <a:buFont typeface="Wingdings" pitchFamily="2" charset="2"/>
              <a:buChar char="ü"/>
            </a:pPr>
            <a:r>
              <a:rPr lang="en-US" sz="2800">
                <a:latin typeface="Arial" pitchFamily="34" charset="0"/>
                <a:cs typeface="Arial" pitchFamily="34" charset="0"/>
              </a:rPr>
              <a:t> Semi-volatile Organic Compounds (SVOCs)</a:t>
            </a:r>
          </a:p>
          <a:p>
            <a:pPr lvl="2">
              <a:buFont typeface="Wingdings" pitchFamily="2" charset="2"/>
              <a:buChar char="ü"/>
            </a:pPr>
            <a:r>
              <a:rPr lang="en-US" sz="2800">
                <a:latin typeface="Arial" pitchFamily="34" charset="0"/>
                <a:cs typeface="Arial" pitchFamily="34" charset="0"/>
              </a:rPr>
              <a:t> Herbicides and pesticides</a:t>
            </a:r>
          </a:p>
        </p:txBody>
      </p:sp>
    </p:spTree>
    <p:extLst>
      <p:ext uri="{BB962C8B-B14F-4D97-AF65-F5344CB8AC3E}">
        <p14:creationId xmlns:p14="http://schemas.microsoft.com/office/powerpoint/2010/main" val="183517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TotalTime>
  <Words>1073</Words>
  <Application>Microsoft Office PowerPoint</Application>
  <PresentationFormat>On-screen Show (4:3)</PresentationFormat>
  <Paragraphs>198</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Pengendalian Pencemaran Udara</vt:lpstr>
      <vt:lpstr>PowerPoint Presentation</vt:lpstr>
      <vt:lpstr>PowerPoint Presentation</vt:lpstr>
      <vt:lpstr>PowerPoint Presentation</vt:lpstr>
      <vt:lpstr>PowerPoint Presentation</vt:lpstr>
      <vt:lpstr>Defenisi Pencemaran Udara</vt:lpstr>
      <vt:lpstr>POLUTAN UDARA DAN SUMBERNYA</vt:lpstr>
      <vt:lpstr>AMBIENT AIR CONTAMINANTS</vt:lpstr>
      <vt:lpstr>POLUTAN UDARA</vt:lpstr>
      <vt:lpstr>CRITERIA POLLUTANTS MAJOR SOURCES</vt:lpstr>
      <vt:lpstr>CRITERIA POLLUTANTS MAJOR SOURCES</vt:lpstr>
      <vt:lpstr>SOURCES OF OTHER POLLUTANTS</vt:lpstr>
      <vt:lpstr>SUMBER POLUTAN UDARA</vt:lpstr>
      <vt:lpstr>Masalah di Negara Berkembang diperparah oleh:</vt:lpstr>
      <vt:lpstr>PENCEMARAN UDARA DI PERKOTAAN: Fokus perhatian</vt:lpstr>
      <vt:lpstr>POPULATION AT RISK AND HEALTH EFFECTS</vt:lpstr>
      <vt:lpstr>PowerPoint Presentation</vt:lpstr>
      <vt:lpstr>AIR POLLUTION AND MORBIDITY</vt:lpstr>
      <vt:lpstr>DAMPAK OZONE</vt:lpstr>
      <vt:lpstr>Nitrogen Dioxide</vt:lpstr>
      <vt:lpstr>Sulfur Dioxide</vt:lpstr>
      <vt:lpstr>Lung of a rat after exposure to diesel exhaust</vt:lpstr>
      <vt:lpstr>DAMPAK KESEHATAN PARTIKEL DEBU</vt:lpstr>
      <vt:lpstr>Carbon Monoxide</vt:lpstr>
      <vt:lpstr>DAMPAK CO</vt:lpstr>
      <vt:lpstr>Dampak Pb pada Anak</vt:lpstr>
      <vt:lpstr>Dampak Kesehatan Polusi Udara </vt:lpstr>
      <vt:lpstr>PENGENDALIAN PENCEMARAN UDARA</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Pengendalian Pencemaran Udara</dc:title>
  <dc:creator>HP PC</dc:creator>
  <cp:lastModifiedBy>HP PC</cp:lastModifiedBy>
  <cp:revision>3</cp:revision>
  <dcterms:created xsi:type="dcterms:W3CDTF">2017-10-12T07:42:56Z</dcterms:created>
  <dcterms:modified xsi:type="dcterms:W3CDTF">2017-10-12T08:45:54Z</dcterms:modified>
</cp:coreProperties>
</file>