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7" r:id="rId29"/>
    <p:sldId id="268" r:id="rId30"/>
    <p:sldId id="286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RayMinjares:Desktop:Key%20Graphics:2010%20Air%20Pollution%20Road%20Transport%20Death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0" dirty="0"/>
              <a:t>Outdoor</a:t>
            </a:r>
            <a:r>
              <a:rPr lang="en-US" b="0" baseline="0" dirty="0"/>
              <a:t> PM2.5 Deaths from Motor Vehicle Emissions, 2010</a:t>
            </a:r>
            <a:endParaRPr lang="en-US" b="0" dirty="0"/>
          </a:p>
        </c:rich>
      </c:tx>
      <c:layout/>
      <c:overlay val="0"/>
    </c:title>
    <c:autoTitleDeleted val="0"/>
    <c:plotArea>
      <c:layout/>
      <c:ofPieChart>
        <c:ofPieType val="pie"/>
        <c:varyColors val="1"/>
        <c:ser>
          <c:idx val="0"/>
          <c:order val="0"/>
          <c:spPr>
            <a:ln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bubble3D val="0"/>
            <c:spPr>
              <a:solidFill>
                <a:schemeClr val="accent3">
                  <a:lumMod val="9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7"/>
            <c:bubble3D val="0"/>
            <c:spPr>
              <a:solidFill>
                <a:srgbClr val="B7F2FF"/>
              </a:solidFill>
              <a:ln>
                <a:solidFill>
                  <a:srgbClr val="000000"/>
                </a:solidFill>
              </a:ln>
            </c:spPr>
          </c:dPt>
          <c:dPt>
            <c:idx val="9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0"/>
            <c:bubble3D val="0"/>
            <c:spPr>
              <a:solidFill>
                <a:schemeClr val="accent3">
                  <a:lumMod val="95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2"/>
            <c:bubble3D val="0"/>
            <c:spPr>
              <a:solidFill>
                <a:srgbClr val="B7F2FF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id-ID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delete val="1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Asia
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Sheet10!$M$20:$M$31</c:f>
              <c:strCache>
                <c:ptCount val="12"/>
                <c:pt idx="0">
                  <c:v>Rest of World</c:v>
                </c:pt>
                <c:pt idx="1">
                  <c:v>India</c:v>
                </c:pt>
                <c:pt idx="2">
                  <c:v>China</c:v>
                </c:pt>
                <c:pt idx="3">
                  <c:v>Japan</c:v>
                </c:pt>
                <c:pt idx="4">
                  <c:v>Pakistan</c:v>
                </c:pt>
                <c:pt idx="5">
                  <c:v>Bangladesh</c:v>
                </c:pt>
                <c:pt idx="6">
                  <c:v>South Korea</c:v>
                </c:pt>
                <c:pt idx="7">
                  <c:v>Thailand</c:v>
                </c:pt>
                <c:pt idx="8">
                  <c:v>Indonesia</c:v>
                </c:pt>
                <c:pt idx="9">
                  <c:v>North Korea</c:v>
                </c:pt>
                <c:pt idx="10">
                  <c:v>Nepal</c:v>
                </c:pt>
                <c:pt idx="11">
                  <c:v>Other Asia</c:v>
                </c:pt>
              </c:strCache>
            </c:strRef>
          </c:cat>
          <c:val>
            <c:numRef>
              <c:f>Sheet10!$N$20:$N$31</c:f>
              <c:numCache>
                <c:formatCode>General</c:formatCode>
                <c:ptCount val="12"/>
                <c:pt idx="0">
                  <c:v>92401</c:v>
                </c:pt>
                <c:pt idx="1">
                  <c:v>38804</c:v>
                </c:pt>
                <c:pt idx="2">
                  <c:v>27379</c:v>
                </c:pt>
                <c:pt idx="3">
                  <c:v>8280</c:v>
                </c:pt>
                <c:pt idx="4">
                  <c:v>4496</c:v>
                </c:pt>
                <c:pt idx="5">
                  <c:v>2667</c:v>
                </c:pt>
                <c:pt idx="6">
                  <c:v>2126</c:v>
                </c:pt>
                <c:pt idx="7">
                  <c:v>1521</c:v>
                </c:pt>
                <c:pt idx="8">
                  <c:v>1374</c:v>
                </c:pt>
                <c:pt idx="9">
                  <c:v>725</c:v>
                </c:pt>
                <c:pt idx="10">
                  <c:v>675</c:v>
                </c:pt>
                <c:pt idx="11">
                  <c:v>3055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plitType val="pos"/>
        <c:splitPos val="11"/>
        <c:secondPieSize val="75"/>
        <c:serLines/>
      </c:of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83EDD-43FD-4939-AF48-5D61DE07C98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ECD81-398C-4464-BDA6-F9C9898DBE69}">
      <dgm:prSet phldrT="[Text]"/>
      <dgm:spPr/>
      <dgm:t>
        <a:bodyPr/>
        <a:lstStyle/>
        <a:p>
          <a:r>
            <a:rPr lang="en-US" b="1" dirty="0">
              <a:latin typeface="Tw Cen MT" panose="020B0602020104020603" pitchFamily="34" charset="0"/>
            </a:rPr>
            <a:t>Assessment</a:t>
          </a:r>
        </a:p>
      </dgm:t>
    </dgm:pt>
    <dgm:pt modelId="{D0FD42ED-A5E3-4CC8-A402-CA2663B38BF6}" type="parTrans" cxnId="{A13B0F95-DBDD-4ED0-9C1C-691D20A30B8F}">
      <dgm:prSet/>
      <dgm:spPr/>
      <dgm:t>
        <a:bodyPr/>
        <a:lstStyle/>
        <a:p>
          <a:endParaRPr lang="en-US" b="1">
            <a:latin typeface="Tw Cen MT" panose="020B0602020104020603" pitchFamily="34" charset="0"/>
          </a:endParaRPr>
        </a:p>
      </dgm:t>
    </dgm:pt>
    <dgm:pt modelId="{8B13D75B-8602-42FF-87BA-1CA7526F8622}" type="sibTrans" cxnId="{A13B0F95-DBDD-4ED0-9C1C-691D20A30B8F}">
      <dgm:prSet/>
      <dgm:spPr>
        <a:solidFill>
          <a:srgbClr val="C00000"/>
        </a:solidFill>
      </dgm:spPr>
      <dgm:t>
        <a:bodyPr/>
        <a:lstStyle/>
        <a:p>
          <a:endParaRPr lang="en-US" b="1">
            <a:latin typeface="Tw Cen MT" panose="020B0602020104020603" pitchFamily="34" charset="0"/>
          </a:endParaRPr>
        </a:p>
      </dgm:t>
    </dgm:pt>
    <dgm:pt modelId="{3949344E-B3AD-40A1-98DB-E0D0A3F8E728}">
      <dgm:prSet phldrT="[Text]"/>
      <dgm:spPr/>
      <dgm:t>
        <a:bodyPr/>
        <a:lstStyle/>
        <a:p>
          <a:r>
            <a:rPr lang="en-US" b="1" dirty="0">
              <a:latin typeface="Tw Cen MT" panose="020B0602020104020603" pitchFamily="34" charset="0"/>
            </a:rPr>
            <a:t>Action Plan Development</a:t>
          </a:r>
        </a:p>
      </dgm:t>
    </dgm:pt>
    <dgm:pt modelId="{F8187589-9822-4F90-B6F6-A46F73E79791}" type="parTrans" cxnId="{75375C8C-A5C5-47EA-B298-AA5DE0CADC62}">
      <dgm:prSet/>
      <dgm:spPr/>
      <dgm:t>
        <a:bodyPr/>
        <a:lstStyle/>
        <a:p>
          <a:endParaRPr lang="en-US" b="1">
            <a:latin typeface="Tw Cen MT" panose="020B0602020104020603" pitchFamily="34" charset="0"/>
          </a:endParaRPr>
        </a:p>
      </dgm:t>
    </dgm:pt>
    <dgm:pt modelId="{4015F00B-A816-434C-97BF-1F129AABC58E}" type="sibTrans" cxnId="{75375C8C-A5C5-47EA-B298-AA5DE0CADC62}">
      <dgm:prSet/>
      <dgm:spPr/>
      <dgm:t>
        <a:bodyPr/>
        <a:lstStyle/>
        <a:p>
          <a:endParaRPr lang="en-US" b="1">
            <a:latin typeface="Tw Cen MT" panose="020B0602020104020603" pitchFamily="34" charset="0"/>
          </a:endParaRPr>
        </a:p>
      </dgm:t>
    </dgm:pt>
    <dgm:pt modelId="{CBAC4332-4870-439F-BB40-8EDCDE739576}">
      <dgm:prSet phldrT="[Text]"/>
      <dgm:spPr/>
      <dgm:t>
        <a:bodyPr/>
        <a:lstStyle/>
        <a:p>
          <a:r>
            <a:rPr lang="en-US" b="1" dirty="0">
              <a:latin typeface="Tw Cen MT" panose="020B0602020104020603" pitchFamily="34" charset="0"/>
            </a:rPr>
            <a:t>Implementation and enforcement</a:t>
          </a:r>
        </a:p>
      </dgm:t>
    </dgm:pt>
    <dgm:pt modelId="{679F8FDC-A184-4825-A698-306C97C4B909}" type="parTrans" cxnId="{E000C28E-B8FC-4334-BE19-7D5FAA8E4276}">
      <dgm:prSet/>
      <dgm:spPr/>
      <dgm:t>
        <a:bodyPr/>
        <a:lstStyle/>
        <a:p>
          <a:endParaRPr lang="en-US" b="1">
            <a:latin typeface="Tw Cen MT" panose="020B0602020104020603" pitchFamily="34" charset="0"/>
          </a:endParaRPr>
        </a:p>
      </dgm:t>
    </dgm:pt>
    <dgm:pt modelId="{D012D972-1D5C-4D1D-A33C-E1FC76B3D35E}" type="sibTrans" cxnId="{E000C28E-B8FC-4334-BE19-7D5FAA8E4276}">
      <dgm:prSet/>
      <dgm:spPr/>
      <dgm:t>
        <a:bodyPr/>
        <a:lstStyle/>
        <a:p>
          <a:endParaRPr lang="en-US" b="1">
            <a:latin typeface="Tw Cen MT" panose="020B0602020104020603" pitchFamily="34" charset="0"/>
          </a:endParaRPr>
        </a:p>
      </dgm:t>
    </dgm:pt>
    <dgm:pt modelId="{5C75186B-A1CA-4C68-9996-E07ABED08D11}">
      <dgm:prSet phldrT="[Text]"/>
      <dgm:spPr/>
      <dgm:t>
        <a:bodyPr/>
        <a:lstStyle/>
        <a:p>
          <a:r>
            <a:rPr lang="en-US" b="1" dirty="0">
              <a:latin typeface="Tw Cen MT" panose="020B0602020104020603" pitchFamily="34" charset="0"/>
            </a:rPr>
            <a:t>Review and improvement</a:t>
          </a:r>
        </a:p>
      </dgm:t>
    </dgm:pt>
    <dgm:pt modelId="{4C1F5C4D-F289-4F26-A8FF-9D73B45FAACC}" type="parTrans" cxnId="{17CF298F-6200-4119-B7FC-E2207B2DCAD6}">
      <dgm:prSet/>
      <dgm:spPr/>
      <dgm:t>
        <a:bodyPr/>
        <a:lstStyle/>
        <a:p>
          <a:endParaRPr lang="en-US" b="1">
            <a:latin typeface="Tw Cen MT" panose="020B0602020104020603" pitchFamily="34" charset="0"/>
          </a:endParaRPr>
        </a:p>
      </dgm:t>
    </dgm:pt>
    <dgm:pt modelId="{B6B23C97-E13C-40E0-A5D8-9D0006CFF85D}" type="sibTrans" cxnId="{17CF298F-6200-4119-B7FC-E2207B2DCAD6}">
      <dgm:prSet/>
      <dgm:spPr/>
      <dgm:t>
        <a:bodyPr/>
        <a:lstStyle/>
        <a:p>
          <a:endParaRPr lang="en-US" b="1">
            <a:latin typeface="Tw Cen MT" panose="020B0602020104020603" pitchFamily="34" charset="0"/>
          </a:endParaRPr>
        </a:p>
      </dgm:t>
    </dgm:pt>
    <dgm:pt modelId="{249863C7-BA19-4165-A587-AFFE1DCCFE63}" type="pres">
      <dgm:prSet presAssocID="{58383EDD-43FD-4939-AF48-5D61DE07C9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A110D-0CFC-4C28-9FBF-5F6572F23AA7}" type="pres">
      <dgm:prSet presAssocID="{58383EDD-43FD-4939-AF48-5D61DE07C98B}" presName="cycle" presStyleCnt="0"/>
      <dgm:spPr/>
    </dgm:pt>
    <dgm:pt modelId="{CFBFC579-7F4F-4CAB-99BB-A81D583475D2}" type="pres">
      <dgm:prSet presAssocID="{F71ECD81-398C-4464-BDA6-F9C9898DBE69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14BE2-170B-45B0-953A-82008805072D}" type="pres">
      <dgm:prSet presAssocID="{8B13D75B-8602-42FF-87BA-1CA7526F862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FF2389D-D762-47B9-9E74-6089DA4323D8}" type="pres">
      <dgm:prSet presAssocID="{3949344E-B3AD-40A1-98DB-E0D0A3F8E728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D26AC-377F-4031-A526-59288F73E302}" type="pres">
      <dgm:prSet presAssocID="{CBAC4332-4870-439F-BB40-8EDCDE73957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D7D57-5778-4854-B6B4-032E064A0033}" type="pres">
      <dgm:prSet presAssocID="{5C75186B-A1CA-4C68-9996-E07ABED08D11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375C8C-A5C5-47EA-B298-AA5DE0CADC62}" srcId="{58383EDD-43FD-4939-AF48-5D61DE07C98B}" destId="{3949344E-B3AD-40A1-98DB-E0D0A3F8E728}" srcOrd="1" destOrd="0" parTransId="{F8187589-9822-4F90-B6F6-A46F73E79791}" sibTransId="{4015F00B-A816-434C-97BF-1F129AABC58E}"/>
    <dgm:cxn modelId="{80F23B61-1CA6-4947-B5C9-A53FBD7F9DA0}" type="presOf" srcId="{5C75186B-A1CA-4C68-9996-E07ABED08D11}" destId="{BA9D7D57-5778-4854-B6B4-032E064A0033}" srcOrd="0" destOrd="0" presId="urn:microsoft.com/office/officeart/2005/8/layout/cycle3"/>
    <dgm:cxn modelId="{17CF298F-6200-4119-B7FC-E2207B2DCAD6}" srcId="{58383EDD-43FD-4939-AF48-5D61DE07C98B}" destId="{5C75186B-A1CA-4C68-9996-E07ABED08D11}" srcOrd="3" destOrd="0" parTransId="{4C1F5C4D-F289-4F26-A8FF-9D73B45FAACC}" sibTransId="{B6B23C97-E13C-40E0-A5D8-9D0006CFF85D}"/>
    <dgm:cxn modelId="{2E98AB72-9A0F-4BAF-83D6-68FE8F2BF991}" type="presOf" srcId="{8B13D75B-8602-42FF-87BA-1CA7526F8622}" destId="{5D714BE2-170B-45B0-953A-82008805072D}" srcOrd="0" destOrd="0" presId="urn:microsoft.com/office/officeart/2005/8/layout/cycle3"/>
    <dgm:cxn modelId="{C1EB9F38-DA09-4A80-845D-31F2846DAB1F}" type="presOf" srcId="{CBAC4332-4870-439F-BB40-8EDCDE739576}" destId="{89FD26AC-377F-4031-A526-59288F73E302}" srcOrd="0" destOrd="0" presId="urn:microsoft.com/office/officeart/2005/8/layout/cycle3"/>
    <dgm:cxn modelId="{A13B0F95-DBDD-4ED0-9C1C-691D20A30B8F}" srcId="{58383EDD-43FD-4939-AF48-5D61DE07C98B}" destId="{F71ECD81-398C-4464-BDA6-F9C9898DBE69}" srcOrd="0" destOrd="0" parTransId="{D0FD42ED-A5E3-4CC8-A402-CA2663B38BF6}" sibTransId="{8B13D75B-8602-42FF-87BA-1CA7526F8622}"/>
    <dgm:cxn modelId="{DD20D319-2E6C-4430-AC43-FE6B325B81D3}" type="presOf" srcId="{3949344E-B3AD-40A1-98DB-E0D0A3F8E728}" destId="{8FF2389D-D762-47B9-9E74-6089DA4323D8}" srcOrd="0" destOrd="0" presId="urn:microsoft.com/office/officeart/2005/8/layout/cycle3"/>
    <dgm:cxn modelId="{5F26BF08-8BEE-40C0-8D25-CBB0116EA15B}" type="presOf" srcId="{58383EDD-43FD-4939-AF48-5D61DE07C98B}" destId="{249863C7-BA19-4165-A587-AFFE1DCCFE63}" srcOrd="0" destOrd="0" presId="urn:microsoft.com/office/officeart/2005/8/layout/cycle3"/>
    <dgm:cxn modelId="{2792AE02-562A-41AE-A2F8-10D634B90CE7}" type="presOf" srcId="{F71ECD81-398C-4464-BDA6-F9C9898DBE69}" destId="{CFBFC579-7F4F-4CAB-99BB-A81D583475D2}" srcOrd="0" destOrd="0" presId="urn:microsoft.com/office/officeart/2005/8/layout/cycle3"/>
    <dgm:cxn modelId="{E000C28E-B8FC-4334-BE19-7D5FAA8E4276}" srcId="{58383EDD-43FD-4939-AF48-5D61DE07C98B}" destId="{CBAC4332-4870-439F-BB40-8EDCDE739576}" srcOrd="2" destOrd="0" parTransId="{679F8FDC-A184-4825-A698-306C97C4B909}" sibTransId="{D012D972-1D5C-4D1D-A33C-E1FC76B3D35E}"/>
    <dgm:cxn modelId="{F70CC7DA-06A3-4968-B996-9C3B0DE13123}" type="presParOf" srcId="{249863C7-BA19-4165-A587-AFFE1DCCFE63}" destId="{4BAA110D-0CFC-4C28-9FBF-5F6572F23AA7}" srcOrd="0" destOrd="0" presId="urn:microsoft.com/office/officeart/2005/8/layout/cycle3"/>
    <dgm:cxn modelId="{F17A0684-EF5B-4B00-9CC3-33A0972E4B4E}" type="presParOf" srcId="{4BAA110D-0CFC-4C28-9FBF-5F6572F23AA7}" destId="{CFBFC579-7F4F-4CAB-99BB-A81D583475D2}" srcOrd="0" destOrd="0" presId="urn:microsoft.com/office/officeart/2005/8/layout/cycle3"/>
    <dgm:cxn modelId="{18FD0B5F-BA0C-441C-968C-A06B97F165F8}" type="presParOf" srcId="{4BAA110D-0CFC-4C28-9FBF-5F6572F23AA7}" destId="{5D714BE2-170B-45B0-953A-82008805072D}" srcOrd="1" destOrd="0" presId="urn:microsoft.com/office/officeart/2005/8/layout/cycle3"/>
    <dgm:cxn modelId="{04E0C370-7461-4034-B31E-EAA85D561D3B}" type="presParOf" srcId="{4BAA110D-0CFC-4C28-9FBF-5F6572F23AA7}" destId="{8FF2389D-D762-47B9-9E74-6089DA4323D8}" srcOrd="2" destOrd="0" presId="urn:microsoft.com/office/officeart/2005/8/layout/cycle3"/>
    <dgm:cxn modelId="{E4B0A6AC-DDDE-43F8-BE23-EE52B532DB0C}" type="presParOf" srcId="{4BAA110D-0CFC-4C28-9FBF-5F6572F23AA7}" destId="{89FD26AC-377F-4031-A526-59288F73E302}" srcOrd="3" destOrd="0" presId="urn:microsoft.com/office/officeart/2005/8/layout/cycle3"/>
    <dgm:cxn modelId="{DECF5CED-AB05-4C9E-BE61-361C86DFED36}" type="presParOf" srcId="{4BAA110D-0CFC-4C28-9FBF-5F6572F23AA7}" destId="{BA9D7D57-5778-4854-B6B4-032E064A003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14BE2-170B-45B0-953A-82008805072D}">
      <dsp:nvSpPr>
        <dsp:cNvPr id="0" name=""/>
        <dsp:cNvSpPr/>
      </dsp:nvSpPr>
      <dsp:spPr>
        <a:xfrm>
          <a:off x="1158434" y="-96066"/>
          <a:ext cx="4500871" cy="4500871"/>
        </a:xfrm>
        <a:prstGeom prst="circularArrow">
          <a:avLst>
            <a:gd name="adj1" fmla="val 4668"/>
            <a:gd name="adj2" fmla="val 272909"/>
            <a:gd name="adj3" fmla="val 12954366"/>
            <a:gd name="adj4" fmla="val 17947548"/>
            <a:gd name="adj5" fmla="val 484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FC579-7F4F-4CAB-99BB-A81D583475D2}">
      <dsp:nvSpPr>
        <dsp:cNvPr id="0" name=""/>
        <dsp:cNvSpPr/>
      </dsp:nvSpPr>
      <dsp:spPr>
        <a:xfrm>
          <a:off x="1957437" y="414"/>
          <a:ext cx="2902865" cy="1451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latin typeface="Tw Cen MT" panose="020B0602020104020603" pitchFamily="34" charset="0"/>
            </a:rPr>
            <a:t>Assessment</a:t>
          </a:r>
        </a:p>
      </dsp:txBody>
      <dsp:txXfrm>
        <a:off x="2028290" y="71267"/>
        <a:ext cx="2761159" cy="1309726"/>
      </dsp:txXfrm>
    </dsp:sp>
    <dsp:sp modelId="{8FF2389D-D762-47B9-9E74-6089DA4323D8}">
      <dsp:nvSpPr>
        <dsp:cNvPr id="0" name=""/>
        <dsp:cNvSpPr/>
      </dsp:nvSpPr>
      <dsp:spPr>
        <a:xfrm>
          <a:off x="3573548" y="1616526"/>
          <a:ext cx="2902865" cy="1451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latin typeface="Tw Cen MT" panose="020B0602020104020603" pitchFamily="34" charset="0"/>
            </a:rPr>
            <a:t>Action Plan Development</a:t>
          </a:r>
        </a:p>
      </dsp:txBody>
      <dsp:txXfrm>
        <a:off x="3644401" y="1687379"/>
        <a:ext cx="2761159" cy="1309726"/>
      </dsp:txXfrm>
    </dsp:sp>
    <dsp:sp modelId="{89FD26AC-377F-4031-A526-59288F73E302}">
      <dsp:nvSpPr>
        <dsp:cNvPr id="0" name=""/>
        <dsp:cNvSpPr/>
      </dsp:nvSpPr>
      <dsp:spPr>
        <a:xfrm>
          <a:off x="1957437" y="3232638"/>
          <a:ext cx="2902865" cy="1451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latin typeface="Tw Cen MT" panose="020B0602020104020603" pitchFamily="34" charset="0"/>
            </a:rPr>
            <a:t>Implementation and enforcement</a:t>
          </a:r>
        </a:p>
      </dsp:txBody>
      <dsp:txXfrm>
        <a:off x="2028290" y="3303491"/>
        <a:ext cx="2761159" cy="1309726"/>
      </dsp:txXfrm>
    </dsp:sp>
    <dsp:sp modelId="{BA9D7D57-5778-4854-B6B4-032E064A0033}">
      <dsp:nvSpPr>
        <dsp:cNvPr id="0" name=""/>
        <dsp:cNvSpPr/>
      </dsp:nvSpPr>
      <dsp:spPr>
        <a:xfrm>
          <a:off x="341325" y="1616526"/>
          <a:ext cx="2902865" cy="1451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latin typeface="Tw Cen MT" panose="020B0602020104020603" pitchFamily="34" charset="0"/>
            </a:rPr>
            <a:t>Review and improvement</a:t>
          </a:r>
        </a:p>
      </dsp:txBody>
      <dsp:txXfrm>
        <a:off x="412178" y="1687379"/>
        <a:ext cx="2761159" cy="130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93675-33D6-495A-9209-90FBFB44AB4A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BEA37-255C-4280-9C9A-6DD95FD18E8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371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dirty="0" smtClean="0">
                <a:ea typeface="ＭＳ Ｐゴシック" charset="0"/>
                <a:sym typeface="Avenir Book" charset="0"/>
              </a:rPr>
              <a:t>When we look at the health impacts of air pollution specifically, half of all deaths occur in Asia with nearly three-quarters of those in China and India alone.</a:t>
            </a:r>
            <a:endParaRPr lang="en-US" dirty="0">
              <a:ea typeface="ＭＳ Ｐゴシック" charset="0"/>
              <a:sym typeface="Avenir Book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9pPr>
          </a:lstStyle>
          <a:p>
            <a:pPr eaLnBrk="1"/>
            <a:fld id="{A319C10D-5924-4D89-8D8E-BBBD356FFB5A}" type="slidenum">
              <a:rPr lang="en-US" sz="1800"/>
              <a:pPr eaLnBrk="1"/>
              <a:t>7</a:t>
            </a:fld>
            <a:endParaRPr 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features of CAAP: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Instruments and strategies to comply with air quality and emission standards;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Adoption and implementation of control measures;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Continuous improvement after compliance; and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Anticipation of future trends such as national policies and international commitments,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F1B1-8BD1-40D5-9CE0-96A64C0C8B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1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F1B1-8BD1-40D5-9CE0-96A64C0C8B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F1B1-8BD1-40D5-9CE0-96A64C0C8B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F1B1-8BD1-40D5-9CE0-96A64C0C8B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F1B1-8BD1-40D5-9CE0-96A64C0C8B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F1B1-8BD1-40D5-9CE0-96A64C0C8B8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3F1B1-8BD1-40D5-9CE0-96A64C0C8B8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21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18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469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|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>
            <a:cxnSpLocks noChangeShapeType="1"/>
          </p:cNvCxnSpPr>
          <p:nvPr userDrawn="1"/>
        </p:nvCxn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85" y="0"/>
            <a:ext cx="8714916" cy="1062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E61D2181-6F3C-4B27-952F-FF938899D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2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/>
          <p:cNvCxnSpPr>
            <a:cxnSpLocks noChangeShapeType="1"/>
          </p:cNvCxnSpPr>
          <p:nvPr userDrawn="1"/>
        </p:nvCxn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5005" cy="10668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374805"/>
            <a:ext cx="9144000" cy="5483196"/>
          </a:xfrm>
          <a:prstGeom prst="rect">
            <a:avLst/>
          </a:prstGeom>
        </p:spPr>
        <p:txBody>
          <a:bodyPr/>
          <a:lstStyle>
            <a:lvl1pPr marL="91440" indent="0">
              <a:buNone/>
              <a:defRPr sz="2800" b="0">
                <a:solidFill>
                  <a:schemeClr val="accent2"/>
                </a:solidFill>
              </a:defRPr>
            </a:lvl1pPr>
            <a:lvl2pPr marL="91440" indent="0">
              <a:buNone/>
              <a:defRPr sz="2800">
                <a:solidFill>
                  <a:schemeClr val="tx2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C204CEE-8184-41E6-BE21-F0B0907BF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870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839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89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71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493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556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472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33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563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FC0E-7CC4-42CA-AE5D-8E59B8909C54}" type="datetimeFigureOut">
              <a:rPr lang="id-ID" smtClean="0"/>
              <a:t>12/10/2017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5F136-B34A-40BB-8DB8-A77256828B8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48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Aplikasi Pengendalian Pencemaran Udara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 </a:t>
            </a:r>
          </a:p>
          <a:p>
            <a:r>
              <a:rPr lang="id-ID" dirty="0" smtClean="0"/>
              <a:t>Ahmad Irfandi, SKM., MKM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635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7010400" y="6248400"/>
            <a:ext cx="1905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r"/>
            <a:fld id="{C64AF19C-FD03-4122-89BC-9C51CDA34702}" type="slidenum">
              <a:rPr lang="en-US" sz="1400">
                <a:solidFill>
                  <a:srgbClr val="808080"/>
                </a:solidFill>
                <a:latin typeface="Gill Sans Light" pitchFamily="1" charset="0"/>
                <a:sym typeface="Gill Sans Light" pitchFamily="1" charset="0"/>
              </a:rPr>
              <a:pPr algn="r"/>
              <a:t>10</a:t>
            </a:fld>
            <a:endParaRPr lang="en-US">
              <a:latin typeface="Gill Sans Light" pitchFamily="1" charset="0"/>
              <a:sym typeface="Gill Sans Light" pitchFamily="1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defRPr/>
            </a:pPr>
            <a:r>
              <a:rPr lang="en-US" dirty="0" smtClean="0">
                <a:ea typeface="+mj-ea"/>
                <a:sym typeface="Helvetica" charset="0"/>
              </a:rPr>
              <a:t>Top Vehicle Markets in 2015</a:t>
            </a:r>
            <a:endParaRPr lang="en-US" sz="1800" dirty="0" smtClean="0">
              <a:solidFill>
                <a:srgbClr val="000000"/>
              </a:solidFill>
              <a:ea typeface="+mj-ea"/>
              <a:sym typeface="Helvetica" charset="0"/>
            </a:endParaRPr>
          </a:p>
        </p:txBody>
      </p:sp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239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1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The Clean Air Action Plan Development Process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8158081"/>
              </p:ext>
            </p:extLst>
          </p:nvPr>
        </p:nvGraphicFramePr>
        <p:xfrm>
          <a:off x="1091820" y="1304834"/>
          <a:ext cx="6817740" cy="468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6"/>
          <p:cNvSpPr/>
          <p:nvPr/>
        </p:nvSpPr>
        <p:spPr>
          <a:xfrm>
            <a:off x="670560" y="6050280"/>
            <a:ext cx="7991220" cy="701039"/>
          </a:xfrm>
          <a:prstGeom prst="roundRect">
            <a:avLst/>
          </a:prstGeom>
          <a:solidFill>
            <a:srgbClr val="039147"/>
          </a:solidFill>
          <a:ln>
            <a:solidFill>
              <a:srgbClr val="0391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Stakeholder participation &amp; communication are part of the whole CAAP development process </a:t>
            </a:r>
          </a:p>
        </p:txBody>
      </p:sp>
    </p:spTree>
    <p:extLst>
      <p:ext uri="{BB962C8B-B14F-4D97-AF65-F5344CB8AC3E}">
        <p14:creationId xmlns:p14="http://schemas.microsoft.com/office/powerpoint/2010/main" val="418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Steps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3609" y="1367434"/>
            <a:ext cx="8460806" cy="5134965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rgbClr val="C00000"/>
                </a:solidFill>
                <a:latin typeface="+mj-lt"/>
              </a:rPr>
              <a:t>Set up the institutional coordination mechanism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rgbClr val="C00000"/>
                </a:solidFill>
                <a:latin typeface="+mj-lt"/>
              </a:rPr>
              <a:t>Assess current and projected scenario</a:t>
            </a:r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id-ID" sz="33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d-ID" sz="3300" b="1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en-US" sz="33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Major </a:t>
            </a:r>
            <a:r>
              <a:rPr lang="en-US" sz="33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emission sources, pollutants of concern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rgbClr val="C00000"/>
                </a:solidFill>
                <a:latin typeface="+mj-lt"/>
              </a:rPr>
              <a:t>Identify measures to address current and future scenarios</a:t>
            </a:r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3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Cost-effectiveness</a:t>
            </a:r>
            <a:r>
              <a:rPr lang="en-US" sz="33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feasibility of </a:t>
            </a:r>
            <a:r>
              <a:rPr lang="en-US" sz="33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implementation,</a:t>
            </a:r>
            <a:r>
              <a:rPr lang="id-ID" sz="33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3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potential </a:t>
            </a:r>
            <a:r>
              <a:rPr lang="en-US" sz="33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risks, co-benefits</a:t>
            </a:r>
            <a:r>
              <a:rPr lang="en-US" sz="33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sz="4000" b="1" dirty="0">
                <a:solidFill>
                  <a:srgbClr val="C00000"/>
                </a:solidFill>
                <a:latin typeface="+mj-lt"/>
              </a:rPr>
              <a:t>Prioritize measures for implementation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sz="3700" b="1" dirty="0">
                <a:solidFill>
                  <a:srgbClr val="C00000"/>
                </a:solidFill>
                <a:latin typeface="+mj-lt"/>
              </a:rPr>
              <a:t>Track and report progress (3-year review)</a:t>
            </a: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endParaRPr lang="en-US" sz="3700" b="1" dirty="0">
              <a:solidFill>
                <a:srgbClr val="C00000"/>
              </a:solidFill>
              <a:latin typeface="+mj-lt"/>
            </a:endParaRPr>
          </a:p>
          <a:p>
            <a:pPr marL="742950" indent="-742950">
              <a:spcBef>
                <a:spcPts val="1200"/>
              </a:spcBef>
              <a:spcAft>
                <a:spcPts val="600"/>
              </a:spcAft>
              <a:buAutoNum type="arabicPeriod"/>
            </a:pPr>
            <a:endParaRPr lang="en-US" sz="37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87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Control measures – Avoid – Shift – Improve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20" y="1193655"/>
            <a:ext cx="6783396" cy="43341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6220" y="5522723"/>
            <a:ext cx="6783396" cy="1205453"/>
            <a:chOff x="1146220" y="5548481"/>
            <a:chExt cx="6783396" cy="1205453"/>
          </a:xfrm>
        </p:grpSpPr>
        <p:sp>
          <p:nvSpPr>
            <p:cNvPr id="5" name="TextBox 4"/>
            <p:cNvSpPr txBox="1"/>
            <p:nvPr/>
          </p:nvSpPr>
          <p:spPr>
            <a:xfrm>
              <a:off x="1146220" y="5553605"/>
              <a:ext cx="2292439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PH" dirty="0"/>
                <a:t>Integrated land-use</a:t>
              </a:r>
            </a:p>
            <a:p>
              <a:r>
                <a:rPr lang="en-PH" dirty="0"/>
                <a:t>planning &amp; transport</a:t>
              </a:r>
            </a:p>
            <a:p>
              <a:r>
                <a:rPr lang="en-PH" dirty="0"/>
                <a:t>demand management</a:t>
              </a:r>
            </a:p>
            <a:p>
              <a:endParaRPr lang="en-PH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38659" y="5553605"/>
              <a:ext cx="2245478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PH" dirty="0"/>
                <a:t>Shift from car trips to </a:t>
              </a:r>
            </a:p>
            <a:p>
              <a:r>
                <a:rPr lang="en-PH" dirty="0"/>
                <a:t>walking and cycling trips and public transport (BRT)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84137" y="5548481"/>
              <a:ext cx="2245479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PH" dirty="0"/>
                <a:t>Improving fuel quality and vehicle quality through technology upgrades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1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Control measures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solidFill>
                  <a:srgbClr val="C00000"/>
                </a:solidFill>
                <a:latin typeface="+mj-lt"/>
              </a:rPr>
              <a:t>Transport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983" y="1300766"/>
            <a:ext cx="4475408" cy="5228823"/>
          </a:xfrm>
        </p:spPr>
        <p:txBody>
          <a:bodyPr>
            <a:normAutofit fontScale="92500"/>
          </a:bodyPr>
          <a:lstStyle/>
          <a:p>
            <a:r>
              <a:rPr lang="en-PH" dirty="0">
                <a:latin typeface="+mj-lt"/>
              </a:rPr>
              <a:t>S. Korea national program to replace diesel buses with CNG in 2000</a:t>
            </a:r>
          </a:p>
          <a:p>
            <a:r>
              <a:rPr lang="en-PH" dirty="0">
                <a:latin typeface="+mj-lt"/>
              </a:rPr>
              <a:t>Seoul converted 100% diesel transit buses to CNG in 2010</a:t>
            </a:r>
          </a:p>
          <a:p>
            <a:r>
              <a:rPr lang="en-PH" dirty="0">
                <a:latin typeface="+mj-lt"/>
              </a:rPr>
              <a:t>Government provided a procurement subsidy</a:t>
            </a:r>
          </a:p>
          <a:p>
            <a:pPr marL="457200" lvl="1" indent="0" algn="ctr">
              <a:spcBef>
                <a:spcPts val="1200"/>
              </a:spcBef>
              <a:buFont typeface="+mj-lt"/>
              <a:buNone/>
            </a:pPr>
            <a:r>
              <a:rPr lang="en-US" sz="2000" dirty="0"/>
              <a:t>※ PM</a:t>
            </a:r>
            <a:r>
              <a:rPr lang="en-US" sz="2000" baseline="-25000" dirty="0"/>
              <a:t>10</a:t>
            </a:r>
            <a:r>
              <a:rPr lang="en-US" sz="2000" dirty="0"/>
              <a:t> trend in Seoul (㎍/㎥) </a:t>
            </a:r>
          </a:p>
          <a:p>
            <a:pPr marL="457200" lvl="1" indent="0" algn="ctr">
              <a:spcBef>
                <a:spcPts val="1200"/>
              </a:spcBef>
              <a:buFont typeface="+mj-lt"/>
              <a:buNone/>
            </a:pPr>
            <a:r>
              <a:rPr lang="en-US" sz="2000" dirty="0"/>
              <a:t>65 (2000) → 58 (2005) → 49 (2010)→ 41 (2012) → 46 (2015) </a:t>
            </a:r>
            <a:endParaRPr lang="en-PH" dirty="0">
              <a:latin typeface="+mj-lt"/>
            </a:endParaRPr>
          </a:p>
          <a:p>
            <a:endParaRPr lang="en-PH" dirty="0">
              <a:latin typeface="+mj-lt"/>
            </a:endParaRPr>
          </a:p>
          <a:p>
            <a:endParaRPr lang="en-P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602" y="1491938"/>
            <a:ext cx="3962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0" y="-22755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Guangzhou BRT case: Go multi-modal!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742950"/>
            <a:ext cx="818197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7"/>
            <a:ext cx="9144000" cy="6528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771" y="6490238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2010. ITDP</a:t>
            </a:r>
          </a:p>
        </p:txBody>
      </p:sp>
    </p:spTree>
    <p:extLst>
      <p:ext uri="{BB962C8B-B14F-4D97-AF65-F5344CB8AC3E}">
        <p14:creationId xmlns:p14="http://schemas.microsoft.com/office/powerpoint/2010/main" val="36653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" y="-2"/>
            <a:ext cx="9130762" cy="6558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771" y="6490238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2010. ITDP</a:t>
            </a:r>
          </a:p>
        </p:txBody>
      </p:sp>
    </p:spTree>
    <p:extLst>
      <p:ext uri="{BB962C8B-B14F-4D97-AF65-F5344CB8AC3E}">
        <p14:creationId xmlns:p14="http://schemas.microsoft.com/office/powerpoint/2010/main" val="24251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72" y="1734"/>
            <a:ext cx="9161272" cy="658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771" y="6490238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2010. ITDP</a:t>
            </a:r>
          </a:p>
        </p:txBody>
      </p:sp>
    </p:spTree>
    <p:extLst>
      <p:ext uri="{BB962C8B-B14F-4D97-AF65-F5344CB8AC3E}">
        <p14:creationId xmlns:p14="http://schemas.microsoft.com/office/powerpoint/2010/main" val="10589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76"/>
            <a:ext cx="9153782" cy="5542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771" y="6490238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2010. ITDP</a:t>
            </a:r>
          </a:p>
        </p:txBody>
      </p:sp>
    </p:spTree>
    <p:extLst>
      <p:ext uri="{BB962C8B-B14F-4D97-AF65-F5344CB8AC3E}">
        <p14:creationId xmlns:p14="http://schemas.microsoft.com/office/powerpoint/2010/main" val="33187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8" y="0"/>
            <a:ext cx="79932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74"/>
            <a:ext cx="9144000" cy="6498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771" y="6554633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2010. ITDP</a:t>
            </a:r>
          </a:p>
        </p:txBody>
      </p:sp>
    </p:spTree>
    <p:extLst>
      <p:ext uri="{BB962C8B-B14F-4D97-AF65-F5344CB8AC3E}">
        <p14:creationId xmlns:p14="http://schemas.microsoft.com/office/powerpoint/2010/main" val="19104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" y="824250"/>
            <a:ext cx="9140900" cy="5214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771" y="6554633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2010. ITDP</a:t>
            </a:r>
          </a:p>
        </p:txBody>
      </p:sp>
    </p:spTree>
    <p:extLst>
      <p:ext uri="{BB962C8B-B14F-4D97-AF65-F5344CB8AC3E}">
        <p14:creationId xmlns:p14="http://schemas.microsoft.com/office/powerpoint/2010/main" val="26434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5" y="97812"/>
            <a:ext cx="9031860" cy="620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771" y="6554633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2010. ITDP</a:t>
            </a:r>
          </a:p>
        </p:txBody>
      </p:sp>
    </p:spTree>
    <p:extLst>
      <p:ext uri="{BB962C8B-B14F-4D97-AF65-F5344CB8AC3E}">
        <p14:creationId xmlns:p14="http://schemas.microsoft.com/office/powerpoint/2010/main" val="30153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>
                <a:latin typeface="+mj-lt"/>
              </a:rPr>
              <a:t>BRT-walking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9315"/>
            <a:ext cx="8305800" cy="570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771" y="6554633"/>
            <a:ext cx="122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2010. ITDP</a:t>
            </a:r>
          </a:p>
        </p:txBody>
      </p:sp>
    </p:spTree>
    <p:extLst>
      <p:ext uri="{BB962C8B-B14F-4D97-AF65-F5344CB8AC3E}">
        <p14:creationId xmlns:p14="http://schemas.microsoft.com/office/powerpoint/2010/main" val="8917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5" y="94416"/>
            <a:ext cx="9062254" cy="66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Policies and control measures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solidFill>
                  <a:srgbClr val="C00000"/>
                </a:solidFill>
                <a:latin typeface="+mj-lt"/>
              </a:rPr>
              <a:t>Industrial sources (Beijing case)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PH" dirty="0"/>
          </a:p>
        </p:txBody>
      </p:sp>
      <p:sp>
        <p:nvSpPr>
          <p:cNvPr id="8" name="TextBox 7"/>
          <p:cNvSpPr txBox="1"/>
          <p:nvPr/>
        </p:nvSpPr>
        <p:spPr>
          <a:xfrm>
            <a:off x="-3771" y="655463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2016. Beijing EPB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" y="1453434"/>
            <a:ext cx="9089074" cy="50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>
                <a:latin typeface="+mj-lt"/>
              </a:rPr>
              <a:t>Beijing case – emissions reduced from power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1193338"/>
            <a:ext cx="7749311" cy="5469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771" y="655463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2016. Beijing EPB</a:t>
            </a:r>
          </a:p>
        </p:txBody>
      </p:sp>
    </p:spTree>
    <p:extLst>
      <p:ext uri="{BB962C8B-B14F-4D97-AF65-F5344CB8AC3E}">
        <p14:creationId xmlns:p14="http://schemas.microsoft.com/office/powerpoint/2010/main" val="10046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Policies and control measures </a:t>
            </a:r>
            <a:br>
              <a:rPr lang="en-US" sz="3200" dirty="0">
                <a:latin typeface="+mj-lt"/>
              </a:rPr>
            </a:br>
            <a:r>
              <a:rPr lang="en-US" sz="3200" dirty="0">
                <a:solidFill>
                  <a:srgbClr val="C00000"/>
                </a:solidFill>
                <a:latin typeface="+mj-lt"/>
              </a:rPr>
              <a:t>Area 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498" y="1566360"/>
            <a:ext cx="4411014" cy="4525963"/>
          </a:xfrm>
        </p:spPr>
        <p:txBody>
          <a:bodyPr>
            <a:normAutofit fontScale="85000" lnSpcReduction="10000"/>
          </a:bodyPr>
          <a:lstStyle/>
          <a:p>
            <a:r>
              <a:rPr lang="en-PH" dirty="0">
                <a:latin typeface="+mj-lt"/>
              </a:rPr>
              <a:t>Clean cooking programs</a:t>
            </a:r>
          </a:p>
          <a:p>
            <a:pPr lvl="1"/>
            <a:r>
              <a:rPr lang="en-PH" dirty="0">
                <a:latin typeface="+mj-lt"/>
              </a:rPr>
              <a:t>Strengthen and expand the LPG retail distribution network</a:t>
            </a:r>
          </a:p>
          <a:p>
            <a:pPr lvl="1"/>
            <a:r>
              <a:rPr lang="en-PH" dirty="0">
                <a:latin typeface="+mj-lt"/>
              </a:rPr>
              <a:t>Ensure well-targeted subsidies</a:t>
            </a:r>
          </a:p>
          <a:p>
            <a:pPr lvl="1"/>
            <a:r>
              <a:rPr lang="en-PH" dirty="0">
                <a:latin typeface="+mj-lt"/>
              </a:rPr>
              <a:t>Expand biogas programs in suitable areas, in line with community resources</a:t>
            </a:r>
          </a:p>
          <a:p>
            <a:pPr lvl="1"/>
            <a:r>
              <a:rPr lang="en-PH" dirty="0">
                <a:latin typeface="+mj-lt"/>
              </a:rPr>
              <a:t>Remove barriers to clean biomass </a:t>
            </a:r>
            <a:r>
              <a:rPr lang="en-PH" dirty="0" err="1">
                <a:latin typeface="+mj-lt"/>
              </a:rPr>
              <a:t>cookstove</a:t>
            </a:r>
            <a:r>
              <a:rPr lang="en-PH" dirty="0">
                <a:latin typeface="+mj-lt"/>
              </a:rPr>
              <a:t> market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771" y="6554633"/>
            <a:ext cx="690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dirty="0"/>
              <a:t>2013. World Bank. Indonesia: Toward Universal Access to Clean Cooking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13" y="1389839"/>
            <a:ext cx="3967384" cy="48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010400" y="6248400"/>
            <a:ext cx="1905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r"/>
            <a:fld id="{9F09E08B-B7BE-432A-B1D1-682B840BA4E6}" type="slidenum">
              <a:rPr lang="en-US" sz="1400">
                <a:solidFill>
                  <a:srgbClr val="808080"/>
                </a:solidFill>
                <a:latin typeface="Gill Sans Light" pitchFamily="1" charset="0"/>
                <a:sym typeface="Gill Sans Light" pitchFamily="1" charset="0"/>
              </a:rPr>
              <a:pPr algn="r"/>
              <a:t>28</a:t>
            </a:fld>
            <a:endParaRPr lang="en-US">
              <a:latin typeface="Gill Sans Light" pitchFamily="1" charset="0"/>
              <a:sym typeface="Gill Sans Light" pitchFamily="1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>
              <a:defRPr/>
            </a:pPr>
            <a:r>
              <a:rPr lang="en-US" smtClean="0">
                <a:ea typeface="+mj-ea"/>
                <a:sym typeface="Helvetica" charset="0"/>
              </a:rPr>
              <a:t>National Policy Solutions for Indonesia</a:t>
            </a:r>
            <a:endParaRPr lang="en-US" sz="1800" smtClean="0">
              <a:solidFill>
                <a:srgbClr val="000000"/>
              </a:solidFill>
              <a:ea typeface="+mj-ea"/>
              <a:sym typeface="Helvetica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85800" y="1258888"/>
            <a:ext cx="7772400" cy="528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45720" rIns="45720"/>
          <a:lstStyle/>
          <a:p>
            <a:pPr marL="384175" indent="-384175" defTabSz="822325" eaLnBrk="1">
              <a:spcBef>
                <a:spcPts val="600"/>
              </a:spcBef>
              <a:buClrTx/>
              <a:buFontTx/>
              <a:buAutoNum type="arabicPeriod"/>
              <a:defRPr/>
            </a:pPr>
            <a:r>
              <a:rPr lang="en-US" sz="2700" b="1" smtClean="0">
                <a:ea typeface="+mn-ea"/>
                <a:sym typeface="Helvetica" charset="0"/>
              </a:rPr>
              <a:t>Investments in clean fuel infrastructure</a:t>
            </a:r>
          </a:p>
          <a:p>
            <a:pPr marL="841375" lvl="1" indent="-384175" defTabSz="822325" eaLnBrk="1">
              <a:spcBef>
                <a:spcPts val="600"/>
              </a:spcBef>
              <a:buClrTx/>
              <a:buFontTx/>
              <a:buAutoNum type="arabicPeriod"/>
              <a:defRPr/>
            </a:pPr>
            <a:r>
              <a:rPr lang="en-US" sz="2700" smtClean="0">
                <a:sym typeface="Helvetica" charset="0"/>
              </a:rPr>
              <a:t>Expand and complete CNG filling station projects</a:t>
            </a:r>
          </a:p>
          <a:p>
            <a:pPr marL="841375" lvl="1" indent="-384175" defTabSz="822325" eaLnBrk="1">
              <a:spcBef>
                <a:spcPts val="600"/>
              </a:spcBef>
              <a:buClrTx/>
              <a:buFontTx/>
              <a:buAutoNum type="arabicPeriod"/>
              <a:defRPr/>
            </a:pPr>
            <a:r>
              <a:rPr lang="en-US" sz="2700" smtClean="0">
                <a:sym typeface="Helvetica" charset="0"/>
              </a:rPr>
              <a:t>Shift fuel imports to 10ppm sulfur content</a:t>
            </a:r>
          </a:p>
          <a:p>
            <a:pPr marL="841375" lvl="1" indent="-384175" defTabSz="822325" eaLnBrk="1">
              <a:spcBef>
                <a:spcPts val="600"/>
              </a:spcBef>
              <a:buClrTx/>
              <a:buFontTx/>
              <a:buAutoNum type="arabicPeriod"/>
              <a:defRPr/>
            </a:pPr>
            <a:r>
              <a:rPr lang="en-US" sz="2700" smtClean="0">
                <a:sym typeface="Helvetica" charset="0"/>
              </a:rPr>
              <a:t>Establish and implement fiscal plan for national refinery upgrades</a:t>
            </a:r>
          </a:p>
          <a:p>
            <a:pPr marL="384175" indent="-384175" defTabSz="822325" eaLnBrk="1">
              <a:spcBef>
                <a:spcPts val="600"/>
              </a:spcBef>
              <a:buClrTx/>
              <a:buFontTx/>
              <a:buAutoNum type="arabicPeriod" startAt="2"/>
              <a:defRPr/>
            </a:pPr>
            <a:r>
              <a:rPr lang="en-US" sz="2700" b="1" smtClean="0">
                <a:ea typeface="+mn-ea"/>
                <a:sym typeface="Helvetica" charset="0"/>
              </a:rPr>
              <a:t>Emission Standards for New Vehicles</a:t>
            </a:r>
          </a:p>
          <a:p>
            <a:pPr marL="841375" lvl="1" indent="-384175" defTabSz="822325" eaLnBrk="1">
              <a:spcBef>
                <a:spcPts val="600"/>
              </a:spcBef>
              <a:buClrTx/>
              <a:buFontTx/>
              <a:buAutoNum type="arabicPeriod"/>
              <a:defRPr/>
            </a:pPr>
            <a:r>
              <a:rPr lang="en-US" sz="2700" smtClean="0">
                <a:sym typeface="Helvetica" charset="0"/>
              </a:rPr>
              <a:t>Rapidly adopt Euro 4/VI</a:t>
            </a:r>
          </a:p>
          <a:p>
            <a:pPr marL="841375" lvl="1" indent="-384175" defTabSz="822325" eaLnBrk="1">
              <a:spcBef>
                <a:spcPts val="600"/>
              </a:spcBef>
              <a:buClrTx/>
              <a:buFontTx/>
              <a:buAutoNum type="arabicPeriod"/>
              <a:defRPr/>
            </a:pPr>
            <a:r>
              <a:rPr lang="en-US" sz="2700" smtClean="0">
                <a:sym typeface="Helvetica" charset="0"/>
              </a:rPr>
              <a:t>Establish a policy roadmap to Euro 6/VI</a:t>
            </a:r>
          </a:p>
          <a:p>
            <a:pPr marL="384175" indent="-384175" defTabSz="822325" eaLnBrk="1">
              <a:spcBef>
                <a:spcPts val="600"/>
              </a:spcBef>
              <a:buClrTx/>
              <a:buFontTx/>
              <a:buAutoNum type="arabicPeriod" startAt="3"/>
              <a:defRPr/>
            </a:pPr>
            <a:r>
              <a:rPr lang="en-US" sz="2700" b="1" smtClean="0">
                <a:ea typeface="+mn-ea"/>
                <a:sym typeface="Helvetica" charset="0"/>
              </a:rPr>
              <a:t>Programs to identify, scrap, and replace the oldest vehicles, especially diesel</a:t>
            </a:r>
            <a:endParaRPr lang="en-US" sz="1800" smtClean="0">
              <a:solidFill>
                <a:srgbClr val="000000"/>
              </a:solidFill>
              <a:ea typeface="+mn-ea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51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7010400" y="6248400"/>
            <a:ext cx="1905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8CB2A2D3-3F01-4736-91F1-BF633BD553B7}" type="slidenum">
              <a:rPr lang="en-US" sz="1400">
                <a:solidFill>
                  <a:srgbClr val="808080"/>
                </a:solidFill>
                <a:latin typeface="Gill Sans Light" pitchFamily="1" charset="0"/>
                <a:sym typeface="Gill Sans Light" pitchFamily="1" charset="0"/>
              </a:rPr>
              <a:pPr algn="r"/>
              <a:t>29</a:t>
            </a:fld>
            <a:endParaRPr lang="en-US">
              <a:latin typeface="Gill Sans Light" pitchFamily="1" charset="0"/>
              <a:sym typeface="Gill Sans Light" pitchFamily="1" charset="0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>
              <a:defRPr/>
            </a:pPr>
            <a:r>
              <a:rPr lang="en-US" smtClean="0">
                <a:ea typeface="+mj-ea"/>
                <a:sym typeface="Helvetica" charset="0"/>
              </a:rPr>
              <a:t>Local Policy Solutions for Jakarta</a:t>
            </a:r>
            <a:endParaRPr lang="en-US" sz="1800" smtClean="0">
              <a:solidFill>
                <a:srgbClr val="000000"/>
              </a:solidFill>
              <a:ea typeface="+mj-ea"/>
              <a:sym typeface="Helvetica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85800" y="1258888"/>
            <a:ext cx="7772400" cy="528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45720" rIns="45720"/>
          <a:lstStyle/>
          <a:p>
            <a:pPr marL="0" indent="0" defTabSz="574675" eaLnBrk="1">
              <a:spcBef>
                <a:spcPts val="400"/>
              </a:spcBef>
              <a:buClrTx/>
              <a:buSzTx/>
              <a:buFontTx/>
              <a:buNone/>
            </a:pPr>
            <a:r>
              <a:rPr lang="en-US" sz="1900" b="1" smtClean="0"/>
              <a:t>Near-term</a:t>
            </a:r>
          </a:p>
          <a:p>
            <a:pPr marL="588963" lvl="1" indent="-269875" defTabSz="574675" eaLnBrk="1">
              <a:spcBef>
                <a:spcPts val="400"/>
              </a:spcBef>
              <a:buClrTx/>
              <a:buFontTx/>
              <a:buAutoNum type="arabicPeriod"/>
            </a:pPr>
            <a:r>
              <a:rPr lang="en-US" sz="1900" smtClean="0">
                <a:ea typeface="Helvetica" pitchFamily="1" charset="0"/>
              </a:rPr>
              <a:t>Remove </a:t>
            </a:r>
            <a:r>
              <a:rPr lang="en-US" altLang="en-US" sz="1900" smtClean="0">
                <a:ea typeface="Helvetica" pitchFamily="1" charset="0"/>
              </a:rPr>
              <a:t>“</a:t>
            </a:r>
            <a:r>
              <a:rPr lang="en-US" sz="1900" smtClean="0">
                <a:ea typeface="Helvetica" pitchFamily="1" charset="0"/>
              </a:rPr>
              <a:t>Euro 3 diesel</a:t>
            </a:r>
            <a:r>
              <a:rPr lang="en-US" altLang="en-US" sz="1900" smtClean="0">
                <a:ea typeface="Helvetica" pitchFamily="1" charset="0"/>
              </a:rPr>
              <a:t>”</a:t>
            </a:r>
            <a:r>
              <a:rPr lang="en-US" sz="1900" smtClean="0">
                <a:ea typeface="Helvetica" pitchFamily="1" charset="0"/>
              </a:rPr>
              <a:t> from Regional Regulation 5/2014 definition of </a:t>
            </a:r>
            <a:r>
              <a:rPr lang="en-US" altLang="en-US" sz="1900" smtClean="0">
                <a:ea typeface="Helvetica" pitchFamily="1" charset="0"/>
              </a:rPr>
              <a:t>“</a:t>
            </a:r>
            <a:r>
              <a:rPr lang="en-US" sz="1900" smtClean="0">
                <a:ea typeface="Helvetica" pitchFamily="1" charset="0"/>
              </a:rPr>
              <a:t>Environmentally Friendly Fuels. Add </a:t>
            </a:r>
            <a:r>
              <a:rPr lang="en-US" altLang="en-US" sz="1900" smtClean="0">
                <a:ea typeface="Helvetica" pitchFamily="1" charset="0"/>
              </a:rPr>
              <a:t>“</a:t>
            </a:r>
            <a:r>
              <a:rPr lang="en-US" sz="1900" smtClean="0">
                <a:ea typeface="Helvetica" pitchFamily="1" charset="0"/>
              </a:rPr>
              <a:t>Euro 6 diesel</a:t>
            </a:r>
            <a:r>
              <a:rPr lang="en-US" altLang="en-US" sz="1900" smtClean="0">
                <a:ea typeface="Helvetica" pitchFamily="1" charset="0"/>
              </a:rPr>
              <a:t>”</a:t>
            </a:r>
            <a:endParaRPr lang="en-US" sz="1900" smtClean="0">
              <a:ea typeface="Helvetica" pitchFamily="1" charset="0"/>
            </a:endParaRPr>
          </a:p>
          <a:p>
            <a:pPr marL="588963" lvl="1" indent="-269875" defTabSz="574675" eaLnBrk="1">
              <a:spcBef>
                <a:spcPts val="400"/>
              </a:spcBef>
              <a:buClrTx/>
              <a:buFontTx/>
              <a:buAutoNum type="arabicPeriod"/>
            </a:pPr>
            <a:r>
              <a:rPr lang="en-US" sz="1900" smtClean="0">
                <a:ea typeface="Helvetica" pitchFamily="1" charset="0"/>
              </a:rPr>
              <a:t>Enforce fuel quality standards for compressed natural gas</a:t>
            </a:r>
          </a:p>
          <a:p>
            <a:pPr marL="588963" lvl="1" indent="-269875" defTabSz="574675" eaLnBrk="1">
              <a:spcBef>
                <a:spcPts val="400"/>
              </a:spcBef>
              <a:buClrTx/>
              <a:buFontTx/>
              <a:buAutoNum type="arabicPeriod"/>
            </a:pPr>
            <a:r>
              <a:rPr lang="en-US" sz="1900" smtClean="0">
                <a:ea typeface="Helvetica" pitchFamily="1" charset="0"/>
              </a:rPr>
              <a:t>Stage 1 and Stage II Evaporative Emission Controls </a:t>
            </a:r>
          </a:p>
          <a:p>
            <a:pPr marL="588963" lvl="1" indent="-269875" defTabSz="574675" eaLnBrk="1">
              <a:spcBef>
                <a:spcPts val="400"/>
              </a:spcBef>
              <a:buClrTx/>
              <a:buFontTx/>
              <a:buAutoNum type="arabicPeriod"/>
            </a:pPr>
            <a:r>
              <a:rPr lang="en-US" sz="1900" smtClean="0">
                <a:ea typeface="Helvetica" pitchFamily="1" charset="0"/>
              </a:rPr>
              <a:t>Fiscal policies to reduce price advantage of diesel fuel.</a:t>
            </a:r>
          </a:p>
          <a:p>
            <a:pPr marL="0" indent="0" defTabSz="574675" eaLnBrk="1">
              <a:spcBef>
                <a:spcPts val="400"/>
              </a:spcBef>
              <a:buClrTx/>
              <a:buSzTx/>
              <a:buFontTx/>
              <a:buNone/>
            </a:pPr>
            <a:r>
              <a:rPr lang="en-US" sz="1900" b="1" smtClean="0"/>
              <a:t>Medium-Term</a:t>
            </a:r>
          </a:p>
          <a:p>
            <a:pPr marL="588963" lvl="1" indent="-269875" defTabSz="574675" eaLnBrk="1">
              <a:spcBef>
                <a:spcPts val="400"/>
              </a:spcBef>
              <a:buClrTx/>
              <a:buFontTx/>
              <a:buAutoNum type="arabicPeriod" startAt="5"/>
            </a:pPr>
            <a:r>
              <a:rPr lang="en-US" sz="1900" smtClean="0">
                <a:ea typeface="Helvetica" pitchFamily="1" charset="0"/>
              </a:rPr>
              <a:t>Accelerated Euro 4/VI and Euro 6/VI adoption, following Beijing</a:t>
            </a:r>
          </a:p>
          <a:p>
            <a:pPr marL="588963" lvl="1" indent="-269875" defTabSz="574675" eaLnBrk="1">
              <a:spcBef>
                <a:spcPts val="400"/>
              </a:spcBef>
              <a:buClrTx/>
              <a:buFontTx/>
              <a:buAutoNum type="arabicPeriod" startAt="5"/>
            </a:pPr>
            <a:r>
              <a:rPr lang="en-US" sz="1900" smtClean="0">
                <a:ea typeface="Helvetica" pitchFamily="1" charset="0"/>
              </a:rPr>
              <a:t>Targeted CNG investments and low sulfur fuel imports to Jakarta. </a:t>
            </a:r>
          </a:p>
          <a:p>
            <a:pPr marL="588963" lvl="1" indent="-269875" defTabSz="574675" eaLnBrk="1">
              <a:spcBef>
                <a:spcPts val="400"/>
              </a:spcBef>
              <a:buClrTx/>
              <a:buFontTx/>
              <a:buAutoNum type="arabicPeriod" startAt="5"/>
            </a:pPr>
            <a:r>
              <a:rPr lang="en-US" sz="1900" smtClean="0">
                <a:ea typeface="Helvetica" pitchFamily="1" charset="0"/>
              </a:rPr>
              <a:t>Fiscal policies to promote low sulfur fuel purchases</a:t>
            </a:r>
          </a:p>
          <a:p>
            <a:pPr marL="588963" lvl="1" indent="-269875" defTabSz="574675" eaLnBrk="1">
              <a:spcBef>
                <a:spcPts val="400"/>
              </a:spcBef>
              <a:buClrTx/>
              <a:buFontTx/>
              <a:buAutoNum type="arabicPeriod" startAt="5"/>
            </a:pPr>
            <a:r>
              <a:rPr lang="en-US" sz="1900" smtClean="0">
                <a:ea typeface="Helvetica" pitchFamily="1" charset="0"/>
              </a:rPr>
              <a:t>In-Use Vehicle Emission Control Programs</a:t>
            </a:r>
          </a:p>
          <a:p>
            <a:pPr marL="908050" lvl="2" indent="-268288" defTabSz="574675" eaLnBrk="1">
              <a:spcBef>
                <a:spcPts val="400"/>
              </a:spcBef>
              <a:buClrTx/>
              <a:buFontTx/>
              <a:buAutoNum type="arabicPeriod"/>
            </a:pPr>
            <a:r>
              <a:rPr lang="en-US" sz="1900" smtClean="0">
                <a:ea typeface="Helvetica" pitchFamily="1" charset="0"/>
              </a:rPr>
              <a:t>Vehicle scrappage program</a:t>
            </a:r>
          </a:p>
          <a:p>
            <a:pPr marL="908050" lvl="2" indent="-268288" defTabSz="574675" eaLnBrk="1">
              <a:spcBef>
                <a:spcPts val="400"/>
              </a:spcBef>
              <a:buClrTx/>
              <a:buFontTx/>
              <a:buAutoNum type="arabicPeriod"/>
            </a:pPr>
            <a:r>
              <a:rPr lang="en-US" sz="1900" smtClean="0">
                <a:ea typeface="Helvetica" pitchFamily="1" charset="0"/>
              </a:rPr>
              <a:t>Low emissions zone</a:t>
            </a:r>
          </a:p>
          <a:p>
            <a:pPr marL="908050" lvl="2" indent="-268288" defTabSz="574675" eaLnBrk="1">
              <a:spcBef>
                <a:spcPts val="400"/>
              </a:spcBef>
              <a:buClrTx/>
              <a:buFontTx/>
              <a:buAutoNum type="arabicPeriod"/>
            </a:pPr>
            <a:r>
              <a:rPr lang="en-US" sz="1900" smtClean="0">
                <a:ea typeface="Helvetica" pitchFamily="1" charset="0"/>
              </a:rPr>
              <a:t>Vehicle inspection and emissions enforcement</a:t>
            </a:r>
            <a:endParaRPr lang="en-US" sz="1800" smtClean="0">
              <a:solidFill>
                <a:srgbClr val="000000"/>
              </a:solidFill>
              <a:ea typeface="Helvetica" pitchFamily="1" charset="0"/>
            </a:endParaRPr>
          </a:p>
        </p:txBody>
      </p:sp>
      <p:sp>
        <p:nvSpPr>
          <p:cNvPr id="65540" name="Rectangle 1"/>
          <p:cNvSpPr>
            <a:spLocks noChangeArrowheads="1"/>
          </p:cNvSpPr>
          <p:nvPr/>
        </p:nvSpPr>
        <p:spPr bwMode="auto">
          <a:xfrm>
            <a:off x="1295400" y="6400800"/>
            <a:ext cx="731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http://www.theicct.org/opportunities-reduce-vehicle-emissions-jakarta</a:t>
            </a:r>
          </a:p>
        </p:txBody>
      </p:sp>
    </p:spTree>
    <p:extLst>
      <p:ext uri="{BB962C8B-B14F-4D97-AF65-F5344CB8AC3E}">
        <p14:creationId xmlns:p14="http://schemas.microsoft.com/office/powerpoint/2010/main" val="1969666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8229600" cy="669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5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THANKYOU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297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" y="152401"/>
            <a:ext cx="910652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7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7010400" y="6248400"/>
            <a:ext cx="1905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r"/>
            <a:fld id="{AEA59D31-87E1-49A8-9E5B-A0E0330B1C3F}" type="slidenum">
              <a:rPr lang="en-US" sz="1400">
                <a:solidFill>
                  <a:srgbClr val="808080"/>
                </a:solidFill>
                <a:latin typeface="Gill Sans Light" pitchFamily="1" charset="0"/>
                <a:sym typeface="Gill Sans Light" pitchFamily="1" charset="0"/>
              </a:rPr>
              <a:pPr algn="r"/>
              <a:t>5</a:t>
            </a:fld>
            <a:endParaRPr lang="en-US">
              <a:latin typeface="Gill Sans Light" pitchFamily="1" charset="0"/>
              <a:sym typeface="Gill Sans Light" pitchFamily="1" charset="0"/>
            </a:endParaRPr>
          </a:p>
        </p:txBody>
      </p:sp>
      <p:pic>
        <p:nvPicPr>
          <p:cNvPr id="9218" name="Picture 2" descr="IMG_448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04800"/>
            <a:ext cx="7402513" cy="55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/>
          </p:cNvSpPr>
          <p:nvPr/>
        </p:nvSpPr>
        <p:spPr bwMode="auto">
          <a:xfrm>
            <a:off x="3795713" y="6062663"/>
            <a:ext cx="15509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sym typeface="Helvetica" charset="0"/>
              </a:rPr>
              <a:t>Thamrin Road</a:t>
            </a:r>
          </a:p>
        </p:txBody>
      </p:sp>
    </p:spTree>
    <p:extLst>
      <p:ext uri="{BB962C8B-B14F-4D97-AF65-F5344CB8AC3E}">
        <p14:creationId xmlns:p14="http://schemas.microsoft.com/office/powerpoint/2010/main" val="3209970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7010400" y="6248400"/>
            <a:ext cx="1905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r"/>
            <a:fld id="{E0513384-12F3-4034-B22E-1D3C894B9959}" type="slidenum">
              <a:rPr lang="en-US" sz="1400">
                <a:solidFill>
                  <a:srgbClr val="808080"/>
                </a:solidFill>
                <a:latin typeface="Gill Sans Light" pitchFamily="1" charset="0"/>
                <a:sym typeface="Gill Sans Light" pitchFamily="1" charset="0"/>
              </a:rPr>
              <a:pPr algn="r"/>
              <a:t>6</a:t>
            </a:fld>
            <a:endParaRPr lang="en-US">
              <a:latin typeface="Gill Sans Light" pitchFamily="1" charset="0"/>
              <a:sym typeface="Gill Sans Light" pitchFamily="1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>
              <a:defRPr/>
            </a:pPr>
            <a:r>
              <a:rPr lang="en-US" smtClean="0">
                <a:ea typeface="+mj-ea"/>
                <a:sym typeface="Helvetica" charset="0"/>
              </a:rPr>
              <a:t>Global Passenger Vehicles will Triple in Number by 2050</a:t>
            </a:r>
            <a:endParaRPr lang="en-US" sz="1800" smtClean="0">
              <a:solidFill>
                <a:srgbClr val="000000"/>
              </a:solidFill>
              <a:ea typeface="+mj-ea"/>
              <a:sym typeface="Helvetica" charset="0"/>
            </a:endParaRPr>
          </a:p>
        </p:txBody>
      </p:sp>
      <p:pic>
        <p:nvPicPr>
          <p:cNvPr id="12291" name="Picture 3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6199188"/>
            <a:ext cx="3683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2" name="Picture 4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74763"/>
            <a:ext cx="6208713" cy="471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3" name="Rectangle 5"/>
          <p:cNvSpPr>
            <a:spLocks/>
          </p:cNvSpPr>
          <p:nvPr/>
        </p:nvSpPr>
        <p:spPr bwMode="auto">
          <a:xfrm>
            <a:off x="3217863" y="2824163"/>
            <a:ext cx="1968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sym typeface="Helvetica" charset="0"/>
              </a:rPr>
              <a:t>2030 2x v.2005 __</a:t>
            </a: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5300663" y="1770063"/>
            <a:ext cx="1968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>
                <a:latin typeface="Helvetica" charset="0"/>
                <a:ea typeface="ＭＳ Ｐゴシック" charset="0"/>
                <a:sym typeface="Helvetica" charset="0"/>
              </a:rPr>
              <a:t>2050 3x v.2005 __</a:t>
            </a:r>
          </a:p>
        </p:txBody>
      </p:sp>
    </p:spTree>
    <p:extLst>
      <p:ext uri="{BB962C8B-B14F-4D97-AF65-F5344CB8AC3E}">
        <p14:creationId xmlns:p14="http://schemas.microsoft.com/office/powerpoint/2010/main" val="3895300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9pPr>
          </a:lstStyle>
          <a:p>
            <a:pPr eaLnBrk="1"/>
            <a:fld id="{F927D62D-A8EB-4581-B242-A2A029C7BB65}" type="slidenum">
              <a:rPr lang="en-US" sz="1400">
                <a:solidFill>
                  <a:srgbClr val="808080"/>
                </a:solidFill>
                <a:latin typeface="Gill Sans Light" pitchFamily="1" charset="0"/>
                <a:sym typeface="Gill Sans Light" pitchFamily="1" charset="0"/>
              </a:rPr>
              <a:pPr eaLnBrk="1"/>
              <a:t>7</a:t>
            </a:fld>
            <a:endParaRPr lang="en-US" sz="1400">
              <a:solidFill>
                <a:srgbClr val="808080"/>
              </a:solidFill>
              <a:latin typeface="Gill Sans Light" pitchFamily="1" charset="0"/>
              <a:sym typeface="Gill Sans Light" pitchFamily="1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025" y="0"/>
            <a:ext cx="8715375" cy="106203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>
              <a:defRPr/>
            </a:pPr>
            <a:r>
              <a:rPr lang="en-US" dirty="0" smtClean="0">
                <a:ea typeface="+mj-ea"/>
                <a:sym typeface="Helvetica" charset="0"/>
              </a:rPr>
              <a:t>Half of deaths from motor vehicle air pollution occur in Asia</a:t>
            </a:r>
            <a:endParaRPr lang="en-US" dirty="0">
              <a:ea typeface="+mj-ea"/>
              <a:sym typeface="Helvetica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56901" y="1291487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1219200" y="62484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9pPr>
          </a:lstStyle>
          <a:p>
            <a:pPr eaLnBrk="1"/>
            <a:r>
              <a:rPr lang="en-US" sz="1200"/>
              <a:t>Data from Global Road Safety Facility, The World Bank, Institute for Health Metrics and Evaluation. (2014). Transport for Health (pp. 1–39). Seattle, WA: IHME; Washington, DC: The World Bank. </a:t>
            </a:r>
          </a:p>
        </p:txBody>
      </p:sp>
    </p:spTree>
    <p:extLst>
      <p:ext uri="{BB962C8B-B14F-4D97-AF65-F5344CB8AC3E}">
        <p14:creationId xmlns:p14="http://schemas.microsoft.com/office/powerpoint/2010/main" val="21866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7010400" y="6248400"/>
            <a:ext cx="19050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/>
          <a:p>
            <a:pPr algn="r"/>
            <a:fld id="{DD71A726-C86B-42F8-89F3-BEFCA354916A}" type="slidenum">
              <a:rPr lang="en-US" sz="1400">
                <a:solidFill>
                  <a:srgbClr val="808080"/>
                </a:solidFill>
                <a:latin typeface="Gill Sans Light" pitchFamily="1" charset="0"/>
                <a:sym typeface="Gill Sans Light" pitchFamily="1" charset="0"/>
              </a:rPr>
              <a:pPr algn="r"/>
              <a:t>8</a:t>
            </a:fld>
            <a:endParaRPr lang="en-US">
              <a:latin typeface="Gill Sans Light" pitchFamily="1" charset="0"/>
              <a:sym typeface="Gill Sans Light" pitchFamily="1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>
              <a:defRPr/>
            </a:pPr>
            <a:r>
              <a:rPr lang="en-US" smtClean="0">
                <a:ea typeface="+mj-ea"/>
                <a:sym typeface="Helvetica" charset="0"/>
              </a:rPr>
              <a:t>The Evolution of the Soot-Free Engine</a:t>
            </a:r>
            <a:endParaRPr lang="en-US" sz="1800" smtClean="0">
              <a:solidFill>
                <a:srgbClr val="000000"/>
              </a:solidFill>
              <a:ea typeface="+mj-ea"/>
              <a:sym typeface="Helvetica" charset="0"/>
            </a:endParaRPr>
          </a:p>
        </p:txBody>
      </p:sp>
      <p:pic>
        <p:nvPicPr>
          <p:cNvPr id="25603" name="Picture 3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0"/>
            <a:ext cx="9144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4" name="Picture 4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6343650"/>
            <a:ext cx="4229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21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0" y="0"/>
            <a:ext cx="8005763" cy="10668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0000"/>
                </a:solidFill>
                <a:ea typeface="+mj-ea"/>
                <a:sym typeface="Helvetica" charset="0"/>
              </a:rPr>
              <a:t>Urban Bus Fleets: </a:t>
            </a:r>
            <a:r>
              <a:rPr lang="en-US" sz="1800" dirty="0" smtClean="0">
                <a:solidFill>
                  <a:srgbClr val="000000"/>
                </a:solidFill>
                <a:ea typeface="+mj-ea"/>
                <a:sym typeface="Helvetica" charset="0"/>
              </a:rPr>
              <a:t>Stages</a:t>
            </a:r>
            <a:r>
              <a:rPr sz="1800" dirty="0" smtClean="0">
                <a:solidFill>
                  <a:srgbClr val="000000"/>
                </a:solidFill>
                <a:ea typeface="+mj-ea"/>
                <a:sym typeface="Helvetica" charset="0"/>
              </a:rPr>
              <a:t> </a:t>
            </a:r>
            <a:r>
              <a:rPr sz="1800" dirty="0">
                <a:solidFill>
                  <a:srgbClr val="000000"/>
                </a:solidFill>
                <a:ea typeface="+mj-ea"/>
                <a:sym typeface="Helvetica" charset="0"/>
              </a:rPr>
              <a:t>of Change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10"/>
          </p:nvPr>
        </p:nvSpPr>
        <p:spPr>
          <a:xfrm>
            <a:off x="7010400" y="6248400"/>
            <a:ext cx="1905000" cy="2952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Helvetica" pitchFamily="1" charset="0"/>
                <a:ea typeface="MS PGothic" pitchFamily="34" charset="-128"/>
                <a:sym typeface="Helvetica" pitchFamily="1" charset="0"/>
              </a:defRPr>
            </a:lvl9pPr>
          </a:lstStyle>
          <a:p>
            <a:pPr eaLnBrk="1"/>
            <a:fld id="{6A9BF50E-E9D7-4274-8DA0-F1B292B37F44}" type="slidenum">
              <a:rPr lang="en-US" sz="1800">
                <a:latin typeface="Gill Sans Light" pitchFamily="1" charset="0"/>
                <a:sym typeface="Gill Sans Light" pitchFamily="1" charset="0"/>
              </a:rPr>
              <a:pPr eaLnBrk="1"/>
              <a:t>9</a:t>
            </a:fld>
            <a:endParaRPr lang="en-US" sz="1800">
              <a:latin typeface="Gill Sans Light" pitchFamily="1" charset="0"/>
              <a:sym typeface="Gill Sans Light" pitchFamily="1" charset="0"/>
            </a:endParaRPr>
          </a:p>
        </p:txBody>
      </p:sp>
      <p:pic>
        <p:nvPicPr>
          <p:cNvPr id="62467" name="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"/>
          <a:stretch>
            <a:fillRect/>
          </a:stretch>
        </p:blipFill>
        <p:spPr bwMode="auto">
          <a:xfrm>
            <a:off x="765175" y="2262188"/>
            <a:ext cx="75993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2468" name="Shape 252"/>
          <p:cNvSpPr>
            <a:spLocks noChangeArrowheads="1"/>
          </p:cNvSpPr>
          <p:nvPr/>
        </p:nvSpPr>
        <p:spPr bwMode="auto">
          <a:xfrm>
            <a:off x="171450" y="1330325"/>
            <a:ext cx="88392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/>
            <a:r>
              <a:rPr lang="en-US">
                <a:solidFill>
                  <a:srgbClr val="292934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Stages of Black Carbon Emissions Control Based on European Regulatory Approach to Urban Bus Fleets</a:t>
            </a:r>
          </a:p>
        </p:txBody>
      </p:sp>
      <p:sp>
        <p:nvSpPr>
          <p:cNvPr id="62469" name="Shape 253"/>
          <p:cNvSpPr>
            <a:spLocks noChangeArrowheads="1"/>
          </p:cNvSpPr>
          <p:nvPr/>
        </p:nvSpPr>
        <p:spPr bwMode="auto">
          <a:xfrm>
            <a:off x="1285875" y="6264275"/>
            <a:ext cx="2495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457200"/>
            <a:r>
              <a:rPr lang="en-US" sz="1200">
                <a:solidFill>
                  <a:srgbClr val="292934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Source: COPERT Emissions Model</a:t>
            </a:r>
          </a:p>
        </p:txBody>
      </p:sp>
    </p:spTree>
    <p:extLst>
      <p:ext uri="{BB962C8B-B14F-4D97-AF65-F5344CB8AC3E}">
        <p14:creationId xmlns:p14="http://schemas.microsoft.com/office/powerpoint/2010/main" val="2838807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A7A7A7"/>
    </a:dk2>
    <a:lt2>
      <a:srgbClr val="535353"/>
    </a:lt2>
    <a:accent1>
      <a:srgbClr val="4E3227"/>
    </a:accent1>
    <a:accent2>
      <a:srgbClr val="007A94"/>
    </a:accent2>
    <a:accent3>
      <a:srgbClr val="FFFFFF"/>
    </a:accent3>
    <a:accent4>
      <a:srgbClr val="000000"/>
    </a:accent4>
    <a:accent5>
      <a:srgbClr val="B2ADAC"/>
    </a:accent5>
    <a:accent6>
      <a:srgbClr val="006E86"/>
    </a:accent6>
    <a:hlink>
      <a:srgbClr val="0000FF"/>
    </a:hlink>
    <a:folHlink>
      <a:srgbClr val="FF00FF"/>
    </a:folHlink>
  </a:clrScheme>
  <a:fontScheme name="Default - Title Only">
    <a:majorFont>
      <a:latin typeface="Helvetica"/>
      <a:ea typeface="ＭＳ Ｐゴシック"/>
      <a:cs typeface="Helvetica"/>
    </a:majorFont>
    <a:minorFont>
      <a:latin typeface="Helvetica"/>
      <a:ea typeface="ＭＳ Ｐゴシック"/>
      <a:cs typeface="Helvetic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677</Words>
  <Application>Microsoft Office PowerPoint</Application>
  <PresentationFormat>On-screen Show (4:3)</PresentationFormat>
  <Paragraphs>112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Aplikasi Pengendalian Pencemaran Udara</vt:lpstr>
      <vt:lpstr>PowerPoint Presentation</vt:lpstr>
      <vt:lpstr>PowerPoint Presentation</vt:lpstr>
      <vt:lpstr>PowerPoint Presentation</vt:lpstr>
      <vt:lpstr>PowerPoint Presentation</vt:lpstr>
      <vt:lpstr>Global Passenger Vehicles will Triple in Number by 2050</vt:lpstr>
      <vt:lpstr>Half of deaths from motor vehicle air pollution occur in Asia</vt:lpstr>
      <vt:lpstr>The Evolution of the Soot-Free Engine</vt:lpstr>
      <vt:lpstr>Urban Bus Fleets: Stages of Change</vt:lpstr>
      <vt:lpstr>Top Vehicle Markets in 2015</vt:lpstr>
      <vt:lpstr>The Clean Air Action Plan Development Process</vt:lpstr>
      <vt:lpstr>Steps</vt:lpstr>
      <vt:lpstr>Control measures – Avoid – Shift – Improve</vt:lpstr>
      <vt:lpstr>Control measures  Transport</vt:lpstr>
      <vt:lpstr>Guangzhou BRT case: Go multi-modal!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BRT-walking integration</vt:lpstr>
      <vt:lpstr>PowerPoint Presentation</vt:lpstr>
      <vt:lpstr>Policies and control measures  Industrial sources (Beijing case)</vt:lpstr>
      <vt:lpstr>Beijing case – emissions reduced from power plants</vt:lpstr>
      <vt:lpstr>Policies and control measures  Area sources</vt:lpstr>
      <vt:lpstr>National Policy Solutions for Indonesia</vt:lpstr>
      <vt:lpstr>Local Policy Solutions for Jakarta</vt:lpstr>
      <vt:lpstr>THANKYOU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Aplikasi Pengendalian Pencemaran Udara di Jakarta</dc:title>
  <dc:creator>HP PC</dc:creator>
  <cp:lastModifiedBy>HP PC</cp:lastModifiedBy>
  <cp:revision>2</cp:revision>
  <dcterms:created xsi:type="dcterms:W3CDTF">2017-10-12T08:58:23Z</dcterms:created>
  <dcterms:modified xsi:type="dcterms:W3CDTF">2017-10-12T09:10:29Z</dcterms:modified>
</cp:coreProperties>
</file>