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9" r:id="rId8"/>
    <p:sldId id="28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9" r:id="rId28"/>
    <p:sldId id="263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9" autoAdjust="0"/>
  </p:normalViewPr>
  <p:slideViewPr>
    <p:cSldViewPr>
      <p:cViewPr>
        <p:scale>
          <a:sx n="71" d="100"/>
          <a:sy n="71" d="100"/>
        </p:scale>
        <p:origin x="-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7D58A-A395-4375-8CCB-1B6AD74FAB8A}" type="datetime1">
              <a:rPr lang="en-US"/>
              <a:pPr>
                <a:defRPr/>
              </a:pPr>
              <a:t>9/24/2017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6EB84-BEE8-4990-B8DC-147513001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67512CA-A42F-4E12-A2F5-1135E277B875}" type="slidenum">
              <a:rPr lang="id-ID" smtClean="0"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1D67B97-D9AD-4ECF-AEBB-02ABC2F55C82}" type="datetimeFigureOut">
              <a:rPr lang="id-ID" smtClean="0"/>
              <a:t>24/09/2017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Pengolahan Limbah Cair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KML352 UNIVERSITAS ESA UNGGUL</a:t>
            </a:r>
          </a:p>
          <a:p>
            <a:r>
              <a:rPr lang="id-ID" dirty="0" smtClean="0"/>
              <a:t>By 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3816424" cy="29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223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Baku Mutu Air Limbah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err="1" smtClean="0"/>
              <a:t>U</a:t>
            </a:r>
            <a:r>
              <a:rPr lang="en-US" dirty="0" err="1" smtClean="0"/>
              <a:t>kuran</a:t>
            </a:r>
            <a:r>
              <a:rPr lang="en-US" dirty="0" smtClean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pencemar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pencemar</a:t>
            </a:r>
            <a:r>
              <a:rPr lang="en-US" dirty="0"/>
              <a:t> yang </a:t>
            </a:r>
            <a:r>
              <a:rPr lang="en-US" dirty="0" err="1"/>
              <a:t>ditenggang</a:t>
            </a:r>
            <a:r>
              <a:rPr lang="en-US" dirty="0"/>
              <a:t> </a:t>
            </a:r>
            <a:r>
              <a:rPr lang="en-US" dirty="0" err="1"/>
              <a:t>keberadaannya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 </a:t>
            </a:r>
            <a:r>
              <a:rPr lang="en-US" dirty="0" err="1"/>
              <a:t>limbah</a:t>
            </a:r>
            <a:r>
              <a:rPr lang="en-US" dirty="0"/>
              <a:t>  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dilepas</a:t>
            </a:r>
            <a:r>
              <a:rPr lang="en-US" dirty="0"/>
              <a:t>  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air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</a:t>
            </a:r>
            <a:r>
              <a:rPr lang="en-US" dirty="0" err="1"/>
              <a:t>PermenLH</a:t>
            </a:r>
            <a:r>
              <a:rPr lang="en-US" dirty="0"/>
              <a:t> no 03 </a:t>
            </a:r>
            <a:r>
              <a:rPr lang="en-US" dirty="0" err="1"/>
              <a:t>th</a:t>
            </a:r>
            <a:r>
              <a:rPr lang="en-US" dirty="0"/>
              <a:t> 2010 </a:t>
            </a:r>
            <a:r>
              <a:rPr lang="en-US" dirty="0" err="1"/>
              <a:t>tentang</a:t>
            </a:r>
            <a:r>
              <a:rPr lang="en-US" dirty="0"/>
              <a:t> Baku </a:t>
            </a:r>
            <a:r>
              <a:rPr lang="en-US" dirty="0" err="1"/>
              <a:t>muta</a:t>
            </a:r>
            <a:r>
              <a:rPr lang="en-US" dirty="0"/>
              <a:t> air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)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1009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/>
              <a:t>PermenLH</a:t>
            </a:r>
            <a:r>
              <a:rPr lang="en-US" sz="3200" dirty="0"/>
              <a:t> no 03 </a:t>
            </a:r>
            <a:r>
              <a:rPr lang="en-US" sz="3200" dirty="0" err="1"/>
              <a:t>th</a:t>
            </a:r>
            <a:r>
              <a:rPr lang="en-US" sz="3200" dirty="0"/>
              <a:t> 2010 </a:t>
            </a:r>
            <a:r>
              <a:rPr lang="en-US" sz="3200" dirty="0" smtClean="0"/>
              <a:t>ten</a:t>
            </a:r>
            <a:r>
              <a:rPr lang="id-ID" sz="3200" dirty="0" smtClean="0"/>
              <a:t>t</a:t>
            </a:r>
            <a:r>
              <a:rPr lang="en-US" sz="3200" dirty="0" err="1" smtClean="0"/>
              <a:t>ang</a:t>
            </a:r>
            <a:r>
              <a:rPr lang="en-US" sz="3200" dirty="0" smtClean="0"/>
              <a:t> </a:t>
            </a:r>
            <a:r>
              <a:rPr lang="en-US" sz="3200" dirty="0"/>
              <a:t>BAKU MUTU AIR LIMBAH BAGI KAWASAN INDUSTRI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No.   Parameter     </a:t>
            </a:r>
            <a:r>
              <a:rPr lang="en-US" dirty="0" err="1"/>
              <a:t>Satuan</a:t>
            </a:r>
            <a:r>
              <a:rPr lang="en-US" dirty="0"/>
              <a:t>         Kadar </a:t>
            </a:r>
            <a:r>
              <a:rPr lang="en-US" dirty="0" err="1"/>
              <a:t>Maksimum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1          pH                  -                       6– 9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2           TSS               mg/L                  150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3           BOD              mg/L                   50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4           COD               mg/L                  100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5           </a:t>
            </a:r>
            <a:r>
              <a:rPr lang="en-US" dirty="0" err="1"/>
              <a:t>Sulfida</a:t>
            </a:r>
            <a:r>
              <a:rPr lang="en-US" dirty="0"/>
              <a:t>           mg/L                   1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6   </a:t>
            </a:r>
            <a:r>
              <a:rPr lang="en-US" dirty="0" err="1"/>
              <a:t>Amonia</a:t>
            </a:r>
            <a:r>
              <a:rPr lang="en-US" dirty="0"/>
              <a:t> (NH3-N)   mg/L                   20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7             </a:t>
            </a:r>
            <a:r>
              <a:rPr lang="en-US" dirty="0" err="1"/>
              <a:t>Fenol</a:t>
            </a:r>
            <a:r>
              <a:rPr lang="en-US" dirty="0"/>
              <a:t>            mg/L                   1 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/>
              <a:t>8  </a:t>
            </a:r>
            <a:r>
              <a:rPr lang="en-US" dirty="0" err="1"/>
              <a:t>Minyak</a:t>
            </a:r>
            <a:r>
              <a:rPr lang="en-US" dirty="0"/>
              <a:t> &amp; </a:t>
            </a:r>
            <a:r>
              <a:rPr lang="en-US" dirty="0" err="1"/>
              <a:t>Lemak</a:t>
            </a:r>
            <a:r>
              <a:rPr lang="en-US" dirty="0"/>
              <a:t>   mg/L                 15 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/>
              <a:t>9            MBAS            mg/L                  10 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/>
              <a:t>10    </a:t>
            </a:r>
            <a:r>
              <a:rPr lang="en-US" dirty="0" err="1"/>
              <a:t>Kadmium</a:t>
            </a:r>
            <a:r>
              <a:rPr lang="en-US" dirty="0"/>
              <a:t>            mg/L                  0,1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4658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No.   Parameter     </a:t>
            </a:r>
            <a:r>
              <a:rPr lang="en-US" dirty="0" err="1"/>
              <a:t>Satuan</a:t>
            </a:r>
            <a:r>
              <a:rPr lang="en-US" dirty="0"/>
              <a:t>         Kadar </a:t>
            </a:r>
            <a:r>
              <a:rPr lang="en-US" dirty="0" err="1"/>
              <a:t>Maksimum</a:t>
            </a:r>
            <a:r>
              <a:rPr lang="en-US" dirty="0"/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11    </a:t>
            </a:r>
            <a:r>
              <a:rPr lang="en-US" dirty="0" err="1"/>
              <a:t>Krom</a:t>
            </a:r>
            <a:r>
              <a:rPr lang="en-US" dirty="0"/>
              <a:t> </a:t>
            </a:r>
            <a:r>
              <a:rPr lang="en-US" dirty="0" err="1"/>
              <a:t>Heksavalen</a:t>
            </a:r>
            <a:r>
              <a:rPr lang="en-US" dirty="0"/>
              <a:t> (Cr6+)mg/L         0,5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12    </a:t>
            </a:r>
            <a:r>
              <a:rPr lang="en-US" dirty="0" err="1"/>
              <a:t>Krom</a:t>
            </a:r>
            <a:r>
              <a:rPr lang="en-US" dirty="0"/>
              <a:t> total (Cr)                mg/L            1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13   </a:t>
            </a:r>
            <a:r>
              <a:rPr lang="en-US" dirty="0" err="1"/>
              <a:t>Tembaga</a:t>
            </a:r>
            <a:r>
              <a:rPr lang="en-US" dirty="0"/>
              <a:t> (Cu)                    mg/L           2 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id-ID" dirty="0" smtClean="0"/>
              <a:t>  </a:t>
            </a:r>
            <a:r>
              <a:rPr lang="en-US" dirty="0" smtClean="0"/>
              <a:t>14   </a:t>
            </a:r>
            <a:r>
              <a:rPr lang="en-US" dirty="0" err="1"/>
              <a:t>Timbal</a:t>
            </a:r>
            <a:r>
              <a:rPr lang="en-US" dirty="0"/>
              <a:t> (</a:t>
            </a:r>
            <a:r>
              <a:rPr lang="en-US" dirty="0" err="1"/>
              <a:t>Pb</a:t>
            </a:r>
            <a:r>
              <a:rPr lang="en-US" dirty="0"/>
              <a:t>)                        mg/L           1 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id-ID" dirty="0" smtClean="0"/>
              <a:t>  </a:t>
            </a:r>
            <a:r>
              <a:rPr lang="en-US" dirty="0" smtClean="0"/>
              <a:t>15   </a:t>
            </a:r>
            <a:r>
              <a:rPr lang="en-US" dirty="0" err="1"/>
              <a:t>Nikel</a:t>
            </a:r>
            <a:r>
              <a:rPr lang="en-US" dirty="0"/>
              <a:t> (Ni)                      </a:t>
            </a:r>
            <a:r>
              <a:rPr lang="id-ID" dirty="0" smtClean="0"/>
              <a:t>      </a:t>
            </a:r>
            <a:r>
              <a:rPr lang="en-US" dirty="0" smtClean="0"/>
              <a:t>mg/L          0,5 </a:t>
            </a:r>
            <a:endParaRPr lang="en-US" dirty="0"/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16    </a:t>
            </a:r>
            <a:r>
              <a:rPr lang="en-US" dirty="0" err="1"/>
              <a:t>Seng</a:t>
            </a:r>
            <a:r>
              <a:rPr lang="en-US" dirty="0"/>
              <a:t> (Zn)                        </a:t>
            </a:r>
            <a:r>
              <a:rPr lang="id-ID" dirty="0" smtClean="0"/>
              <a:t>   </a:t>
            </a:r>
            <a:r>
              <a:rPr lang="en-US" dirty="0" smtClean="0"/>
              <a:t>mg/L           10 </a:t>
            </a:r>
            <a:endParaRPr lang="en-US" dirty="0"/>
          </a:p>
          <a:p>
            <a:pPr>
              <a:buFont typeface="Wingdings" pitchFamily="2" charset="2"/>
              <a:buNone/>
              <a:defRPr/>
            </a:pPr>
            <a:r>
              <a:rPr lang="en-US" dirty="0"/>
              <a:t>17    </a:t>
            </a:r>
            <a:r>
              <a:rPr lang="en-US" dirty="0" err="1"/>
              <a:t>Kuantitas</a:t>
            </a:r>
            <a:r>
              <a:rPr lang="en-US" dirty="0"/>
              <a:t> Air </a:t>
            </a:r>
            <a:r>
              <a:rPr lang="en-US" dirty="0" err="1"/>
              <a:t>Limbah</a:t>
            </a:r>
            <a:r>
              <a:rPr lang="en-US" dirty="0"/>
              <a:t>  0,8  L </a:t>
            </a:r>
            <a:r>
              <a:rPr lang="en-US" dirty="0" err="1"/>
              <a:t>perdetik</a:t>
            </a:r>
            <a:r>
              <a:rPr lang="en-US" dirty="0"/>
              <a:t> per Ha </a:t>
            </a:r>
            <a:r>
              <a:rPr lang="en-US" dirty="0" err="1"/>
              <a:t>Lahan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Terpakai</a:t>
            </a:r>
            <a:r>
              <a:rPr lang="en-US" dirty="0"/>
              <a:t>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7457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defRPr/>
            </a:pPr>
            <a:r>
              <a:rPr lang="en-US" sz="2000" dirty="0" smtClean="0"/>
              <a:t>PERATURAN MENTERI NEGARA LINGKUNGAN HIDUP NOMOR  09  TAHUN  2006 TENTANG </a:t>
            </a:r>
            <a:br>
              <a:rPr lang="en-US" sz="2000" dirty="0" smtClean="0"/>
            </a:br>
            <a:r>
              <a:rPr lang="en-US" sz="2000" dirty="0" smtClean="0"/>
              <a:t>BAKU MUTU AIR LIMBAH  BAGI USAHA DAN/ATAU KEGIATAN  PERTAMBANGAN BIJIH NIKEL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19256" cy="4845025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200" dirty="0" smtClean="0"/>
              <a:t>Kadar </a:t>
            </a:r>
            <a:r>
              <a:rPr lang="en-US" sz="2200" dirty="0" err="1" smtClean="0"/>
              <a:t>Maksimum</a:t>
            </a:r>
            <a:r>
              <a:rPr lang="en-US" sz="2200" dirty="0" smtClean="0"/>
              <a:t>        </a:t>
            </a:r>
            <a:endParaRPr lang="id-ID" sz="22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200" dirty="0" smtClean="0"/>
              <a:t> Parameter    </a:t>
            </a:r>
            <a:r>
              <a:rPr lang="en-US" sz="2200" dirty="0" err="1" smtClean="0"/>
              <a:t>Satuan</a:t>
            </a:r>
            <a:r>
              <a:rPr lang="en-US" sz="2200" dirty="0" smtClean="0"/>
              <a:t>  </a:t>
            </a:r>
            <a:r>
              <a:rPr lang="en-US" sz="2200" dirty="0" err="1" smtClean="0"/>
              <a:t>Penambangan</a:t>
            </a:r>
            <a:r>
              <a:rPr lang="en-US" sz="2200" dirty="0" smtClean="0"/>
              <a:t>   </a:t>
            </a:r>
            <a:r>
              <a:rPr lang="en-US" sz="2200" dirty="0" err="1" smtClean="0"/>
              <a:t>Pengolahan</a:t>
            </a:r>
            <a:endParaRPr lang="en-US" sz="22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pH                     -                 6-9                     6-9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TSS               mg/L             200                     100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Cu                 mg/L               2                         2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</a:t>
            </a:r>
            <a:r>
              <a:rPr lang="en-US" sz="2200" dirty="0" err="1" smtClean="0"/>
              <a:t>Cd</a:t>
            </a:r>
            <a:r>
              <a:rPr lang="en-US" sz="2200" dirty="0" smtClean="0"/>
              <a:t>                 mg/L              0,05                  0,05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Zn                 mg/L               5                        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</a:t>
            </a:r>
            <a:r>
              <a:rPr lang="en-US" sz="2200" dirty="0" err="1" smtClean="0"/>
              <a:t>Pb</a:t>
            </a:r>
            <a:r>
              <a:rPr lang="en-US" sz="2200" dirty="0" smtClean="0"/>
              <a:t>                 mg/L               0,1                   0,1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Ni                  mg/L               0,5                  0,5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Cr(6+)           mg/L               0,1                   0,1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Cr total         mg/L               0,5                   0,5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Fe                 mg/L               5                        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/>
              <a:t> Co                 mg/L               0,4                    0,4     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/>
              <a:t>KEPUTUSAN MENTERI NEGARA LINGKUNGAN HIDUP NO. 58 TAHUN 1995 TENTANG BAKU MUTU LIMBAH CAIR BAGI KEGIATAN RUMAH SAKIT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PARAMETER          KADAR MAKSIMUM (mg/L)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BOD5                                            75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COD                                             100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TSS                                             100 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  pH                                          6,0 – 9,0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059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Air </a:t>
            </a:r>
            <a:r>
              <a:rPr lang="en-US" dirty="0" err="1" smtClean="0"/>
              <a:t>Limbah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>
                <a:solidFill>
                  <a:srgbClr val="FF0000"/>
                </a:solidFill>
              </a:rPr>
              <a:t>Tujuan</a:t>
            </a:r>
            <a:r>
              <a:rPr lang="en-US" sz="2800" smtClean="0"/>
              <a:t> utama pengolahan air limbah ialah untuk </a:t>
            </a:r>
            <a:r>
              <a:rPr lang="en-US" sz="2800" smtClean="0">
                <a:solidFill>
                  <a:srgbClr val="FF0000"/>
                </a:solidFill>
              </a:rPr>
              <a:t>mengurai kandungan bahan pencemar di dalam air </a:t>
            </a:r>
            <a:r>
              <a:rPr lang="en-US" sz="2800" smtClean="0"/>
              <a:t>terutama senyawa organik, padatan tersuspensi, mikroba patogen, dan senyawa organik yang tidak dapat diuraikan oleh mikroorganisme yang terdapat di alam</a:t>
            </a:r>
          </a:p>
        </p:txBody>
      </p:sp>
    </p:spTree>
    <p:extLst>
      <p:ext uri="{BB962C8B-B14F-4D97-AF65-F5344CB8AC3E}">
        <p14:creationId xmlns:p14="http://schemas.microsoft.com/office/powerpoint/2010/main" val="37405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Air </a:t>
            </a:r>
            <a:r>
              <a:rPr lang="en-US" dirty="0" err="1" smtClean="0"/>
              <a:t>Limbah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457200" indent="-457200">
              <a:buFont typeface="Century Schoolbook" pitchFamily="18" charset="0"/>
              <a:buAutoNum type="arabicPeriod"/>
            </a:pPr>
            <a:r>
              <a:rPr lang="en-US" sz="3200" smtClean="0"/>
              <a:t>Pengolahan Awal (</a:t>
            </a:r>
            <a:r>
              <a:rPr lang="en-US" sz="3200" i="1" smtClean="0"/>
              <a:t>Pretreatment</a:t>
            </a:r>
            <a:r>
              <a:rPr lang="en-US" sz="3200" smtClean="0"/>
              <a:t>)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en-US" sz="3200" smtClean="0"/>
              <a:t>Pengolahan Tahap Pertama (</a:t>
            </a:r>
            <a:r>
              <a:rPr lang="en-US" sz="3200" i="1" smtClean="0"/>
              <a:t>Primary Treatment</a:t>
            </a:r>
            <a:r>
              <a:rPr lang="en-US" sz="3200" smtClean="0"/>
              <a:t>)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en-US" sz="3200" smtClean="0"/>
              <a:t>Pengolahan Tahap Kedua (</a:t>
            </a:r>
            <a:r>
              <a:rPr lang="en-US" sz="3200" i="1" smtClean="0"/>
              <a:t>Secondary Treatment</a:t>
            </a:r>
            <a:r>
              <a:rPr lang="en-US" sz="3200" smtClean="0"/>
              <a:t>)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en-US" sz="3200" smtClean="0"/>
              <a:t>Pengolahan Tahap Ketiga (</a:t>
            </a:r>
            <a:r>
              <a:rPr lang="en-US" sz="3200" i="1" smtClean="0"/>
              <a:t>Tertiary Treatment</a:t>
            </a:r>
            <a:r>
              <a:rPr lang="en-US" sz="3200" smtClean="0"/>
              <a:t>)</a:t>
            </a:r>
          </a:p>
          <a:p>
            <a:pPr marL="457200" indent="-457200">
              <a:buFont typeface="Century Schoolbook" pitchFamily="18" charset="0"/>
              <a:buAutoNum type="arabicPeriod"/>
            </a:pPr>
            <a:r>
              <a:rPr lang="en-US" sz="3200" smtClean="0"/>
              <a:t>Pengolahan Lumpur (</a:t>
            </a:r>
            <a:r>
              <a:rPr lang="en-US" sz="3200" i="1" smtClean="0"/>
              <a:t>Sludge Treatment</a:t>
            </a:r>
            <a:r>
              <a:rPr lang="en-US" sz="3200" smtClean="0"/>
              <a:t>)</a:t>
            </a:r>
            <a:br>
              <a:rPr lang="en-US" sz="3200" smtClean="0"/>
            </a:br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35440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Pretreatment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200" smtClean="0"/>
              <a:t>melibatkan proses fisik yang bertujuan untuk menghilangkan padatan tersuspensi dan minyak dalam aliran air limbah. Beberapa proses pengolahan yang berlangsung pada tahap ini ialah </a:t>
            </a:r>
            <a:r>
              <a:rPr lang="en-US" sz="3200" i="1" smtClean="0"/>
              <a:t>screen and grit removal</a:t>
            </a:r>
            <a:r>
              <a:rPr lang="en-US" sz="3200" smtClean="0"/>
              <a:t>, </a:t>
            </a:r>
            <a:r>
              <a:rPr lang="en-US" sz="3200" i="1" smtClean="0"/>
              <a:t>equalization and storage</a:t>
            </a:r>
            <a:r>
              <a:rPr lang="en-US" sz="3200" smtClean="0"/>
              <a:t>, serta </a:t>
            </a:r>
            <a:r>
              <a:rPr lang="en-US" sz="3200" i="1" smtClean="0"/>
              <a:t>oil separation</a:t>
            </a:r>
            <a:r>
              <a:rPr lang="en-US" smtClean="0"/>
              <a:t>.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65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Primary Treatment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200" smtClean="0"/>
              <a:t>Proses yang berlangsung, umumnya menggunakan </a:t>
            </a:r>
            <a:r>
              <a:rPr lang="en-US" sz="3200" smtClean="0">
                <a:solidFill>
                  <a:srgbClr val="FF0000"/>
                </a:solidFill>
              </a:rPr>
              <a:t>proses kimia</a:t>
            </a:r>
            <a:r>
              <a:rPr lang="en-US" sz="3200" smtClean="0"/>
              <a:t>. Namun perlu diperhatikan bahwa penambahan zat kimia tidak boleh mengakibatkan masalah pada akhir pembuangan. Proses yang terjadi pada pengolahan tahap pertama ialah </a:t>
            </a:r>
            <a:r>
              <a:rPr lang="en-US" sz="3200" i="1" smtClean="0">
                <a:solidFill>
                  <a:srgbClr val="FF0000"/>
                </a:solidFill>
              </a:rPr>
              <a:t>neutralization</a:t>
            </a:r>
            <a:r>
              <a:rPr lang="en-US" sz="3200" smtClean="0">
                <a:solidFill>
                  <a:srgbClr val="FF0000"/>
                </a:solidFill>
              </a:rPr>
              <a:t>, </a:t>
            </a:r>
            <a:r>
              <a:rPr lang="en-US" sz="3200" i="1" smtClean="0">
                <a:solidFill>
                  <a:srgbClr val="FF0000"/>
                </a:solidFill>
              </a:rPr>
              <a:t>chemical addition and coagulation</a:t>
            </a:r>
            <a:r>
              <a:rPr lang="en-US" sz="3200" smtClean="0"/>
              <a:t>, </a:t>
            </a:r>
            <a:r>
              <a:rPr lang="en-US" sz="3200" i="1" smtClean="0"/>
              <a:t>flotation</a:t>
            </a:r>
            <a:r>
              <a:rPr lang="en-US" sz="3200" smtClean="0"/>
              <a:t>, </a:t>
            </a:r>
            <a:r>
              <a:rPr lang="en-US" sz="3200" i="1" smtClean="0"/>
              <a:t>sedimentation</a:t>
            </a:r>
            <a:r>
              <a:rPr lang="en-US" sz="32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3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Secondary Treatment 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/>
              <a:t>dirancang untuk menghilangkan zat-zat terlarut dari air limbah yang tidak dapat dihilangkan dengan proses fisik biasa, namun melibatkan </a:t>
            </a:r>
            <a:r>
              <a:rPr lang="en-US" sz="2800" smtClean="0">
                <a:solidFill>
                  <a:srgbClr val="FF0000"/>
                </a:solidFill>
              </a:rPr>
              <a:t>proses biologis</a:t>
            </a:r>
            <a:r>
              <a:rPr lang="en-US" sz="2800" smtClean="0"/>
              <a:t>.  Peralatan pengolahan yang umum digunakan pada pengolahan tahap ini ialah </a:t>
            </a:r>
            <a:r>
              <a:rPr lang="en-US" sz="2800" i="1" smtClean="0"/>
              <a:t>activated sludge</a:t>
            </a:r>
            <a:r>
              <a:rPr lang="en-US" sz="2800" smtClean="0"/>
              <a:t>, </a:t>
            </a:r>
            <a:r>
              <a:rPr lang="en-US" sz="2800" i="1" smtClean="0"/>
              <a:t>anaerobic lagoon</a:t>
            </a:r>
            <a:r>
              <a:rPr lang="en-US" sz="2800" smtClean="0"/>
              <a:t>, </a:t>
            </a:r>
            <a:r>
              <a:rPr lang="en-US" sz="2800" i="1" smtClean="0"/>
              <a:t>tricking filter</a:t>
            </a:r>
            <a:r>
              <a:rPr lang="en-US" sz="2800" smtClean="0"/>
              <a:t>, </a:t>
            </a:r>
            <a:r>
              <a:rPr lang="en-US" sz="2800" i="1" smtClean="0"/>
              <a:t>aerated lagoon</a:t>
            </a:r>
            <a:r>
              <a:rPr lang="en-US" sz="2800" smtClean="0"/>
              <a:t>, </a:t>
            </a:r>
            <a:r>
              <a:rPr lang="en-US" sz="2800" i="1" smtClean="0"/>
              <a:t>stabilization basin</a:t>
            </a:r>
            <a:r>
              <a:rPr lang="en-US" sz="2800" smtClean="0"/>
              <a:t>, </a:t>
            </a:r>
            <a:r>
              <a:rPr lang="en-US" sz="2800" i="1" smtClean="0"/>
              <a:t>rotating biological contactor</a:t>
            </a:r>
            <a:r>
              <a:rPr lang="en-US" sz="2800" smtClean="0"/>
              <a:t>, serta </a:t>
            </a:r>
            <a:r>
              <a:rPr lang="en-US" sz="2800" i="1" smtClean="0"/>
              <a:t>anaerobic contactor and filter</a:t>
            </a:r>
            <a:r>
              <a:rPr lang="en-US" sz="2800" smtClean="0"/>
              <a:t>. </a:t>
            </a:r>
          </a:p>
          <a:p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5588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Pengendalian pencemaran dapat dilakukan dengan berbagai cara salah satunya dengan pengolahan limbah cair </a:t>
            </a:r>
          </a:p>
          <a:p>
            <a:r>
              <a:rPr lang="id-ID" dirty="0" smtClean="0"/>
              <a:t>Limbah pada konsentrasi tertentu dengan melewati batas yg telah ditetapkan akan menimbulkan pencemaran</a:t>
            </a:r>
          </a:p>
          <a:p>
            <a:r>
              <a:rPr lang="id-ID" dirty="0" smtClean="0"/>
              <a:t>NAB suatu limbah perlu disesuaikan dengan peraturan yg </a:t>
            </a:r>
            <a:r>
              <a:rPr lang="id-ID" dirty="0" smtClean="0"/>
              <a:t>berlaku (Permen LH No 5 Tahun 2014)</a:t>
            </a:r>
            <a:endParaRPr lang="id-ID" dirty="0" smtClean="0"/>
          </a:p>
          <a:p>
            <a:r>
              <a:rPr lang="id-ID" dirty="0" smtClean="0"/>
              <a:t>teknologi pengolahan limbah harus disesuaikan dengan karakteristik limbahnya.  Limbah dengan karakteristik fisika dikella dengan cara fisika, limbah dengan karakterstik fisika dan biologi dikelola dengan cara fisika dan biologi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9934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/>
              <a:t>Tertiary Treatment / Advance Treatment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200" smtClean="0"/>
              <a:t>Proses-proses yang terlibat dalam pengolahan air limbah tahap ketiga ialah </a:t>
            </a:r>
            <a:r>
              <a:rPr lang="en-US" sz="3200" i="1" smtClean="0"/>
              <a:t>coagulation and sedimentation</a:t>
            </a:r>
            <a:r>
              <a:rPr lang="en-US" sz="3200" smtClean="0"/>
              <a:t>, </a:t>
            </a:r>
            <a:r>
              <a:rPr lang="en-US" sz="3200" i="1" smtClean="0"/>
              <a:t>filtration</a:t>
            </a:r>
            <a:r>
              <a:rPr lang="en-US" sz="3200" smtClean="0"/>
              <a:t>, </a:t>
            </a:r>
            <a:r>
              <a:rPr lang="en-US" sz="3200" i="1" smtClean="0"/>
              <a:t>carbon adsorption</a:t>
            </a:r>
            <a:r>
              <a:rPr lang="en-US" sz="3200" smtClean="0"/>
              <a:t>, </a:t>
            </a:r>
            <a:r>
              <a:rPr lang="en-US" sz="3200" i="1" smtClean="0"/>
              <a:t>ion exchange</a:t>
            </a:r>
            <a:r>
              <a:rPr lang="en-US" sz="3200" smtClean="0"/>
              <a:t>, </a:t>
            </a:r>
            <a:r>
              <a:rPr lang="en-US" sz="3200" i="1" smtClean="0"/>
              <a:t>membrane separation</a:t>
            </a:r>
            <a:r>
              <a:rPr lang="en-US" sz="3200" smtClean="0"/>
              <a:t>, serta </a:t>
            </a:r>
            <a:r>
              <a:rPr lang="en-US" sz="3200" i="1" smtClean="0"/>
              <a:t>thickening gravity or flotation</a:t>
            </a:r>
            <a:r>
              <a:rPr lang="en-US" sz="3200" smtClean="0"/>
              <a:t>. 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19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Sludge Treatment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smtClean="0"/>
              <a:t>Lumpur yang terbentuk sebagai hasil keempat tahap pengolahan sebelumnya kemudian diolah kembali melalui proses </a:t>
            </a:r>
            <a:r>
              <a:rPr lang="en-US" sz="2800" i="1" smtClean="0"/>
              <a:t>digestion or wet combustion</a:t>
            </a:r>
            <a:r>
              <a:rPr lang="en-US" sz="2800" smtClean="0"/>
              <a:t>, </a:t>
            </a:r>
            <a:r>
              <a:rPr lang="en-US" sz="2800" i="1" smtClean="0"/>
              <a:t>pressure filtration</a:t>
            </a:r>
            <a:r>
              <a:rPr lang="en-US" sz="2800" smtClean="0"/>
              <a:t>, </a:t>
            </a:r>
            <a:r>
              <a:rPr lang="en-US" sz="2800" i="1" smtClean="0"/>
              <a:t>vacuum filtration</a:t>
            </a:r>
            <a:r>
              <a:rPr lang="en-US" sz="2800" smtClean="0"/>
              <a:t>, </a:t>
            </a:r>
            <a:r>
              <a:rPr lang="en-US" sz="2800" i="1" smtClean="0"/>
              <a:t>centrifugation</a:t>
            </a:r>
            <a:r>
              <a:rPr lang="en-US" sz="2800" smtClean="0"/>
              <a:t>, </a:t>
            </a:r>
            <a:r>
              <a:rPr lang="en-US" sz="2800" i="1" smtClean="0"/>
              <a:t>lagooning or drying bed</a:t>
            </a:r>
            <a:r>
              <a:rPr lang="en-US" sz="2800" smtClean="0"/>
              <a:t>, </a:t>
            </a:r>
            <a:r>
              <a:rPr lang="en-US" sz="2800" i="1" smtClean="0"/>
              <a:t>incineration</a:t>
            </a:r>
            <a:r>
              <a:rPr lang="en-US" sz="2800" smtClean="0"/>
              <a:t>, atau </a:t>
            </a:r>
            <a:r>
              <a:rPr lang="en-US" sz="2800" i="1" smtClean="0"/>
              <a:t>landfill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92457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147050" cy="5421312"/>
          </a:xfrm>
        </p:spPr>
        <p:txBody>
          <a:bodyPr/>
          <a:lstStyle/>
          <a:p>
            <a:pPr>
              <a:defRPr/>
            </a:pPr>
            <a:r>
              <a:rPr lang="en-US" sz="2600" dirty="0" err="1" smtClean="0"/>
              <a:t>Industri</a:t>
            </a:r>
            <a:r>
              <a:rPr lang="en-US" sz="2600" dirty="0" smtClean="0"/>
              <a:t> </a:t>
            </a:r>
            <a:r>
              <a:rPr lang="en-US" sz="2600" dirty="0" err="1" smtClean="0"/>
              <a:t>harus</a:t>
            </a:r>
            <a:r>
              <a:rPr lang="en-US" sz="2600" dirty="0" smtClean="0"/>
              <a:t> </a:t>
            </a:r>
            <a:r>
              <a:rPr lang="en-US" sz="2600" dirty="0" err="1" smtClean="0"/>
              <a:t>menerapkan</a:t>
            </a:r>
            <a:r>
              <a:rPr lang="en-US" sz="2600" dirty="0" smtClean="0"/>
              <a:t> </a:t>
            </a:r>
            <a:r>
              <a:rPr lang="en-US" sz="2600" dirty="0" err="1" smtClean="0"/>
              <a:t>prinsip</a:t>
            </a:r>
            <a:r>
              <a:rPr lang="en-US" sz="2600" dirty="0" smtClean="0"/>
              <a:t> </a:t>
            </a:r>
            <a:r>
              <a:rPr lang="en-US" sz="2600" dirty="0" err="1" smtClean="0"/>
              <a:t>pengendalin</a:t>
            </a:r>
            <a:r>
              <a:rPr lang="en-US" sz="2600" dirty="0" smtClean="0"/>
              <a:t> </a:t>
            </a:r>
            <a:r>
              <a:rPr lang="en-US" sz="2600" dirty="0" err="1" smtClean="0"/>
              <a:t>limbah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cermat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terpadu</a:t>
            </a:r>
            <a:r>
              <a:rPr lang="en-US" sz="2600" dirty="0" smtClean="0"/>
              <a:t> </a:t>
            </a:r>
            <a:r>
              <a:rPr lang="en-US" sz="2600" dirty="0" err="1" smtClean="0"/>
              <a:t>baik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di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dalam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proses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produksi</a:t>
            </a:r>
            <a:r>
              <a:rPr lang="en-US" sz="2600" dirty="0" smtClean="0">
                <a:solidFill>
                  <a:srgbClr val="FF0000"/>
                </a:solidFill>
              </a:rPr>
              <a:t> (</a:t>
            </a:r>
            <a:r>
              <a:rPr lang="en-US" sz="2600" i="1" dirty="0" smtClean="0">
                <a:solidFill>
                  <a:srgbClr val="FF0000"/>
                </a:solidFill>
              </a:rPr>
              <a:t>in-pipe pollution prevention</a:t>
            </a:r>
            <a:r>
              <a:rPr lang="en-US" sz="2600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setelah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proses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</a:rPr>
              <a:t>produksi</a:t>
            </a:r>
            <a:r>
              <a:rPr lang="en-US" sz="2600" dirty="0" smtClean="0">
                <a:solidFill>
                  <a:srgbClr val="FF0000"/>
                </a:solidFill>
              </a:rPr>
              <a:t> (</a:t>
            </a:r>
            <a:r>
              <a:rPr lang="en-US" sz="2600" i="1" dirty="0" smtClean="0">
                <a:solidFill>
                  <a:srgbClr val="FF0000"/>
                </a:solidFill>
              </a:rPr>
              <a:t>end-pipe pollution prevention</a:t>
            </a:r>
            <a:r>
              <a:rPr lang="en-US" sz="2600" dirty="0" smtClean="0">
                <a:solidFill>
                  <a:srgbClr val="FF0000"/>
                </a:solidFill>
              </a:rPr>
              <a:t>). </a:t>
            </a:r>
            <a:r>
              <a:rPr lang="en-US" sz="2600" dirty="0" err="1" smtClean="0"/>
              <a:t>Pengendalian</a:t>
            </a:r>
            <a:r>
              <a:rPr lang="en-US" sz="2600" dirty="0" smtClean="0"/>
              <a:t> </a:t>
            </a:r>
            <a:r>
              <a:rPr lang="en-US" sz="2600" u="sng" dirty="0" err="1" smtClean="0"/>
              <a:t>dalam</a:t>
            </a:r>
            <a:r>
              <a:rPr lang="en-US" sz="2600" u="sng" dirty="0" smtClean="0"/>
              <a:t> </a:t>
            </a:r>
            <a:r>
              <a:rPr lang="en-US" sz="2600" u="sng" dirty="0" err="1" smtClean="0"/>
              <a:t>proses</a:t>
            </a:r>
            <a:r>
              <a:rPr lang="en-US" sz="2600" u="sng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 </a:t>
            </a:r>
            <a:r>
              <a:rPr lang="en-US" sz="2600" dirty="0" err="1" smtClean="0"/>
              <a:t>bertujuan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meminimalkan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volume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limbah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ditimbulkan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juga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konsentrasi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toksisitas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kontaminannya</a:t>
            </a:r>
            <a:r>
              <a:rPr lang="en-US" sz="2600" dirty="0" smtClean="0"/>
              <a:t>. </a:t>
            </a:r>
            <a:r>
              <a:rPr lang="en-US" sz="2600" dirty="0" err="1" smtClean="0"/>
              <a:t>Sedangkan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pengendalian</a:t>
            </a:r>
            <a:r>
              <a:rPr lang="en-US" sz="2600" dirty="0" smtClean="0"/>
              <a:t> </a:t>
            </a:r>
            <a:r>
              <a:rPr lang="en-US" sz="2600" u="sng" dirty="0" err="1" smtClean="0"/>
              <a:t>setelah</a:t>
            </a:r>
            <a:r>
              <a:rPr lang="en-US" sz="2600" u="sng" dirty="0" smtClean="0"/>
              <a:t> 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produksi</a:t>
            </a:r>
            <a:r>
              <a:rPr lang="en-US" sz="2600" dirty="0" smtClean="0"/>
              <a:t> </a:t>
            </a:r>
            <a:r>
              <a:rPr lang="en-US" sz="2600" dirty="0" err="1" smtClean="0"/>
              <a:t>dimaksudkan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menurunkan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kadar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bahan</a:t>
            </a:r>
            <a:r>
              <a:rPr lang="en-US" sz="26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 err="1" smtClean="0">
                <a:solidFill>
                  <a:schemeClr val="accent4">
                    <a:lumMod val="75000"/>
                  </a:schemeClr>
                </a:solidFill>
              </a:rPr>
              <a:t>pencemar</a:t>
            </a:r>
            <a:r>
              <a:rPr lang="en-US" sz="2600" dirty="0" smtClean="0"/>
              <a:t> </a:t>
            </a:r>
            <a:r>
              <a:rPr lang="en-US" sz="2600" dirty="0" err="1" smtClean="0"/>
              <a:t>sehingga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akhirnya</a:t>
            </a:r>
            <a:r>
              <a:rPr lang="en-US" sz="2600" dirty="0" smtClean="0"/>
              <a:t> air </a:t>
            </a:r>
            <a:r>
              <a:rPr lang="en-US" sz="2600" dirty="0" err="1" smtClean="0"/>
              <a:t>tersebut</a:t>
            </a:r>
            <a:r>
              <a:rPr lang="en-US" sz="2600" dirty="0" smtClean="0"/>
              <a:t> </a:t>
            </a:r>
            <a:r>
              <a:rPr lang="en-US" sz="2600" dirty="0" err="1" smtClean="0"/>
              <a:t>memenuhi</a:t>
            </a:r>
            <a:r>
              <a:rPr lang="en-US" sz="2600" dirty="0" smtClean="0"/>
              <a:t> </a:t>
            </a:r>
            <a:r>
              <a:rPr lang="en-US" sz="2600" dirty="0" err="1" smtClean="0"/>
              <a:t>baku</a:t>
            </a:r>
            <a:r>
              <a:rPr lang="en-US" sz="2600" dirty="0" smtClean="0"/>
              <a:t> </a:t>
            </a:r>
            <a:r>
              <a:rPr lang="en-US" sz="2600" dirty="0" err="1" smtClean="0"/>
              <a:t>mutu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sudah</a:t>
            </a:r>
            <a:r>
              <a:rPr lang="en-US" sz="2600" dirty="0" smtClean="0"/>
              <a:t>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7467600" cy="5853112"/>
          </a:xfrm>
        </p:spPr>
        <p:txBody>
          <a:bodyPr/>
          <a:lstStyle/>
          <a:p>
            <a:r>
              <a:rPr lang="en-US" sz="2800" smtClean="0"/>
              <a:t>Produksi bersih (</a:t>
            </a:r>
            <a:r>
              <a:rPr lang="en-US" sz="2800" i="1" smtClean="0">
                <a:solidFill>
                  <a:srgbClr val="FF0000"/>
                </a:solidFill>
              </a:rPr>
              <a:t>cleaner production</a:t>
            </a:r>
            <a:r>
              <a:rPr lang="en-US" sz="2800" smtClean="0"/>
              <a:t>) yang bertujuan untuk mencegah, mengurangi, dan menghilangkan terbentuknya limbah langsung </a:t>
            </a:r>
            <a:r>
              <a:rPr lang="en-US" sz="2800" smtClean="0">
                <a:solidFill>
                  <a:srgbClr val="FF0000"/>
                </a:solidFill>
              </a:rPr>
              <a:t>pada sumbernya</a:t>
            </a:r>
            <a:r>
              <a:rPr lang="en-US" sz="2800" smtClean="0"/>
              <a:t> di seluruh bagian-bagian proses dapat dicapai dengan </a:t>
            </a:r>
            <a:r>
              <a:rPr lang="en-US" sz="2800" smtClean="0">
                <a:solidFill>
                  <a:srgbClr val="FF0000"/>
                </a:solidFill>
              </a:rPr>
              <a:t>penerapan kebijaksanaan pencegahan, penguasaan teknologi bersih, serta perubahan mendasar pada sikap dan perilaku manajemen</a:t>
            </a:r>
            <a:r>
              <a:rPr lang="en-US" sz="2800" smtClean="0"/>
              <a:t>. </a:t>
            </a:r>
          </a:p>
          <a:p>
            <a:r>
              <a:rPr lang="en-US" sz="2800" smtClean="0"/>
              <a:t>Penerapan Prinsip : </a:t>
            </a:r>
            <a:r>
              <a:rPr lang="en-US" sz="2800" i="1" smtClean="0"/>
              <a:t>Reduce, recyle, and reuse.</a:t>
            </a:r>
            <a:endParaRPr lang="en-US" sz="2800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4241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541358463"/>
              </p:ext>
            </p:extLst>
          </p:nvPr>
        </p:nvGraphicFramePr>
        <p:xfrm>
          <a:off x="0" y="614363"/>
          <a:ext cx="9144000" cy="5848480"/>
        </p:xfrm>
        <a:graphic>
          <a:graphicData uri="http://schemas.openxmlformats.org/drawingml/2006/table">
            <a:tbl>
              <a:tblPr/>
              <a:tblGrid>
                <a:gridCol w="2362200"/>
                <a:gridCol w="3200400"/>
                <a:gridCol w="3581400"/>
              </a:tblGrid>
              <a:tr h="365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JENIS KEGIATAN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2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PERALATAN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2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TUJUAN PENGOLAHAN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C2A1"/>
                    </a:solidFill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PENYARINGAN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Barscreen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Menyaring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bahan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kasar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padat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PENJEBAK PASIR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Grit Chamber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Menghilangkan pasir dan koral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PENANGKAP LEMAK DAN BUIH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Skimmer &amp; Gresetrap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</a:rPr>
                        <a:t>Memisahkan bahan terapung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NETRALISASI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Tangki ekualisasi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Menetralkan air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PENGENDAPAN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Tangki pengendap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Mengendapkan lumpur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PENGAPUNGAN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Tangki pengapung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Menghilangkan senyawa terlarut dengan bantuan udara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LUMPUR AKTIF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Bak (kolam)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Menghilangkan bahan organik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AERASI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Tangki dan kompresor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Menghilangkan bahan organik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KARBON AKTIF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Saringan dengan karbon aktif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Menghilangkan bahan organik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PENGENDAPAN KIMIA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Tangki pengendap dan bahan kimia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Mengendapkan bahan kimia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KLORINASI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Bahan kimia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Membunuh mikroorganisme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30" name="Text Box 56"/>
          <p:cNvSpPr txBox="1">
            <a:spLocks noChangeArrowheads="1"/>
          </p:cNvSpPr>
          <p:nvPr/>
        </p:nvSpPr>
        <p:spPr bwMode="auto">
          <a:xfrm>
            <a:off x="1066800" y="31750"/>
            <a:ext cx="70151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JENIS KEGIATAN DAN TUJUAN PENGOLAHAN LIMBAH CAIR</a:t>
            </a:r>
          </a:p>
        </p:txBody>
      </p:sp>
    </p:spTree>
    <p:extLst>
      <p:ext uri="{BB962C8B-B14F-4D97-AF65-F5344CB8AC3E}">
        <p14:creationId xmlns:p14="http://schemas.microsoft.com/office/powerpoint/2010/main" val="41996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E4B4D0-392C-494A-9167-DF3E436CCB8D}" type="datetime1">
              <a:rPr lang="en-US"/>
              <a:pPr eaLnBrk="1" hangingPunct="1"/>
              <a:t>9/24/2017</a:t>
            </a:fld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12FC96-58F5-411E-8052-2253B4376FA4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pic>
        <p:nvPicPr>
          <p:cNvPr id="29701" name="Picture 3" descr="SCAN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8686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752600" y="6858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Bodoni MT Black" pitchFamily="18" charset="0"/>
                <a:cs typeface="Arial" charset="0"/>
              </a:rPr>
              <a:t>SISTEM AERASI BERTINGKAT</a:t>
            </a:r>
          </a:p>
        </p:txBody>
      </p:sp>
    </p:spTree>
    <p:extLst>
      <p:ext uri="{BB962C8B-B14F-4D97-AF65-F5344CB8AC3E}">
        <p14:creationId xmlns:p14="http://schemas.microsoft.com/office/powerpoint/2010/main" val="1244096659"/>
      </p:ext>
    </p:extLst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5" name="Picture 3" descr="SCAN0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34" y="2305808"/>
            <a:ext cx="6065532" cy="3389383"/>
          </a:xfrm>
          <a:noFill/>
        </p:spPr>
      </p:pic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ECB105-DFB4-40CC-9690-6309AC7F7F94}" type="datetime1">
              <a:rPr lang="en-US"/>
              <a:pPr eaLnBrk="1" hangingPunct="1"/>
              <a:t>9/24/2017</a:t>
            </a:fld>
            <a:endParaRPr lang="en-US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35E1BA-E0E0-4F74-B367-9E9EB35BFB84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76200" y="533400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Bodoni MT Black" pitchFamily="18" charset="0"/>
                <a:cs typeface="Arial" charset="0"/>
              </a:rPr>
              <a:t>SISTEM ROTATING BIOLOGICAL CONTACTOR (RBC)</a:t>
            </a:r>
          </a:p>
        </p:txBody>
      </p:sp>
      <p:pic>
        <p:nvPicPr>
          <p:cNvPr id="7" name="Picture 3" descr="SCAN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524000"/>
            <a:ext cx="8686800" cy="4891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2645203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34481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6277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0625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Hirarki pengolahan limbah</a:t>
            </a:r>
            <a:endParaRPr lang="id-ID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3525" y="1895475"/>
            <a:ext cx="546735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35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Hirarki Pengolahan Limbah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000" dirty="0" smtClean="0"/>
              <a:t>Langkah Pertama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/>
              <a:t>yang  </a:t>
            </a:r>
            <a:r>
              <a:rPr lang="en-US" sz="2000" dirty="0" err="1" smtClean="0"/>
              <a:t>adalah</a:t>
            </a:r>
            <a:r>
              <a:rPr lang="id-ID" sz="2000" dirty="0" smtClean="0"/>
              <a:t> mencegah</a:t>
            </a:r>
            <a:r>
              <a:rPr lang="en-US" sz="2000" u="sng" dirty="0" smtClean="0">
                <a:solidFill>
                  <a:srgbClr val="FFFF00"/>
                </a:solidFill>
              </a:rPr>
              <a:t> </a:t>
            </a:r>
            <a:r>
              <a:rPr lang="en-US" sz="2000" dirty="0" err="1"/>
              <a:t>timbulnya</a:t>
            </a:r>
            <a:r>
              <a:rPr lang="en-US" sz="2000" dirty="0"/>
              <a:t> </a:t>
            </a:r>
            <a:r>
              <a:rPr lang="en-US" sz="2000" dirty="0" err="1"/>
              <a:t>limbah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sumbernya</a:t>
            </a:r>
            <a:r>
              <a:rPr lang="en-US" sz="2000" dirty="0"/>
              <a:t> (waste avoidance/waste prevention)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limbah</a:t>
            </a:r>
            <a:r>
              <a:rPr lang="en-US" sz="2000" dirty="0"/>
              <a:t> (zero waste). </a:t>
            </a:r>
          </a:p>
          <a:p>
            <a:pPr marL="403225" lvl="1" indent="0" algn="just">
              <a:buNone/>
              <a:tabLst>
                <a:tab pos="285750" algn="l"/>
              </a:tabLst>
            </a:pPr>
            <a:r>
              <a:rPr lang="en-US" sz="2000" dirty="0" err="1"/>
              <a:t>Upaya</a:t>
            </a:r>
            <a:r>
              <a:rPr lang="en-US" sz="2000" dirty="0"/>
              <a:t> </a:t>
            </a:r>
            <a:r>
              <a:rPr lang="en-US" sz="2000" dirty="0" err="1"/>
              <a:t>pencegahan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</a:p>
          <a:p>
            <a:pPr marL="688975" lvl="1" algn="just">
              <a:buBlip>
                <a:blip r:embed="rId2"/>
              </a:buBlip>
              <a:tabLst>
                <a:tab pos="285750" algn="l"/>
              </a:tabLst>
            </a:pPr>
            <a:r>
              <a:rPr lang="en-US" sz="2000" dirty="0" err="1"/>
              <a:t>Penerapan</a:t>
            </a:r>
            <a:r>
              <a:rPr lang="en-US" sz="2000" dirty="0"/>
              <a:t> </a:t>
            </a:r>
            <a:r>
              <a:rPr lang="en-US" sz="2000" dirty="0" err="1"/>
              <a:t>prinsip</a:t>
            </a:r>
            <a:r>
              <a:rPr lang="en-US" sz="2000" dirty="0"/>
              <a:t> </a:t>
            </a:r>
            <a:r>
              <a:rPr lang="en-US" sz="2000" dirty="0" err="1"/>
              <a:t>produksi</a:t>
            </a:r>
            <a:r>
              <a:rPr lang="en-US" sz="2000" dirty="0"/>
              <a:t> </a:t>
            </a:r>
            <a:r>
              <a:rPr lang="en-US" sz="2000" dirty="0" err="1"/>
              <a:t>bersih</a:t>
            </a:r>
            <a:r>
              <a:rPr lang="en-US" sz="2000" dirty="0"/>
              <a:t> (clean production)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penerapan</a:t>
            </a:r>
            <a:r>
              <a:rPr lang="en-US" sz="2000" dirty="0"/>
              <a:t> </a:t>
            </a:r>
            <a:r>
              <a:rPr lang="en-US" sz="2000" dirty="0" err="1"/>
              <a:t>teknologi</a:t>
            </a:r>
            <a:r>
              <a:rPr lang="en-US" sz="2000" dirty="0"/>
              <a:t> </a:t>
            </a:r>
            <a:r>
              <a:rPr lang="en-US" sz="2000" dirty="0" err="1"/>
              <a:t>bersih</a:t>
            </a:r>
            <a:r>
              <a:rPr lang="en-US" sz="2000" dirty="0"/>
              <a:t>, </a:t>
            </a:r>
            <a:r>
              <a:rPr lang="en-US" sz="2000" dirty="0" err="1"/>
              <a:t>pengolahan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, </a:t>
            </a:r>
            <a:r>
              <a:rPr lang="en-US" sz="2000" dirty="0" err="1"/>
              <a:t>substitusi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, </a:t>
            </a:r>
            <a:r>
              <a:rPr lang="en-US" sz="2000" dirty="0" err="1"/>
              <a:t>pengaturan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, </a:t>
            </a:r>
            <a:r>
              <a:rPr lang="en-US" sz="2000" dirty="0" err="1"/>
              <a:t>memodifikasi</a:t>
            </a:r>
            <a:r>
              <a:rPr lang="en-US" sz="2000" dirty="0"/>
              <a:t> proses </a:t>
            </a:r>
            <a:r>
              <a:rPr lang="en-US" sz="2000" dirty="0" err="1"/>
              <a:t>produksi</a:t>
            </a:r>
            <a:r>
              <a:rPr lang="en-US" sz="2000" dirty="0"/>
              <a:t>, </a:t>
            </a:r>
            <a:r>
              <a:rPr lang="en-US" sz="2000" dirty="0" err="1"/>
              <a:t>mempromosikan</a:t>
            </a:r>
            <a:r>
              <a:rPr lang="en-US" sz="2000" dirty="0"/>
              <a:t>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bahan-bahan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berbahaya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beracun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sedikit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bahaya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racunnya</a:t>
            </a:r>
            <a:r>
              <a:rPr lang="en-US" sz="2000" dirty="0"/>
              <a:t>, </a:t>
            </a:r>
          </a:p>
          <a:p>
            <a:pPr marL="688975" lvl="1" algn="just">
              <a:buBlip>
                <a:blip r:embed="rId2"/>
              </a:buBlip>
              <a:tabLst>
                <a:tab pos="285750" algn="l"/>
              </a:tabLst>
            </a:pPr>
            <a:r>
              <a:rPr lang="en-US" sz="2000" dirty="0" err="1"/>
              <a:t>Menerapkan</a:t>
            </a:r>
            <a:r>
              <a:rPr lang="en-US" sz="2000" dirty="0"/>
              <a:t> </a:t>
            </a:r>
            <a:r>
              <a:rPr lang="en-US" sz="2000" dirty="0" err="1"/>
              <a:t>teknik</a:t>
            </a:r>
            <a:r>
              <a:rPr lang="en-US" sz="2000" dirty="0"/>
              <a:t> </a:t>
            </a:r>
            <a:r>
              <a:rPr lang="en-US" sz="2000" dirty="0" err="1"/>
              <a:t>konservasi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mengolahnya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limbah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mencegah</a:t>
            </a:r>
            <a:r>
              <a:rPr lang="en-US" sz="2000" dirty="0"/>
              <a:t> </a:t>
            </a:r>
            <a:r>
              <a:rPr lang="en-US" sz="2000" dirty="0" err="1"/>
              <a:t>terbentuknya</a:t>
            </a:r>
            <a:r>
              <a:rPr lang="en-US" sz="2000" dirty="0"/>
              <a:t> </a:t>
            </a:r>
            <a:r>
              <a:rPr lang="en-US" sz="2000" dirty="0" err="1"/>
              <a:t>limbah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zat</a:t>
            </a:r>
            <a:r>
              <a:rPr lang="en-US" sz="2000" dirty="0"/>
              <a:t> </a:t>
            </a:r>
            <a:r>
              <a:rPr lang="en-US" sz="2000" dirty="0" err="1"/>
              <a:t>pencemar</a:t>
            </a:r>
            <a:endParaRPr lang="en-US" sz="20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1143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600" i="1" dirty="0" err="1"/>
              <a:t>Langkah</a:t>
            </a:r>
            <a:r>
              <a:rPr lang="en-US" sz="3600" i="1" dirty="0"/>
              <a:t> yang </a:t>
            </a:r>
            <a:r>
              <a:rPr lang="en-US" sz="3600" i="1" dirty="0" err="1"/>
              <a:t>kedua</a:t>
            </a:r>
            <a:r>
              <a:rPr lang="en-US" sz="4000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minimisasi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u="sng" dirty="0" err="1"/>
              <a:t>pengurangan</a:t>
            </a:r>
            <a:r>
              <a:rPr lang="en-US" u="sng" dirty="0"/>
              <a:t> </a:t>
            </a:r>
            <a:r>
              <a:rPr lang="en-US" u="sng" dirty="0" err="1"/>
              <a:t>limbah</a:t>
            </a:r>
            <a:r>
              <a:rPr lang="en-US" u="sng" dirty="0"/>
              <a:t> </a:t>
            </a:r>
            <a:r>
              <a:rPr lang="en-US" dirty="0"/>
              <a:t>(waste minimization/reduction).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minimisasi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(best available technology/BAT)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signifikan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limbah</a:t>
            </a:r>
            <a:endParaRPr lang="en-US" dirty="0"/>
          </a:p>
          <a:p>
            <a:pPr algn="just"/>
            <a:endParaRPr lang="en-US" dirty="0"/>
          </a:p>
          <a:p>
            <a:r>
              <a:rPr lang="en-US" sz="3600" i="1" dirty="0" err="1"/>
              <a:t>Langkah</a:t>
            </a:r>
            <a:r>
              <a:rPr lang="en-US" sz="3600" i="1" dirty="0"/>
              <a:t> yang </a:t>
            </a:r>
            <a:r>
              <a:rPr lang="en-US" sz="3600" i="1" dirty="0" err="1"/>
              <a:t>ketiga</a:t>
            </a:r>
            <a:r>
              <a:rPr lang="en-US" sz="3600" i="1" dirty="0"/>
              <a:t> </a:t>
            </a:r>
            <a:r>
              <a:rPr lang="en-US" sz="3600" i="1" dirty="0" err="1"/>
              <a:t>adalah</a:t>
            </a:r>
            <a:r>
              <a:rPr lang="en-US" sz="3600" i="1" dirty="0"/>
              <a:t> </a:t>
            </a:r>
            <a:r>
              <a:rPr lang="en-US" sz="3600" i="1" dirty="0" err="1"/>
              <a:t>pemanfaatan</a:t>
            </a:r>
            <a:r>
              <a:rPr lang="en-US" sz="3600" i="1" dirty="0"/>
              <a:t> </a:t>
            </a:r>
            <a:r>
              <a:rPr lang="en-US" sz="3600" i="1" dirty="0" err="1"/>
              <a:t>dengan</a:t>
            </a:r>
            <a:r>
              <a:rPr lang="en-US" sz="3600" i="1" dirty="0"/>
              <a:t> </a:t>
            </a:r>
            <a:r>
              <a:rPr lang="en-US" sz="3600" i="1" dirty="0" err="1"/>
              <a:t>cara</a:t>
            </a:r>
            <a:r>
              <a:rPr lang="en-US" sz="3600" i="1" dirty="0"/>
              <a:t> </a:t>
            </a:r>
            <a:r>
              <a:rPr lang="en-US" sz="3600" i="1" dirty="0" err="1"/>
              <a:t>penggunaan</a:t>
            </a:r>
            <a:r>
              <a:rPr lang="en-US" sz="3600" i="1" dirty="0"/>
              <a:t> </a:t>
            </a:r>
            <a:r>
              <a:rPr lang="en-US" sz="3600" i="1" dirty="0" err="1"/>
              <a:t>kembali</a:t>
            </a:r>
            <a:r>
              <a:rPr lang="en-US" sz="3600" i="1" dirty="0"/>
              <a:t> (reuse). </a:t>
            </a:r>
            <a:r>
              <a:rPr lang="en-US" dirty="0"/>
              <a:t>Reuse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fisika</a:t>
            </a:r>
            <a:r>
              <a:rPr lang="en-US" dirty="0"/>
              <a:t>,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reuse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kosong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amplop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0290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4000" dirty="0" err="1"/>
              <a:t>Langkah</a:t>
            </a:r>
            <a:r>
              <a:rPr lang="en-US" sz="4000" dirty="0"/>
              <a:t> </a:t>
            </a:r>
            <a:r>
              <a:rPr lang="en-US" sz="4000" dirty="0" err="1"/>
              <a:t>keempat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pemanfaatan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cara</a:t>
            </a:r>
            <a:r>
              <a:rPr lang="en-US" sz="4000" dirty="0"/>
              <a:t> recycle,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proses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fisika</a:t>
            </a:r>
            <a:r>
              <a:rPr lang="en-US" dirty="0"/>
              <a:t>,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recycle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bekas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(recycled paper)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algn="just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en-US" sz="4000" dirty="0" err="1"/>
              <a:t>Langkah</a:t>
            </a:r>
            <a:r>
              <a:rPr lang="en-US" sz="4000" dirty="0"/>
              <a:t> yang </a:t>
            </a:r>
            <a:r>
              <a:rPr lang="en-US" sz="4000" dirty="0" err="1"/>
              <a:t>kelima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recovery,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perolehan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yang </a:t>
            </a:r>
            <a:r>
              <a:rPr lang="en-US" dirty="0" err="1"/>
              <a:t>bermanfaat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kimia</a:t>
            </a:r>
            <a:r>
              <a:rPr lang="en-US" dirty="0"/>
              <a:t>, </a:t>
            </a:r>
            <a:r>
              <a:rPr lang="en-US" dirty="0" err="1"/>
              <a:t>fisika</a:t>
            </a:r>
            <a:r>
              <a:rPr lang="en-US" dirty="0"/>
              <a:t>,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termal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recovery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sekam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(rice husk)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.</a:t>
            </a:r>
          </a:p>
          <a:p>
            <a:pPr algn="just"/>
            <a:r>
              <a:rPr lang="en-US" sz="4000" dirty="0" err="1"/>
              <a:t>Langkah</a:t>
            </a:r>
            <a:r>
              <a:rPr lang="en-US" sz="4000" dirty="0"/>
              <a:t> yang </a:t>
            </a:r>
            <a:r>
              <a:rPr lang="en-US" sz="4000" dirty="0" err="1"/>
              <a:t>keenam</a:t>
            </a:r>
            <a:r>
              <a:rPr lang="en-US" sz="4000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(processing) </a:t>
            </a:r>
            <a:r>
              <a:rPr lang="en-US" dirty="0" err="1"/>
              <a:t>limbah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pembakaran</a:t>
            </a:r>
            <a:r>
              <a:rPr lang="en-US" dirty="0"/>
              <a:t> </a:t>
            </a:r>
            <a:r>
              <a:rPr lang="en-US" dirty="0" err="1"/>
              <a:t>limbah</a:t>
            </a:r>
            <a:r>
              <a:rPr lang="en-US" dirty="0"/>
              <a:t> (</a:t>
            </a:r>
            <a:r>
              <a:rPr lang="en-US" dirty="0" err="1"/>
              <a:t>insinerasi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penimbunan</a:t>
            </a:r>
            <a:r>
              <a:rPr lang="en-US" dirty="0"/>
              <a:t> (landfilling).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61366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2141538" y="184150"/>
            <a:ext cx="4908550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dirty="0">
                <a:latin typeface="Verdana" pitchFamily="34" charset="0"/>
              </a:rPr>
              <a:t>BAHAN BAKU (</a:t>
            </a:r>
            <a:r>
              <a:rPr lang="en-US" dirty="0" err="1">
                <a:latin typeface="Verdana" pitchFamily="34" charset="0"/>
              </a:rPr>
              <a:t>Sumber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</a:rPr>
              <a:t>Daya</a:t>
            </a:r>
            <a:r>
              <a:rPr lang="en-US" dirty="0">
                <a:latin typeface="Verdana" pitchFamily="34" charset="0"/>
              </a:rPr>
              <a:t> </a:t>
            </a:r>
            <a:r>
              <a:rPr lang="en-US" dirty="0" err="1">
                <a:latin typeface="Verdana" pitchFamily="34" charset="0"/>
              </a:rPr>
              <a:t>lingkungan</a:t>
            </a:r>
            <a:r>
              <a:rPr lang="en-US" dirty="0">
                <a:latin typeface="Verdana" pitchFamily="34" charset="0"/>
              </a:rPr>
              <a:t>)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3757613" y="914400"/>
            <a:ext cx="1347787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INDUSTRI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76200" y="1766888"/>
            <a:ext cx="1084263" cy="3667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LIMBAH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2667000" y="1752600"/>
            <a:ext cx="3360738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BERACUN DAN BERBAHAYA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7604125" y="1309688"/>
            <a:ext cx="1162050" cy="3667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PRODUK</a:t>
            </a:r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>
            <a:off x="7391400" y="2147888"/>
            <a:ext cx="1524000" cy="3667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KONSUMEN</a:t>
            </a:r>
          </a:p>
        </p:txBody>
      </p:sp>
      <p:sp>
        <p:nvSpPr>
          <p:cNvPr id="23562" name="Text Box 8"/>
          <p:cNvSpPr txBox="1">
            <a:spLocks noChangeArrowheads="1"/>
          </p:cNvSpPr>
          <p:nvPr/>
        </p:nvSpPr>
        <p:spPr bwMode="auto">
          <a:xfrm>
            <a:off x="7543800" y="3003550"/>
            <a:ext cx="1084263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LIMBAH</a:t>
            </a:r>
          </a:p>
        </p:txBody>
      </p:sp>
      <p:sp>
        <p:nvSpPr>
          <p:cNvPr id="23563" name="Text Box 9"/>
          <p:cNvSpPr txBox="1">
            <a:spLocks noChangeArrowheads="1"/>
          </p:cNvSpPr>
          <p:nvPr/>
        </p:nvSpPr>
        <p:spPr bwMode="auto">
          <a:xfrm>
            <a:off x="7291388" y="4298950"/>
            <a:ext cx="1776412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PENGOLAHAN</a:t>
            </a:r>
          </a:p>
        </p:txBody>
      </p:sp>
      <p:sp>
        <p:nvSpPr>
          <p:cNvPr id="23564" name="Text Box 10"/>
          <p:cNvSpPr txBox="1">
            <a:spLocks noChangeArrowheads="1"/>
          </p:cNvSpPr>
          <p:nvPr/>
        </p:nvSpPr>
        <p:spPr bwMode="auto">
          <a:xfrm>
            <a:off x="6937375" y="5695950"/>
            <a:ext cx="2206625" cy="581025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600">
                <a:solidFill>
                  <a:srgbClr val="000000"/>
                </a:solidFill>
                <a:latin typeface="Verdana" pitchFamily="34" charset="0"/>
              </a:rPr>
              <a:t>PEMBANGUNAN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Verdana" pitchFamily="34" charset="0"/>
              </a:rPr>
              <a:t>MEMENUHI SYARAT</a:t>
            </a:r>
          </a:p>
        </p:txBody>
      </p:sp>
      <p:sp>
        <p:nvSpPr>
          <p:cNvPr id="23565" name="Text Box 11"/>
          <p:cNvSpPr txBox="1">
            <a:spLocks noChangeArrowheads="1"/>
          </p:cNvSpPr>
          <p:nvPr/>
        </p:nvSpPr>
        <p:spPr bwMode="auto">
          <a:xfrm>
            <a:off x="3481388" y="2590800"/>
            <a:ext cx="1776412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PENGOLAHAN</a:t>
            </a:r>
          </a:p>
        </p:txBody>
      </p:sp>
      <p:sp>
        <p:nvSpPr>
          <p:cNvPr id="23566" name="Text Box 12"/>
          <p:cNvSpPr txBox="1">
            <a:spLocks noChangeArrowheads="1"/>
          </p:cNvSpPr>
          <p:nvPr/>
        </p:nvSpPr>
        <p:spPr bwMode="auto">
          <a:xfrm>
            <a:off x="1295400" y="3276600"/>
            <a:ext cx="1720850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DAUR ULANG</a:t>
            </a:r>
          </a:p>
        </p:txBody>
      </p:sp>
      <p:sp>
        <p:nvSpPr>
          <p:cNvPr id="23567" name="Text Box 13"/>
          <p:cNvSpPr txBox="1">
            <a:spLocks noChangeArrowheads="1"/>
          </p:cNvSpPr>
          <p:nvPr/>
        </p:nvSpPr>
        <p:spPr bwMode="auto">
          <a:xfrm>
            <a:off x="1524000" y="4191000"/>
            <a:ext cx="1162050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PRODUK</a:t>
            </a:r>
          </a:p>
        </p:txBody>
      </p:sp>
      <p:sp>
        <p:nvSpPr>
          <p:cNvPr id="23568" name="Text Box 14"/>
          <p:cNvSpPr txBox="1">
            <a:spLocks noChangeArrowheads="1"/>
          </p:cNvSpPr>
          <p:nvPr/>
        </p:nvSpPr>
        <p:spPr bwMode="auto">
          <a:xfrm>
            <a:off x="1371600" y="5105400"/>
            <a:ext cx="1524000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KONSUMEN</a:t>
            </a:r>
          </a:p>
        </p:txBody>
      </p:sp>
      <p:sp>
        <p:nvSpPr>
          <p:cNvPr id="23569" name="Text Box 15"/>
          <p:cNvSpPr txBox="1">
            <a:spLocks noChangeArrowheads="1"/>
          </p:cNvSpPr>
          <p:nvPr/>
        </p:nvSpPr>
        <p:spPr bwMode="auto">
          <a:xfrm>
            <a:off x="5257800" y="3276600"/>
            <a:ext cx="1814513" cy="3667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PEMBUANGAN</a:t>
            </a:r>
          </a:p>
        </p:txBody>
      </p:sp>
      <p:sp>
        <p:nvSpPr>
          <p:cNvPr id="23570" name="Text Box 16"/>
          <p:cNvSpPr txBox="1">
            <a:spLocks noChangeArrowheads="1"/>
          </p:cNvSpPr>
          <p:nvPr/>
        </p:nvSpPr>
        <p:spPr bwMode="auto">
          <a:xfrm>
            <a:off x="5011738" y="5043488"/>
            <a:ext cx="1084262" cy="3667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latin typeface="Verdana" pitchFamily="34" charset="0"/>
              </a:rPr>
              <a:t>LIMBAH</a:t>
            </a:r>
          </a:p>
        </p:txBody>
      </p:sp>
      <p:sp>
        <p:nvSpPr>
          <p:cNvPr id="23571" name="Line 17"/>
          <p:cNvSpPr>
            <a:spLocks noChangeShapeType="1"/>
          </p:cNvSpPr>
          <p:nvPr/>
        </p:nvSpPr>
        <p:spPr bwMode="auto">
          <a:xfrm>
            <a:off x="4419600" y="609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2" name="Line 18"/>
          <p:cNvSpPr>
            <a:spLocks noChangeShapeType="1"/>
          </p:cNvSpPr>
          <p:nvPr/>
        </p:nvSpPr>
        <p:spPr bwMode="auto">
          <a:xfrm flipH="1">
            <a:off x="685800" y="1066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3" name="Line 19"/>
          <p:cNvSpPr>
            <a:spLocks noChangeShapeType="1"/>
          </p:cNvSpPr>
          <p:nvPr/>
        </p:nvSpPr>
        <p:spPr bwMode="auto">
          <a:xfrm>
            <a:off x="5105400" y="10668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4" name="Line 20"/>
          <p:cNvSpPr>
            <a:spLocks noChangeShapeType="1"/>
          </p:cNvSpPr>
          <p:nvPr/>
        </p:nvSpPr>
        <p:spPr bwMode="auto">
          <a:xfrm>
            <a:off x="685800" y="1066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5" name="Line 21"/>
          <p:cNvSpPr>
            <a:spLocks noChangeShapeType="1"/>
          </p:cNvSpPr>
          <p:nvPr/>
        </p:nvSpPr>
        <p:spPr bwMode="auto">
          <a:xfrm>
            <a:off x="8077200" y="1066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6" name="Line 22"/>
          <p:cNvSpPr>
            <a:spLocks noChangeShapeType="1"/>
          </p:cNvSpPr>
          <p:nvPr/>
        </p:nvSpPr>
        <p:spPr bwMode="auto">
          <a:xfrm flipH="1">
            <a:off x="4419600" y="1524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7" name="Line 23"/>
          <p:cNvSpPr>
            <a:spLocks noChangeShapeType="1"/>
          </p:cNvSpPr>
          <p:nvPr/>
        </p:nvSpPr>
        <p:spPr bwMode="auto">
          <a:xfrm>
            <a:off x="44196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8" name="Line 24"/>
          <p:cNvSpPr>
            <a:spLocks noChangeShapeType="1"/>
          </p:cNvSpPr>
          <p:nvPr/>
        </p:nvSpPr>
        <p:spPr bwMode="auto">
          <a:xfrm>
            <a:off x="80772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79" name="Line 25"/>
          <p:cNvSpPr>
            <a:spLocks noChangeShapeType="1"/>
          </p:cNvSpPr>
          <p:nvPr/>
        </p:nvSpPr>
        <p:spPr bwMode="auto">
          <a:xfrm>
            <a:off x="80772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0" name="Line 26"/>
          <p:cNvSpPr>
            <a:spLocks noChangeShapeType="1"/>
          </p:cNvSpPr>
          <p:nvPr/>
        </p:nvSpPr>
        <p:spPr bwMode="auto">
          <a:xfrm>
            <a:off x="8077200" y="3429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1" name="Line 27"/>
          <p:cNvSpPr>
            <a:spLocks noChangeShapeType="1"/>
          </p:cNvSpPr>
          <p:nvPr/>
        </p:nvSpPr>
        <p:spPr bwMode="auto">
          <a:xfrm>
            <a:off x="8077200" y="4724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2" name="Line 28"/>
          <p:cNvSpPr>
            <a:spLocks noChangeShapeType="1"/>
          </p:cNvSpPr>
          <p:nvPr/>
        </p:nvSpPr>
        <p:spPr bwMode="auto">
          <a:xfrm>
            <a:off x="1219200" y="1905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3" name="Line 29"/>
          <p:cNvSpPr>
            <a:spLocks noChangeShapeType="1"/>
          </p:cNvSpPr>
          <p:nvPr/>
        </p:nvSpPr>
        <p:spPr bwMode="auto">
          <a:xfrm>
            <a:off x="44196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4" name="Line 30"/>
          <p:cNvSpPr>
            <a:spLocks noChangeShapeType="1"/>
          </p:cNvSpPr>
          <p:nvPr/>
        </p:nvSpPr>
        <p:spPr bwMode="auto">
          <a:xfrm flipH="1">
            <a:off x="2133600" y="2743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5" name="Line 31"/>
          <p:cNvSpPr>
            <a:spLocks noChangeShapeType="1"/>
          </p:cNvSpPr>
          <p:nvPr/>
        </p:nvSpPr>
        <p:spPr bwMode="auto">
          <a:xfrm>
            <a:off x="2133600" y="274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6" name="Line 32"/>
          <p:cNvSpPr>
            <a:spLocks noChangeShapeType="1"/>
          </p:cNvSpPr>
          <p:nvPr/>
        </p:nvSpPr>
        <p:spPr bwMode="auto">
          <a:xfrm>
            <a:off x="2133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7" name="Line 33"/>
          <p:cNvSpPr>
            <a:spLocks noChangeShapeType="1"/>
          </p:cNvSpPr>
          <p:nvPr/>
        </p:nvSpPr>
        <p:spPr bwMode="auto">
          <a:xfrm>
            <a:off x="2133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8" name="Line 34"/>
          <p:cNvSpPr>
            <a:spLocks noChangeShapeType="1"/>
          </p:cNvSpPr>
          <p:nvPr/>
        </p:nvSpPr>
        <p:spPr bwMode="auto">
          <a:xfrm>
            <a:off x="5257800" y="2743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89" name="Line 35"/>
          <p:cNvSpPr>
            <a:spLocks noChangeShapeType="1"/>
          </p:cNvSpPr>
          <p:nvPr/>
        </p:nvSpPr>
        <p:spPr bwMode="auto">
          <a:xfrm>
            <a:off x="6324600" y="274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90" name="Line 36"/>
          <p:cNvSpPr>
            <a:spLocks noChangeShapeType="1"/>
          </p:cNvSpPr>
          <p:nvPr/>
        </p:nvSpPr>
        <p:spPr bwMode="auto">
          <a:xfrm>
            <a:off x="6324600" y="3657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91" name="Line 37"/>
          <p:cNvSpPr>
            <a:spLocks noChangeShapeType="1"/>
          </p:cNvSpPr>
          <p:nvPr/>
        </p:nvSpPr>
        <p:spPr bwMode="auto">
          <a:xfrm>
            <a:off x="6324600" y="4419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92" name="Line 38"/>
          <p:cNvSpPr>
            <a:spLocks noChangeShapeType="1"/>
          </p:cNvSpPr>
          <p:nvPr/>
        </p:nvSpPr>
        <p:spPr bwMode="auto">
          <a:xfrm>
            <a:off x="2971800" y="5257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93" name="Line 39"/>
          <p:cNvSpPr>
            <a:spLocks noChangeShapeType="1"/>
          </p:cNvSpPr>
          <p:nvPr/>
        </p:nvSpPr>
        <p:spPr bwMode="auto">
          <a:xfrm flipV="1">
            <a:off x="5562600" y="3733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3594" name="Text Box 40"/>
          <p:cNvSpPr txBox="1">
            <a:spLocks noChangeArrowheads="1"/>
          </p:cNvSpPr>
          <p:nvPr/>
        </p:nvSpPr>
        <p:spPr bwMode="auto">
          <a:xfrm>
            <a:off x="2270125" y="6367463"/>
            <a:ext cx="5035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i="1">
                <a:solidFill>
                  <a:schemeClr val="hlink"/>
                </a:solidFill>
                <a:latin typeface="Bodoni MT Black" pitchFamily="18" charset="0"/>
              </a:rPr>
              <a:t>MEKANISME PENGOLAHAN LIMBAH</a:t>
            </a:r>
          </a:p>
        </p:txBody>
      </p:sp>
    </p:spTree>
    <p:extLst>
      <p:ext uri="{BB962C8B-B14F-4D97-AF65-F5344CB8AC3E}">
        <p14:creationId xmlns:p14="http://schemas.microsoft.com/office/powerpoint/2010/main" val="30098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Istilah-Istilah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BOD adalah jumlah Oksigen yg dibutuhkan oleh bakteri untuk mengurai hampir semua zat organik yg terlarut dan tersuspensi dalam air buangan.</a:t>
            </a:r>
          </a:p>
          <a:p>
            <a:r>
              <a:rPr lang="id-ID" dirty="0" smtClean="0"/>
              <a:t>COD adalah jumlah Oksigen yg dibutuhkan utk mengoksidasi zat-zat organik yg terdapat dalam limbah cair dgn memanfaatkan oksidator Kalium diKromat sebagai sumber Oksigen.</a:t>
            </a:r>
          </a:p>
          <a:p>
            <a:r>
              <a:rPr lang="id-ID" dirty="0" smtClean="0"/>
              <a:t>TSS adalah zat yg tersuspensi biasanya terdiri dari zat organik dan anorganik yg melayang-layang dalam air, secara fisika zat ini sebagai penyebab kekeruhan dalam air</a:t>
            </a:r>
            <a:r>
              <a:rPr lang="id-ID" dirty="0" smtClean="0"/>
              <a:t>.</a:t>
            </a:r>
          </a:p>
          <a:p>
            <a:r>
              <a:rPr lang="id-ID" dirty="0" smtClean="0"/>
              <a:t>DO adalah jumlah Oksigen terlarut dalam air yg berasal dari fotosintesis dan absorbsi atmosfer/udara.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561360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Limbah Cair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Bahan Padat tersuspensi (TSS)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Bahan Padat terlarut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BOD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COD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Organisme Koliform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pH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Kebutuhan Clor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Nutrient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Logam Berat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43461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266</TotalTime>
  <Words>1351</Words>
  <Application>Microsoft Office PowerPoint</Application>
  <PresentationFormat>On-screen Show (4:3)</PresentationFormat>
  <Paragraphs>167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Konsep Dasar Pengolahan Limbah Cair</vt:lpstr>
      <vt:lpstr>Pendahuluan </vt:lpstr>
      <vt:lpstr>Hirarki pengolahan limbah</vt:lpstr>
      <vt:lpstr>Prinsip Hirarki Pengolahan Limbah </vt:lpstr>
      <vt:lpstr>PowerPoint Presentation</vt:lpstr>
      <vt:lpstr>PowerPoint Presentation</vt:lpstr>
      <vt:lpstr>PowerPoint Presentation</vt:lpstr>
      <vt:lpstr>Defenisi Istilah-Istilah</vt:lpstr>
      <vt:lpstr>Karakteristik Limbah Cair</vt:lpstr>
      <vt:lpstr>Baku Mutu Air Limbah</vt:lpstr>
      <vt:lpstr>PermenLH no 03 th 2010 tentang BAKU MUTU AIR LIMBAH BAGI KAWASAN INDUSTRI</vt:lpstr>
      <vt:lpstr>Lanjutan</vt:lpstr>
      <vt:lpstr>PERATURAN MENTERI NEGARA LINGKUNGAN HIDUP NOMOR  09  TAHUN  2006 TENTANG  BAKU MUTU AIR LIMBAH  BAGI USAHA DAN/ATAU KEGIATAN  PERTAMBANGAN BIJIH NIKEL </vt:lpstr>
      <vt:lpstr>KEPUTUSAN MENTERI NEGARA LINGKUNGAN HIDUP NO. 58 TAHUN 1995 TENTANG BAKU MUTU LIMBAH CAIR BAGI KEGIATAN RUMAH SAKIT </vt:lpstr>
      <vt:lpstr>Teknologi Pengolahan Air Limbah</vt:lpstr>
      <vt:lpstr>Tahapan Pengolahan Air Limbah</vt:lpstr>
      <vt:lpstr>Pretreatment</vt:lpstr>
      <vt:lpstr>Primary Treatment</vt:lpstr>
      <vt:lpstr>Secondary Treatment </vt:lpstr>
      <vt:lpstr>Tertiary Treatment / Advance Treatment</vt:lpstr>
      <vt:lpstr>Sludge Treatment</vt:lpstr>
      <vt:lpstr>Pengolahan Limbah Industri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Pengolahan Limbah Cair</dc:title>
  <dc:creator>HP PC</dc:creator>
  <cp:lastModifiedBy>HP PC</cp:lastModifiedBy>
  <cp:revision>14</cp:revision>
  <dcterms:created xsi:type="dcterms:W3CDTF">2017-09-23T16:49:59Z</dcterms:created>
  <dcterms:modified xsi:type="dcterms:W3CDTF">2017-09-24T15:42:12Z</dcterms:modified>
</cp:coreProperties>
</file>