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9" r:id="rId14"/>
    <p:sldId id="270" r:id="rId15"/>
    <p:sldId id="271" r:id="rId16"/>
    <p:sldId id="274" r:id="rId17"/>
    <p:sldId id="268" r:id="rId18"/>
    <p:sldId id="272" r:id="rId19"/>
    <p:sldId id="275" r:id="rId20"/>
    <p:sldId id="276"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78"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262530E-E9D3-48FB-8E43-D25B099EDB25}" type="datetimeFigureOut">
              <a:rPr lang="id-ID" smtClean="0"/>
              <a:t>08/10/2017</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FA5D7AB-6DB6-44F4-A944-BB3C3DD67AD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62530E-E9D3-48FB-8E43-D25B099EDB25}" type="datetimeFigureOut">
              <a:rPr lang="id-ID" smtClean="0"/>
              <a:t>08/10/2017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A5D7AB-6DB6-44F4-A944-BB3C3DD67AD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262530E-E9D3-48FB-8E43-D25B099EDB25}" type="datetimeFigureOut">
              <a:rPr lang="id-ID" smtClean="0"/>
              <a:t>08/10/2017</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FA5D7AB-6DB6-44F4-A944-BB3C3DD67AD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62530E-E9D3-48FB-8E43-D25B099EDB25}" type="datetimeFigureOut">
              <a:rPr lang="id-ID" smtClean="0"/>
              <a:t>08/10/2017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FA5D7AB-6DB6-44F4-A944-BB3C3DD67AD6}" type="slidenum">
              <a:rPr lang="id-ID" smtClean="0"/>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262530E-E9D3-48FB-8E43-D25B099EDB25}" type="datetimeFigureOut">
              <a:rPr lang="id-ID" smtClean="0"/>
              <a:t>08/10/2017</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FA5D7AB-6DB6-44F4-A944-BB3C3DD67AD6}" type="slidenum">
              <a:rPr lang="id-ID" smtClean="0"/>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262530E-E9D3-48FB-8E43-D25B099EDB25}" type="datetimeFigureOut">
              <a:rPr lang="id-ID" smtClean="0"/>
              <a:t>08/10/2017</a:t>
            </a:fld>
            <a:endParaRPr lang="id-ID"/>
          </a:p>
        </p:txBody>
      </p:sp>
      <p:sp>
        <p:nvSpPr>
          <p:cNvPr id="10" name="Slide Number Placeholder 9"/>
          <p:cNvSpPr>
            <a:spLocks noGrp="1"/>
          </p:cNvSpPr>
          <p:nvPr>
            <p:ph type="sldNum" sz="quarter" idx="16"/>
          </p:nvPr>
        </p:nvSpPr>
        <p:spPr/>
        <p:txBody>
          <a:bodyPr rtlCol="0"/>
          <a:lstStyle/>
          <a:p>
            <a:fld id="{3FA5D7AB-6DB6-44F4-A944-BB3C3DD67AD6}" type="slidenum">
              <a:rPr lang="id-ID" smtClean="0"/>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262530E-E9D3-48FB-8E43-D25B099EDB25}" type="datetimeFigureOut">
              <a:rPr lang="id-ID" smtClean="0"/>
              <a:t>08/10/2017</a:t>
            </a:fld>
            <a:endParaRPr lang="id-ID"/>
          </a:p>
        </p:txBody>
      </p:sp>
      <p:sp>
        <p:nvSpPr>
          <p:cNvPr id="12" name="Slide Number Placeholder 11"/>
          <p:cNvSpPr>
            <a:spLocks noGrp="1"/>
          </p:cNvSpPr>
          <p:nvPr>
            <p:ph type="sldNum" sz="quarter" idx="16"/>
          </p:nvPr>
        </p:nvSpPr>
        <p:spPr/>
        <p:txBody>
          <a:bodyPr rtlCol="0"/>
          <a:lstStyle/>
          <a:p>
            <a:fld id="{3FA5D7AB-6DB6-44F4-A944-BB3C3DD67AD6}" type="slidenum">
              <a:rPr lang="id-ID" smtClean="0"/>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62530E-E9D3-48FB-8E43-D25B099EDB25}" type="datetimeFigureOut">
              <a:rPr lang="id-ID" smtClean="0"/>
              <a:t>08/10/2017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FA5D7AB-6DB6-44F4-A944-BB3C3DD67AD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2530E-E9D3-48FB-8E43-D25B099EDB25}" type="datetimeFigureOut">
              <a:rPr lang="id-ID" smtClean="0"/>
              <a:t>08/10/2017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FA5D7AB-6DB6-44F4-A944-BB3C3DD67AD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62530E-E9D3-48FB-8E43-D25B099EDB25}" type="datetimeFigureOut">
              <a:rPr lang="id-ID" smtClean="0"/>
              <a:t>08/10/2017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FA5D7AB-6DB6-44F4-A944-BB3C3DD67AD6}" type="slidenum">
              <a:rPr lang="id-ID" smtClean="0"/>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262530E-E9D3-48FB-8E43-D25B099EDB25}" type="datetimeFigureOut">
              <a:rPr lang="id-ID" smtClean="0"/>
              <a:t>08/10/2017</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FA5D7AB-6DB6-44F4-A944-BB3C3DD67AD6}" type="slidenum">
              <a:rPr lang="id-ID" smtClean="0"/>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262530E-E9D3-48FB-8E43-D25B099EDB25}" type="datetimeFigureOut">
              <a:rPr lang="id-ID" smtClean="0"/>
              <a:t>08/10/2017</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FA5D7AB-6DB6-44F4-A944-BB3C3DD67AD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908720"/>
            <a:ext cx="6477000" cy="2808312"/>
          </a:xfrm>
        </p:spPr>
        <p:txBody>
          <a:bodyPr/>
          <a:lstStyle/>
          <a:p>
            <a:r>
              <a:rPr lang="id-ID" dirty="0" smtClean="0"/>
              <a:t>Pengolahan Limbah Cair secara Aerob</a:t>
            </a:r>
            <a:endParaRPr lang="id-ID" dirty="0"/>
          </a:p>
        </p:txBody>
      </p:sp>
      <p:sp>
        <p:nvSpPr>
          <p:cNvPr id="3" name="Subtitle 2"/>
          <p:cNvSpPr>
            <a:spLocks noGrp="1"/>
          </p:cNvSpPr>
          <p:nvPr>
            <p:ph type="subTitle" idx="1"/>
          </p:nvPr>
        </p:nvSpPr>
        <p:spPr/>
        <p:txBody>
          <a:bodyPr>
            <a:normAutofit fontScale="77500" lnSpcReduction="20000"/>
          </a:bodyPr>
          <a:lstStyle/>
          <a:p>
            <a:r>
              <a:rPr lang="id-ID" dirty="0" smtClean="0"/>
              <a:t>By</a:t>
            </a:r>
          </a:p>
          <a:p>
            <a:r>
              <a:rPr lang="id-ID" dirty="0" smtClean="0"/>
              <a:t>Ahmad Irfandi, SKM., MKM</a:t>
            </a:r>
            <a:endParaRPr lang="id-ID" dirty="0"/>
          </a:p>
        </p:txBody>
      </p:sp>
    </p:spTree>
    <p:extLst>
      <p:ext uri="{BB962C8B-B14F-4D97-AF65-F5344CB8AC3E}">
        <p14:creationId xmlns:p14="http://schemas.microsoft.com/office/powerpoint/2010/main" val="2659017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Kolam dengan kedalaman 1-1,5 m dapat dimasukkan ganggang (algae) utk menambah konsentrasi Oksigen dalam air</a:t>
            </a:r>
          </a:p>
          <a:p>
            <a:r>
              <a:rPr lang="id-ID" dirty="0" smtClean="0"/>
              <a:t>Faktor-faktor yg mempengaruhi kinerja kolam oksidasi adalah kedalaman dan kondisi limbah terutama padatan</a:t>
            </a:r>
          </a:p>
          <a:p>
            <a:r>
              <a:rPr lang="id-ID" dirty="0" smtClean="0"/>
              <a:t>Kedalaman kolam mencapai 2 m menyebabkan sinar matahari </a:t>
            </a:r>
            <a:r>
              <a:rPr lang="id-ID" dirty="0" smtClean="0"/>
              <a:t>tdk </a:t>
            </a:r>
            <a:r>
              <a:rPr lang="id-ID" dirty="0" smtClean="0"/>
              <a:t>sampai ke dasar kolam</a:t>
            </a:r>
            <a:endParaRPr lang="id-ID" dirty="0"/>
          </a:p>
        </p:txBody>
      </p:sp>
    </p:spTree>
    <p:extLst>
      <p:ext uri="{BB962C8B-B14F-4D97-AF65-F5344CB8AC3E}">
        <p14:creationId xmlns:p14="http://schemas.microsoft.com/office/powerpoint/2010/main" val="888074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Dari beberapa petunjuk, kondisi pH harus berkisar anatara 6,5-8,5 </a:t>
            </a:r>
          </a:p>
          <a:p>
            <a:r>
              <a:rPr lang="id-ID" dirty="0" smtClean="0"/>
              <a:t>Temperatur berkisar anatara 15</a:t>
            </a:r>
            <a:r>
              <a:rPr lang="id-ID" baseline="30000" dirty="0" smtClean="0"/>
              <a:t>0</a:t>
            </a:r>
            <a:r>
              <a:rPr lang="id-ID" dirty="0" smtClean="0"/>
              <a:t> C – 20</a:t>
            </a:r>
            <a:r>
              <a:rPr lang="id-ID" baseline="30000" dirty="0" smtClean="0"/>
              <a:t>0 </a:t>
            </a:r>
            <a:r>
              <a:rPr lang="id-ID" dirty="0" smtClean="0"/>
              <a:t>C, untuk bakteri jenis psyhrophiles 25</a:t>
            </a:r>
            <a:r>
              <a:rPr lang="id-ID" baseline="30000" dirty="0" smtClean="0"/>
              <a:t>0</a:t>
            </a:r>
            <a:r>
              <a:rPr lang="id-ID" dirty="0" smtClean="0"/>
              <a:t> C – 40</a:t>
            </a:r>
            <a:r>
              <a:rPr lang="id-ID" baseline="30000" dirty="0" smtClean="0"/>
              <a:t>0</a:t>
            </a:r>
            <a:r>
              <a:rPr lang="id-ID" dirty="0" smtClean="0"/>
              <a:t> C</a:t>
            </a:r>
          </a:p>
          <a:p>
            <a:r>
              <a:rPr lang="id-ID" dirty="0" smtClean="0"/>
              <a:t>Kelarutan Oksigen paling sedikit 1mg/L</a:t>
            </a:r>
          </a:p>
          <a:p>
            <a:r>
              <a:rPr lang="id-ID" dirty="0" smtClean="0"/>
              <a:t>Kondisi iklim sangat mempengaruhi proses kolam oksidasi, pada saat cerah Oksigen terlarut bertambah banyak </a:t>
            </a:r>
            <a:r>
              <a:rPr lang="id-ID" dirty="0" smtClean="0"/>
              <a:t>(BOD</a:t>
            </a:r>
            <a:r>
              <a:rPr lang="id-ID" dirty="0" smtClean="0"/>
              <a:t>)</a:t>
            </a:r>
            <a:endParaRPr lang="id-ID" dirty="0"/>
          </a:p>
        </p:txBody>
      </p:sp>
      <p:cxnSp>
        <p:nvCxnSpPr>
          <p:cNvPr id="5" name="Straight Arrow Connector 4"/>
          <p:cNvCxnSpPr/>
          <p:nvPr/>
        </p:nvCxnSpPr>
        <p:spPr>
          <a:xfrm>
            <a:off x="5148064" y="5157192"/>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64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Lumpur Aktif </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Lumpur aktif merupakan suatu padatan organik yg telah mengalami penguraian secara hayati sehingga terbentuk biomassa aktif dan mampu menyerap partikel serta merombaknya dan kemudian membentuk massa yg mudah mengendap dan atau menyerap sebagai gas</a:t>
            </a:r>
          </a:p>
          <a:p>
            <a:r>
              <a:rPr lang="id-ID" dirty="0" smtClean="0"/>
              <a:t>Dalam lumpur aktif terkandung bakteri-bakteri yg dapat mencapai 1000 juta per mili liter</a:t>
            </a:r>
          </a:p>
          <a:p>
            <a:r>
              <a:rPr lang="id-ID" dirty="0" smtClean="0"/>
              <a:t>Lumpur aktif dikenal dgn istilah Mixed Liquor Suspended Solid (MLSS)</a:t>
            </a:r>
            <a:endParaRPr lang="id-ID" dirty="0"/>
          </a:p>
        </p:txBody>
      </p:sp>
    </p:spTree>
    <p:extLst>
      <p:ext uri="{BB962C8B-B14F-4D97-AF65-F5344CB8AC3E}">
        <p14:creationId xmlns:p14="http://schemas.microsoft.com/office/powerpoint/2010/main" val="1973384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Dalam proses lumpur aktif terdapat 2 proses penting</a:t>
            </a:r>
          </a:p>
          <a:p>
            <a:pPr marL="914400" lvl="1" indent="-514350">
              <a:buFont typeface="+mj-lt"/>
              <a:buAutoNum type="arabicPeriod"/>
            </a:pPr>
            <a:r>
              <a:rPr lang="id-ID" dirty="0" smtClean="0"/>
              <a:t>Proses penumbuhan bakteri dalam lumpur</a:t>
            </a:r>
          </a:p>
          <a:p>
            <a:pPr marL="914400" lvl="1" indent="-514350">
              <a:buFont typeface="+mj-lt"/>
              <a:buAutoNum type="arabicPeriod"/>
            </a:pPr>
            <a:r>
              <a:rPr lang="id-ID" dirty="0" smtClean="0"/>
              <a:t>Proses penambahan Oksigen yg disebut dengan aerasi</a:t>
            </a:r>
          </a:p>
          <a:p>
            <a:r>
              <a:rPr lang="id-ID" dirty="0" smtClean="0"/>
              <a:t>Keaktifan lumpur ditentukan oleh MLSS</a:t>
            </a:r>
            <a:endParaRPr lang="id-ID" dirty="0"/>
          </a:p>
        </p:txBody>
      </p:sp>
    </p:spTree>
    <p:extLst>
      <p:ext uri="{BB962C8B-B14F-4D97-AF65-F5344CB8AC3E}">
        <p14:creationId xmlns:p14="http://schemas.microsoft.com/office/powerpoint/2010/main" val="140420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Aerasi secara umum</a:t>
            </a:r>
            <a:endParaRPr lang="id-ID"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id-ID" dirty="0" smtClean="0"/>
              <a:t>Lumpur aktif dimasukkan oleh konsentrasi MLSS</a:t>
            </a:r>
          </a:p>
          <a:p>
            <a:pPr marL="514350" indent="-514350">
              <a:buFont typeface="+mj-lt"/>
              <a:buAutoNum type="arabicPeriod"/>
            </a:pPr>
            <a:r>
              <a:rPr lang="id-ID" dirty="0" smtClean="0"/>
              <a:t>Air limbah di aerasi melalui peralatan aerator sehingga Oksigen banyak terserap</a:t>
            </a:r>
          </a:p>
          <a:p>
            <a:pPr marL="514350" indent="-514350">
              <a:buFont typeface="+mj-lt"/>
              <a:buAutoNum type="arabicPeriod"/>
            </a:pPr>
            <a:r>
              <a:rPr lang="id-ID" dirty="0" smtClean="0"/>
              <a:t>Limbah cair dialirkan ke tangki pemisah dimana lumpur mengendap pd jangka waktu tertentu dan bagian atas terdapat air yg bersih</a:t>
            </a:r>
          </a:p>
          <a:p>
            <a:pPr marL="514350" indent="-514350">
              <a:buFont typeface="+mj-lt"/>
              <a:buAutoNum type="arabicPeriod"/>
            </a:pPr>
            <a:r>
              <a:rPr lang="id-ID" dirty="0" smtClean="0"/>
              <a:t>Air yg bersih secara grafitasi dapat dialirkan ke perairan </a:t>
            </a:r>
          </a:p>
          <a:p>
            <a:pPr marL="514350" indent="-514350">
              <a:buFont typeface="+mj-lt"/>
              <a:buAutoNum type="arabicPeriod"/>
            </a:pPr>
            <a:r>
              <a:rPr lang="id-ID" dirty="0" smtClean="0"/>
              <a:t>Bila terdapat bakteri pembunuh maka dilakukan desinfektan atau khlorinasi</a:t>
            </a:r>
          </a:p>
          <a:p>
            <a:pPr marL="514350" indent="-514350">
              <a:buFont typeface="+mj-lt"/>
              <a:buAutoNum type="arabicPeriod"/>
            </a:pPr>
            <a:r>
              <a:rPr lang="id-ID" dirty="0" smtClean="0"/>
              <a:t>Lumpur yg mengendap kebagian dasar dibuang dan sebagian dikembalikan ke reaktor</a:t>
            </a:r>
            <a:endParaRPr lang="id-ID" dirty="0"/>
          </a:p>
        </p:txBody>
      </p:sp>
    </p:spTree>
    <p:extLst>
      <p:ext uri="{BB962C8B-B14F-4D97-AF65-F5344CB8AC3E}">
        <p14:creationId xmlns:p14="http://schemas.microsoft.com/office/powerpoint/2010/main" val="3694949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Lumpur Aktif</a:t>
            </a:r>
            <a:endParaRPr lang="id-ID" dirty="0"/>
          </a:p>
        </p:txBody>
      </p:sp>
      <p:sp>
        <p:nvSpPr>
          <p:cNvPr id="5" name="Content Placeholder 4"/>
          <p:cNvSpPr>
            <a:spLocks noGrp="1"/>
          </p:cNvSpPr>
          <p:nvPr>
            <p:ph sz="quarter" idx="1"/>
          </p:nvPr>
        </p:nvSpPr>
        <p:spPr>
          <a:xfrm rot="10800000" flipV="1">
            <a:off x="4139952" y="2682846"/>
            <a:ext cx="1584176" cy="90256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id-ID" sz="1800" dirty="0" smtClean="0">
                <a:solidFill>
                  <a:schemeClr val="tx2">
                    <a:lumMod val="50000"/>
                  </a:schemeClr>
                </a:solidFill>
              </a:rPr>
              <a:t>Bak Pengendapan</a:t>
            </a:r>
            <a:endParaRPr lang="id-ID" dirty="0"/>
          </a:p>
        </p:txBody>
      </p:sp>
      <p:sp>
        <p:nvSpPr>
          <p:cNvPr id="4" name="Rounded Rectangle 3"/>
          <p:cNvSpPr/>
          <p:nvPr/>
        </p:nvSpPr>
        <p:spPr>
          <a:xfrm>
            <a:off x="611560" y="2810094"/>
            <a:ext cx="1152128"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Limbah</a:t>
            </a:r>
            <a:endParaRPr lang="id-ID" dirty="0">
              <a:solidFill>
                <a:schemeClr val="tx2">
                  <a:lumMod val="50000"/>
                </a:schemeClr>
              </a:solidFill>
            </a:endParaRPr>
          </a:p>
        </p:txBody>
      </p:sp>
      <p:sp>
        <p:nvSpPr>
          <p:cNvPr id="6" name="Rounded Rectangle 5"/>
          <p:cNvSpPr/>
          <p:nvPr/>
        </p:nvSpPr>
        <p:spPr>
          <a:xfrm>
            <a:off x="2411760" y="2814464"/>
            <a:ext cx="1152128"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Tangki Aerasi</a:t>
            </a:r>
            <a:endParaRPr lang="id-ID" dirty="0">
              <a:solidFill>
                <a:schemeClr val="tx2">
                  <a:lumMod val="50000"/>
                </a:schemeClr>
              </a:solidFill>
            </a:endParaRPr>
          </a:p>
        </p:txBody>
      </p:sp>
      <p:sp>
        <p:nvSpPr>
          <p:cNvPr id="7" name="Rounded Rectangle 6"/>
          <p:cNvSpPr/>
          <p:nvPr/>
        </p:nvSpPr>
        <p:spPr>
          <a:xfrm>
            <a:off x="6372200" y="2784376"/>
            <a:ext cx="1152128"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Effluent</a:t>
            </a:r>
            <a:endParaRPr lang="id-ID" dirty="0">
              <a:solidFill>
                <a:schemeClr val="tx2">
                  <a:lumMod val="50000"/>
                </a:schemeClr>
              </a:solidFill>
            </a:endParaRPr>
          </a:p>
        </p:txBody>
      </p:sp>
      <p:cxnSp>
        <p:nvCxnSpPr>
          <p:cNvPr id="9" name="Straight Connector 8"/>
          <p:cNvCxnSpPr>
            <a:stCxn id="4" idx="2"/>
          </p:cNvCxnSpPr>
          <p:nvPr/>
        </p:nvCxnSpPr>
        <p:spPr>
          <a:xfrm>
            <a:off x="1187624" y="3458166"/>
            <a:ext cx="0" cy="1627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187624" y="5085184"/>
            <a:ext cx="57606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a:endCxn id="6" idx="1"/>
          </p:cNvCxnSpPr>
          <p:nvPr/>
        </p:nvCxnSpPr>
        <p:spPr>
          <a:xfrm>
            <a:off x="1763688" y="3134130"/>
            <a:ext cx="648072" cy="4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a:endCxn id="5" idx="3"/>
          </p:cNvCxnSpPr>
          <p:nvPr/>
        </p:nvCxnSpPr>
        <p:spPr>
          <a:xfrm flipV="1">
            <a:off x="3563888" y="3134130"/>
            <a:ext cx="576064" cy="4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1"/>
          </p:cNvCxnSpPr>
          <p:nvPr/>
        </p:nvCxnSpPr>
        <p:spPr>
          <a:xfrm>
            <a:off x="5724128" y="3134130"/>
            <a:ext cx="648072" cy="4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p:cNvCxnSpPr>
          <p:nvPr/>
        </p:nvCxnSpPr>
        <p:spPr>
          <a:xfrm>
            <a:off x="4932040" y="3585414"/>
            <a:ext cx="0" cy="1499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3"/>
          </p:cNvCxnSpPr>
          <p:nvPr/>
        </p:nvCxnSpPr>
        <p:spPr>
          <a:xfrm>
            <a:off x="7524328" y="3108412"/>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5112060" y="4437112"/>
            <a:ext cx="1512168" cy="53386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Pembuangan Lumpur</a:t>
            </a:r>
            <a:endParaRPr lang="id-ID" dirty="0">
              <a:solidFill>
                <a:schemeClr val="tx1"/>
              </a:solidFill>
            </a:endParaRPr>
          </a:p>
        </p:txBody>
      </p:sp>
    </p:spTree>
    <p:extLst>
      <p:ext uri="{BB962C8B-B14F-4D97-AF65-F5344CB8AC3E}">
        <p14:creationId xmlns:p14="http://schemas.microsoft.com/office/powerpoint/2010/main" val="3189363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7992887"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4094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a:t>
            </a:r>
            <a:r>
              <a:rPr lang="id-ID" smtClean="0"/>
              <a:t>Lagoon Aerasi</a:t>
            </a:r>
            <a:endParaRPr lang="id-ID" dirty="0"/>
          </a:p>
        </p:txBody>
      </p:sp>
      <p:sp>
        <p:nvSpPr>
          <p:cNvPr id="3" name="Content Placeholder 2"/>
          <p:cNvSpPr>
            <a:spLocks noGrp="1"/>
          </p:cNvSpPr>
          <p:nvPr>
            <p:ph sz="quarter" idx="1"/>
          </p:nvPr>
        </p:nvSpPr>
        <p:spPr/>
        <p:txBody>
          <a:bodyPr>
            <a:normAutofit fontScale="92500" lnSpcReduction="20000"/>
          </a:bodyPr>
          <a:lstStyle/>
          <a:p>
            <a:r>
              <a:rPr lang="id-ID" dirty="0" smtClean="0"/>
              <a:t>Lagoon adalah sebuah kolam yg dilengkapi dgn aerator</a:t>
            </a:r>
          </a:p>
          <a:p>
            <a:r>
              <a:rPr lang="id-ID" dirty="0" smtClean="0"/>
              <a:t>Sistem lagoon mirip dengan kolam Oksidasi</a:t>
            </a:r>
          </a:p>
          <a:p>
            <a:r>
              <a:rPr lang="id-ID" dirty="0" smtClean="0"/>
              <a:t>Lagoon mampu menampung Limbah cair dalam volume besar </a:t>
            </a:r>
          </a:p>
          <a:p>
            <a:r>
              <a:rPr lang="id-ID" dirty="0" smtClean="0"/>
              <a:t>Suatu industri membutuhkan sisten lagoon apabila limbah memerlukan proses reaksi penguraian bahan-bahan anorganik dalam jangka waktu lama</a:t>
            </a:r>
          </a:p>
          <a:p>
            <a:r>
              <a:rPr lang="id-ID" dirty="0" smtClean="0"/>
              <a:t>Sinar matahari </a:t>
            </a:r>
            <a:r>
              <a:rPr lang="id-ID" dirty="0" smtClean="0"/>
              <a:t>bebas masuk kedalam kolam mencapai kedalaman 2-4 meter, dgn bantuan aerator dimasukkan udara</a:t>
            </a:r>
            <a:endParaRPr lang="id-ID" dirty="0"/>
          </a:p>
        </p:txBody>
      </p:sp>
    </p:spTree>
    <p:extLst>
      <p:ext uri="{BB962C8B-B14F-4D97-AF65-F5344CB8AC3E}">
        <p14:creationId xmlns:p14="http://schemas.microsoft.com/office/powerpoint/2010/main" val="229908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Lagoon aerasi mempunyai proses kerja yg hampir sama dgn proses lumpur aktif, bedanya adalah dalam hal pengembalian lumpur.</a:t>
            </a:r>
          </a:p>
          <a:p>
            <a:r>
              <a:rPr lang="id-ID" dirty="0" smtClean="0"/>
              <a:t>Pada lagoon aerasi lumpur tidak dikembalikan. </a:t>
            </a:r>
          </a:p>
          <a:p>
            <a:r>
              <a:rPr lang="id-ID" dirty="0" smtClean="0"/>
              <a:t>Aerator langsung beroperasi diatas permukaan lagoon dan menggoncang seluruh permukaan limbah agar terdapat campuran merata antara limbah dgn udara</a:t>
            </a:r>
          </a:p>
          <a:p>
            <a:endParaRPr lang="id-ID" dirty="0"/>
          </a:p>
        </p:txBody>
      </p:sp>
    </p:spTree>
    <p:extLst>
      <p:ext uri="{BB962C8B-B14F-4D97-AF65-F5344CB8AC3E}">
        <p14:creationId xmlns:p14="http://schemas.microsoft.com/office/powerpoint/2010/main" val="1052546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Lagoon Aerasi</a:t>
            </a:r>
            <a:endParaRPr lang="id-ID" dirty="0"/>
          </a:p>
        </p:txBody>
      </p:sp>
      <p:sp>
        <p:nvSpPr>
          <p:cNvPr id="3" name="Content Placeholder 2"/>
          <p:cNvSpPr>
            <a:spLocks noGrp="1"/>
          </p:cNvSpPr>
          <p:nvPr>
            <p:ph sz="quarter" idx="1"/>
          </p:nvPr>
        </p:nvSpPr>
        <p:spPr/>
        <p:txBody>
          <a:bodyPr/>
          <a:lstStyle/>
          <a:p>
            <a:endParaRPr lang="id-ID"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8064895" cy="4173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92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a:t>
            </a:r>
          </a:p>
        </p:txBody>
      </p:sp>
      <p:sp>
        <p:nvSpPr>
          <p:cNvPr id="3" name="Content Placeholder 2"/>
          <p:cNvSpPr>
            <a:spLocks noGrp="1"/>
          </p:cNvSpPr>
          <p:nvPr>
            <p:ph sz="quarter" idx="1"/>
          </p:nvPr>
        </p:nvSpPr>
        <p:spPr/>
        <p:txBody>
          <a:bodyPr>
            <a:normAutofit/>
          </a:bodyPr>
          <a:lstStyle/>
          <a:p>
            <a:r>
              <a:rPr lang="id-ID" dirty="0"/>
              <a:t>Dalam beberapa dasawarsa telah berkembang berbagai metode pengolahan biologi dengan segala modifikasinya</a:t>
            </a:r>
          </a:p>
          <a:p>
            <a:r>
              <a:rPr lang="id-ID" dirty="0"/>
              <a:t>Reaktor pengolahan secara biologi dapat dibedakan atas 2 jenis:</a:t>
            </a:r>
          </a:p>
          <a:p>
            <a:r>
              <a:rPr lang="id-ID" dirty="0"/>
              <a:t>1. Reaktor pertumbuhan tersuspensi (suspended growth reactor)</a:t>
            </a:r>
          </a:p>
          <a:p>
            <a:r>
              <a:rPr lang="id-ID" dirty="0"/>
              <a:t>2. Reaktor pertumbuhan lekat (attached growth reactor)</a:t>
            </a:r>
          </a:p>
        </p:txBody>
      </p:sp>
    </p:spTree>
    <p:extLst>
      <p:ext uri="{BB962C8B-B14F-4D97-AF65-F5344CB8AC3E}">
        <p14:creationId xmlns:p14="http://schemas.microsoft.com/office/powerpoint/2010/main" val="4234251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Terimakasih</a:t>
            </a:r>
            <a:endParaRPr lang="id-ID" dirty="0"/>
          </a:p>
        </p:txBody>
      </p:sp>
      <p:sp>
        <p:nvSpPr>
          <p:cNvPr id="3" name="Content Placeholder 2"/>
          <p:cNvSpPr>
            <a:spLocks noGrp="1"/>
          </p:cNvSpPr>
          <p:nvPr>
            <p:ph sz="quarter" idx="1"/>
          </p:nvPr>
        </p:nvSpPr>
        <p:spPr/>
        <p:txBody>
          <a:bodyPr/>
          <a:lstStyle/>
          <a:p>
            <a:endParaRPr lang="id-ID"/>
          </a:p>
        </p:txBody>
      </p:sp>
    </p:spTree>
    <p:extLst>
      <p:ext uri="{BB962C8B-B14F-4D97-AF65-F5344CB8AC3E}">
        <p14:creationId xmlns:p14="http://schemas.microsoft.com/office/powerpoint/2010/main" val="42975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7500" lnSpcReduction="20000"/>
          </a:bodyPr>
          <a:lstStyle/>
          <a:p>
            <a:r>
              <a:rPr lang="id-ID" dirty="0"/>
              <a:t>Di dalam reaktor tersuspensi, mikroorganisme tumbuh dan berkembang dalam keadaan tersustpensi</a:t>
            </a:r>
          </a:p>
          <a:p>
            <a:r>
              <a:rPr lang="id-ID" dirty="0"/>
              <a:t>Proses lumpur aktif banyak dikenal berlangsung dalam reaktor ini</a:t>
            </a:r>
          </a:p>
          <a:p>
            <a:r>
              <a:rPr lang="id-ID" dirty="0"/>
              <a:t>Di dalam reaktor lekat, mikroorganisme tumbuh diatas media pendukung dengan membentuk lapisan film untuk melekatkan dirinya.</a:t>
            </a:r>
          </a:p>
          <a:p>
            <a:r>
              <a:rPr lang="id-ID" dirty="0"/>
              <a:t>Ditinjau dari segi lingkungan dimana berlangsung proses penguraian secara biologi, proses ini dibedakan menjadi 2 jenis yaitu:</a:t>
            </a:r>
          </a:p>
          <a:p>
            <a:r>
              <a:rPr lang="id-ID" dirty="0"/>
              <a:t>1. proses Aerob, yang berlangsung dengan hadirnya Oksigen</a:t>
            </a:r>
          </a:p>
          <a:p>
            <a:r>
              <a:rPr lang="id-ID" dirty="0"/>
              <a:t>2. proses Anaerob, yang berlangsung tanpa Oksigen</a:t>
            </a:r>
          </a:p>
          <a:p>
            <a:r>
              <a:rPr lang="id-ID" dirty="0"/>
              <a:t>Apabila BOD dalam air buangan tidak melebihi 400mg/L, proses aerob dianggap lebih ekonomis daripada anaerob dan sebaliknya.</a:t>
            </a:r>
          </a:p>
        </p:txBody>
      </p:sp>
    </p:spTree>
    <p:extLst>
      <p:ext uri="{BB962C8B-B14F-4D97-AF65-F5344CB8AC3E}">
        <p14:creationId xmlns:p14="http://schemas.microsoft.com/office/powerpoint/2010/main" val="2461765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Suspended Growth Reactor</a:t>
            </a:r>
          </a:p>
        </p:txBody>
      </p:sp>
      <p:pic>
        <p:nvPicPr>
          <p:cNvPr id="4" name="Content Placeholder 3"/>
          <p:cNvPicPr>
            <a:picLocks noGrp="1" noChangeAspect="1"/>
          </p:cNvPicPr>
          <p:nvPr>
            <p:ph sz="quarter" idx="1"/>
          </p:nvPr>
        </p:nvPicPr>
        <p:blipFill>
          <a:blip r:embed="rId2"/>
          <a:stretch>
            <a:fillRect/>
          </a:stretch>
        </p:blipFill>
        <p:spPr>
          <a:xfrm>
            <a:off x="539552" y="1700808"/>
            <a:ext cx="8280920" cy="4752528"/>
          </a:xfrm>
          <a:prstGeom prst="rect">
            <a:avLst/>
          </a:prstGeom>
        </p:spPr>
      </p:pic>
    </p:spTree>
    <p:extLst>
      <p:ext uri="{BB962C8B-B14F-4D97-AF65-F5344CB8AC3E}">
        <p14:creationId xmlns:p14="http://schemas.microsoft.com/office/powerpoint/2010/main" val="4290417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Aerobik</a:t>
            </a:r>
            <a:endParaRPr lang="id-ID" dirty="0"/>
          </a:p>
        </p:txBody>
      </p:sp>
      <p:sp>
        <p:nvSpPr>
          <p:cNvPr id="3" name="Content Placeholder 2"/>
          <p:cNvSpPr>
            <a:spLocks noGrp="1"/>
          </p:cNvSpPr>
          <p:nvPr>
            <p:ph sz="quarter" idx="1"/>
          </p:nvPr>
        </p:nvSpPr>
        <p:spPr/>
        <p:txBody>
          <a:bodyPr/>
          <a:lstStyle/>
          <a:p>
            <a:r>
              <a:rPr lang="id-ID" dirty="0" smtClean="0"/>
              <a:t>Metode Aerobik adalah metode dengan menggunakan bakteri aerob yg dapat berfungsi secara optimal bila tersedia udara sebagai sumber kehidupan.</a:t>
            </a:r>
          </a:p>
          <a:p>
            <a:r>
              <a:rPr lang="id-ID" dirty="0" smtClean="0"/>
              <a:t>Fungsi udara adalah untuk menyediakan Oksigen bagi kehidupan bakteri</a:t>
            </a:r>
          </a:p>
          <a:p>
            <a:r>
              <a:rPr lang="id-ID" dirty="0" smtClean="0"/>
              <a:t>Oksigen dapat disediakan dgn cara membiarkan limbah dalam wadah terbuka </a:t>
            </a:r>
            <a:endParaRPr lang="id-ID" dirty="0"/>
          </a:p>
        </p:txBody>
      </p:sp>
    </p:spTree>
    <p:extLst>
      <p:ext uri="{BB962C8B-B14F-4D97-AF65-F5344CB8AC3E}">
        <p14:creationId xmlns:p14="http://schemas.microsoft.com/office/powerpoint/2010/main" val="3774946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Kolam Aerobik</a:t>
            </a:r>
            <a:endParaRPr lang="id-ID" dirty="0"/>
          </a:p>
        </p:txBody>
      </p:sp>
      <p:sp>
        <p:nvSpPr>
          <p:cNvPr id="3" name="Content Placeholder 2"/>
          <p:cNvSpPr>
            <a:spLocks noGrp="1"/>
          </p:cNvSpPr>
          <p:nvPr>
            <p:ph sz="quarter" idx="1"/>
          </p:nvPr>
        </p:nvSpPr>
        <p:spPr/>
        <p:txBody>
          <a:bodyPr/>
          <a:lstStyle/>
          <a:p>
            <a:endParaRPr lang="id-ID"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8801"/>
            <a:ext cx="7704856"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0725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Kolam ini adalah kolam biasa dengan bentuk segi empat dan agak dangkal agar sinar matahari sampai ke dasar kolam</a:t>
            </a:r>
          </a:p>
          <a:p>
            <a:r>
              <a:rPr lang="id-ID" dirty="0" smtClean="0"/>
              <a:t>Sinar matahari dipergunakan algae-algae untuk fotosintesa</a:t>
            </a:r>
          </a:p>
          <a:p>
            <a:r>
              <a:rPr lang="id-ID" dirty="0" smtClean="0"/>
              <a:t>Perlu ditetapkan jumlah Oksigen yg dibutuhkan dalam upaya untuk merombak bahan-bahan organik yg terdapat dalam limbah</a:t>
            </a:r>
          </a:p>
          <a:p>
            <a:endParaRPr lang="id-ID" dirty="0"/>
          </a:p>
        </p:txBody>
      </p:sp>
    </p:spTree>
    <p:extLst>
      <p:ext uri="{BB962C8B-B14F-4D97-AF65-F5344CB8AC3E}">
        <p14:creationId xmlns:p14="http://schemas.microsoft.com/office/powerpoint/2010/main" val="333240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yg terjadi pada Sistem Pengolahan Limbah secara Aerobik</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a:pPr>
            <a:endParaRPr lang="id-ID" dirty="0" smtClean="0"/>
          </a:p>
          <a:p>
            <a:pPr marL="514350" indent="-514350">
              <a:buFont typeface="+mj-lt"/>
              <a:buAutoNum type="arabicPeriod"/>
            </a:pPr>
            <a:endParaRPr lang="id-ID" dirty="0"/>
          </a:p>
          <a:p>
            <a:pPr marL="514350" indent="-514350">
              <a:buFont typeface="+mj-lt"/>
              <a:buAutoNum type="arabicPeriod"/>
            </a:pPr>
            <a:r>
              <a:rPr lang="id-ID" dirty="0" smtClean="0"/>
              <a:t>Kolam Oksidasi</a:t>
            </a:r>
          </a:p>
          <a:p>
            <a:pPr marL="514350" indent="-514350">
              <a:buFont typeface="+mj-lt"/>
              <a:buAutoNum type="arabicPeriod"/>
            </a:pPr>
            <a:r>
              <a:rPr lang="id-ID" dirty="0" smtClean="0"/>
              <a:t>Lumpur Aktif</a:t>
            </a:r>
          </a:p>
          <a:p>
            <a:pPr marL="514350" indent="-514350">
              <a:buFont typeface="+mj-lt"/>
              <a:buAutoNum type="arabicPeriod"/>
            </a:pPr>
            <a:r>
              <a:rPr lang="id-ID" dirty="0" smtClean="0"/>
              <a:t>Lagon Aerasi</a:t>
            </a:r>
            <a:endParaRPr lang="id-ID" dirty="0"/>
          </a:p>
        </p:txBody>
      </p:sp>
    </p:spTree>
    <p:extLst>
      <p:ext uri="{BB962C8B-B14F-4D97-AF65-F5344CB8AC3E}">
        <p14:creationId xmlns:p14="http://schemas.microsoft.com/office/powerpoint/2010/main" val="4245569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Kolam Oksidasi</a:t>
            </a:r>
            <a:endParaRPr lang="id-ID" dirty="0"/>
          </a:p>
        </p:txBody>
      </p:sp>
      <p:sp>
        <p:nvSpPr>
          <p:cNvPr id="3" name="Content Placeholder 2"/>
          <p:cNvSpPr>
            <a:spLocks noGrp="1"/>
          </p:cNvSpPr>
          <p:nvPr>
            <p:ph sz="quarter" idx="1"/>
          </p:nvPr>
        </p:nvSpPr>
        <p:spPr/>
        <p:txBody>
          <a:bodyPr>
            <a:normAutofit fontScale="92500"/>
          </a:bodyPr>
          <a:lstStyle/>
          <a:p>
            <a:r>
              <a:rPr lang="id-ID" dirty="0" smtClean="0"/>
              <a:t>Pada dasarnya kolam oksidasi hanyalah kolam biasa yg diatur pada kedalaman dan luas permukaan tertentu agar terjadi proses oksidasi secara alami</a:t>
            </a:r>
          </a:p>
          <a:p>
            <a:r>
              <a:rPr lang="id-ID" dirty="0" smtClean="0"/>
              <a:t>Penggunaan kolam ini diatur dgn memanfaatkan sinar matahari dan tumbuhan lumut yg berada di kolam</a:t>
            </a:r>
          </a:p>
          <a:p>
            <a:r>
              <a:rPr lang="id-ID" dirty="0" smtClean="0"/>
              <a:t>Prinsip kolam oksidasi adalah kemampuan pemulihan sendiri karena adanya bantuan dari luar</a:t>
            </a:r>
          </a:p>
          <a:p>
            <a:r>
              <a:rPr lang="id-ID" dirty="0" smtClean="0"/>
              <a:t>Oksigen terlarut pada kolam ini diharapkan mencapai 8 mg/L sebagaimana pada air alami</a:t>
            </a:r>
            <a:endParaRPr lang="id-ID" dirty="0"/>
          </a:p>
        </p:txBody>
      </p:sp>
    </p:spTree>
    <p:extLst>
      <p:ext uri="{BB962C8B-B14F-4D97-AF65-F5344CB8AC3E}">
        <p14:creationId xmlns:p14="http://schemas.microsoft.com/office/powerpoint/2010/main" val="36294313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131</TotalTime>
  <Words>690</Words>
  <Application>Microsoft Office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Pengolahan Limbah Cair secara Aerob</vt:lpstr>
      <vt:lpstr>Pendahuluan</vt:lpstr>
      <vt:lpstr>PowerPoint Presentation</vt:lpstr>
      <vt:lpstr>Suspended Growth Reactor</vt:lpstr>
      <vt:lpstr>Proses Aerobik</vt:lpstr>
      <vt:lpstr>Kolam Aerobik</vt:lpstr>
      <vt:lpstr>PowerPoint Presentation</vt:lpstr>
      <vt:lpstr>Proses yg terjadi pada Sistem Pengolahan Limbah secara Aerobik</vt:lpstr>
      <vt:lpstr>1. Kolam Oksidasi</vt:lpstr>
      <vt:lpstr>PowerPoint Presentation</vt:lpstr>
      <vt:lpstr>PowerPoint Presentation</vt:lpstr>
      <vt:lpstr>2. Lumpur Aktif </vt:lpstr>
      <vt:lpstr>PowerPoint Presentation</vt:lpstr>
      <vt:lpstr>Proses Aerasi secara umum</vt:lpstr>
      <vt:lpstr>Proses Lumpur Aktif</vt:lpstr>
      <vt:lpstr>PowerPoint Presentation</vt:lpstr>
      <vt:lpstr>3. Lagoon Aerasi</vt:lpstr>
      <vt:lpstr>PowerPoint Presentation</vt:lpstr>
      <vt:lpstr>Proses Lagoon Aerasi</vt:lpstr>
      <vt:lpstr>Terimakasih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Pengolahan Limbah Cair secara Aerob</dc:title>
  <dc:creator>HP PC</dc:creator>
  <cp:lastModifiedBy>HP PC</cp:lastModifiedBy>
  <cp:revision>12</cp:revision>
  <dcterms:created xsi:type="dcterms:W3CDTF">2017-09-24T13:35:45Z</dcterms:created>
  <dcterms:modified xsi:type="dcterms:W3CDTF">2017-10-08T16:12:26Z</dcterms:modified>
</cp:coreProperties>
</file>