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5" r:id="rId8"/>
    <p:sldId id="266" r:id="rId9"/>
    <p:sldId id="267" r:id="rId10"/>
    <p:sldId id="263" r:id="rId11"/>
    <p:sldId id="268" r:id="rId12"/>
    <p:sldId id="264" r:id="rId13"/>
    <p:sldId id="269" r:id="rId14"/>
    <p:sldId id="26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9C1935-EE60-4847-A769-EF4F508D8357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2C2CCC-FC2D-44E3-8B85-355280D65E68}" type="datetimeFigureOut">
              <a:rPr lang="id-ID" smtClean="0"/>
              <a:t>05/10/2017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Pengolahan Limbah Cair Secara Anaerobik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303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Kelebihan sistem anaerobic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Sesuai untuk mengolah air limbah dengan konsentrasi BOD lebih tinggi dan untuk kapasitas menengah sampai besar</a:t>
            </a:r>
          </a:p>
          <a:p>
            <a:r>
              <a:rPr lang="id-ID" dirty="0"/>
              <a:t>Menghasilkan Biogas (70-90% CH4)</a:t>
            </a:r>
          </a:p>
          <a:p>
            <a:r>
              <a:rPr lang="id-ID" dirty="0"/>
              <a:t>Tidak membutuhkan energi oksidasi</a:t>
            </a:r>
          </a:p>
          <a:p>
            <a:r>
              <a:rPr lang="id-ID" dirty="0"/>
              <a:t>Membutuhkan area lebih kecil</a:t>
            </a:r>
          </a:p>
          <a:p>
            <a:r>
              <a:rPr lang="id-ID" dirty="0"/>
              <a:t>Lumpur yang dihasilkan sedikit</a:t>
            </a:r>
          </a:p>
          <a:p>
            <a:r>
              <a:rPr lang="id-ID" dirty="0"/>
              <a:t>Stabilitas proses terhadap toksik dan perubahan beban sedang sampai tinggi</a:t>
            </a:r>
          </a:p>
        </p:txBody>
      </p:sp>
    </p:spTree>
    <p:extLst>
      <p:ext uri="{BB962C8B-B14F-4D97-AF65-F5344CB8AC3E}">
        <p14:creationId xmlns:p14="http://schemas.microsoft.com/office/powerpoint/2010/main" val="1772881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434" y="15936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Proses Anaerobik hanya memproduksi 20% lumpur</a:t>
            </a:r>
          </a:p>
          <a:p>
            <a:pPr marL="0" indent="0">
              <a:buNone/>
            </a:pPr>
            <a:endParaRPr lang="id-ID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403223" y="3286557"/>
            <a:ext cx="5875483" cy="2431856"/>
            <a:chOff x="1092" y="2736"/>
            <a:chExt cx="2748" cy="1390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108" y="2736"/>
              <a:ext cx="2732" cy="627"/>
              <a:chOff x="1872" y="3142"/>
              <a:chExt cx="6832" cy="1568"/>
            </a:xfrm>
          </p:grpSpPr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>
                <a:off x="1872" y="3652"/>
                <a:ext cx="1728" cy="57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200" b="1">
                    <a:latin typeface="Arial" charset="0"/>
                    <a:cs typeface="Arial" charset="0"/>
                  </a:rPr>
                  <a:t>Soluble BOD</a:t>
                </a:r>
              </a:p>
              <a:p>
                <a:pPr algn="ctr"/>
                <a:r>
                  <a:rPr lang="en-US" sz="1200" b="1" dirty="0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1 kg</a:t>
                </a: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3600" y="3925"/>
                <a:ext cx="2592" cy="144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AutoShape 16"/>
              <p:cNvSpPr>
                <a:spLocks noChangeArrowheads="1"/>
              </p:cNvSpPr>
              <p:nvPr/>
            </p:nvSpPr>
            <p:spPr bwMode="auto">
              <a:xfrm rot="-1714605">
                <a:off x="6048" y="3574"/>
                <a:ext cx="1152" cy="288"/>
              </a:xfrm>
              <a:prstGeom prst="rightArrow">
                <a:avLst>
                  <a:gd name="adj1" fmla="val 50000"/>
                  <a:gd name="adj2" fmla="val 100000"/>
                </a:avLst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19" name="AutoShape 17"/>
              <p:cNvSpPr>
                <a:spLocks noChangeArrowheads="1"/>
              </p:cNvSpPr>
              <p:nvPr/>
            </p:nvSpPr>
            <p:spPr bwMode="auto">
              <a:xfrm rot="1444254">
                <a:off x="6032" y="4066"/>
                <a:ext cx="1152" cy="288"/>
              </a:xfrm>
              <a:prstGeom prst="rightArrow">
                <a:avLst>
                  <a:gd name="adj1" fmla="val 50000"/>
                  <a:gd name="adj2" fmla="val 100000"/>
                </a:avLst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4016" y="3530"/>
                <a:ext cx="2047" cy="3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200" b="1" dirty="0">
                    <a:latin typeface="Arial" charset="0"/>
                    <a:cs typeface="Arial" charset="0"/>
                  </a:rPr>
                  <a:t>Aerobic process</a:t>
                </a:r>
              </a:p>
            </p:txBody>
          </p:sp>
          <p:sp>
            <p:nvSpPr>
              <p:cNvPr id="21" name="Text Box 19"/>
              <p:cNvSpPr txBox="1">
                <a:spLocks noChangeArrowheads="1"/>
              </p:cNvSpPr>
              <p:nvPr/>
            </p:nvSpPr>
            <p:spPr bwMode="auto">
              <a:xfrm>
                <a:off x="7120" y="3142"/>
                <a:ext cx="1584" cy="57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200" b="1">
                    <a:latin typeface="Arial" charset="0"/>
                    <a:cs typeface="Arial" charset="0"/>
                  </a:rPr>
                  <a:t>CO</a:t>
                </a:r>
                <a:r>
                  <a:rPr lang="en-US" sz="1200" b="1" baseline="-25000">
                    <a:latin typeface="Arial" charset="0"/>
                    <a:cs typeface="Arial" charset="0"/>
                  </a:rPr>
                  <a:t>2</a:t>
                </a:r>
                <a:r>
                  <a:rPr lang="en-US" sz="1200" b="1">
                    <a:latin typeface="Arial" charset="0"/>
                    <a:cs typeface="Arial" charset="0"/>
                  </a:rPr>
                  <a:t> + H</a:t>
                </a:r>
                <a:r>
                  <a:rPr lang="en-US" sz="1200" b="1" baseline="-25000">
                    <a:latin typeface="Arial" charset="0"/>
                    <a:cs typeface="Arial" charset="0"/>
                  </a:rPr>
                  <a:t>2</a:t>
                </a:r>
                <a:r>
                  <a:rPr lang="en-US" sz="1200" b="1">
                    <a:latin typeface="Arial" charset="0"/>
                    <a:cs typeface="Arial" charset="0"/>
                  </a:rPr>
                  <a:t>O</a:t>
                </a:r>
              </a:p>
              <a:p>
                <a:pPr algn="ctr"/>
                <a:r>
                  <a:rPr lang="en-US" sz="1200" b="1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0.5</a:t>
                </a:r>
                <a:r>
                  <a:rPr lang="en-US" sz="1200" b="1">
                    <a:latin typeface="Arial" charset="0"/>
                    <a:cs typeface="Arial" charset="0"/>
                  </a:rPr>
                  <a:t> </a:t>
                </a:r>
                <a:r>
                  <a:rPr lang="en-US" sz="1200" b="1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kg</a:t>
                </a:r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7428" y="3414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" name="Text Box 21"/>
              <p:cNvSpPr txBox="1">
                <a:spLocks noChangeArrowheads="1"/>
              </p:cNvSpPr>
              <p:nvPr/>
            </p:nvSpPr>
            <p:spPr bwMode="auto">
              <a:xfrm>
                <a:off x="7120" y="4134"/>
                <a:ext cx="1584" cy="57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200" b="1">
                    <a:latin typeface="Arial" charset="0"/>
                    <a:cs typeface="Arial" charset="0"/>
                  </a:rPr>
                  <a:t>New biomass</a:t>
                </a:r>
              </a:p>
              <a:p>
                <a:pPr algn="ctr"/>
                <a:r>
                  <a:rPr lang="en-US" sz="1200" b="1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0.5</a:t>
                </a:r>
                <a:r>
                  <a:rPr lang="en-US" sz="1200" b="1">
                    <a:latin typeface="Arial" charset="0"/>
                    <a:cs typeface="Arial" charset="0"/>
                  </a:rPr>
                  <a:t> </a:t>
                </a:r>
                <a:r>
                  <a:rPr lang="en-US" sz="1200" b="1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kg</a:t>
                </a:r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7408" y="4418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092" y="3504"/>
              <a:ext cx="2748" cy="622"/>
              <a:chOff x="2160" y="6959"/>
              <a:chExt cx="6872" cy="1554"/>
            </a:xfrm>
          </p:grpSpPr>
          <p:sp>
            <p:nvSpPr>
              <p:cNvPr id="7" name="Text Box 24"/>
              <p:cNvSpPr txBox="1">
                <a:spLocks noChangeArrowheads="1"/>
              </p:cNvSpPr>
              <p:nvPr/>
            </p:nvSpPr>
            <p:spPr bwMode="auto">
              <a:xfrm>
                <a:off x="2160" y="7425"/>
                <a:ext cx="1728" cy="8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200" b="1">
                    <a:latin typeface="Arial" charset="0"/>
                    <a:cs typeface="Arial" charset="0"/>
                  </a:rPr>
                  <a:t>Biodegradable COD</a:t>
                </a:r>
              </a:p>
              <a:p>
                <a:pPr algn="ctr"/>
                <a:r>
                  <a:rPr lang="en-US" sz="1200" b="1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1 kg</a:t>
                </a:r>
              </a:p>
            </p:txBody>
          </p:sp>
          <p:sp>
            <p:nvSpPr>
              <p:cNvPr id="8" name="Rectangle 25"/>
              <p:cNvSpPr>
                <a:spLocks noChangeArrowheads="1"/>
              </p:cNvSpPr>
              <p:nvPr/>
            </p:nvSpPr>
            <p:spPr bwMode="auto">
              <a:xfrm>
                <a:off x="3888" y="7733"/>
                <a:ext cx="2592" cy="144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AutoShape 26"/>
              <p:cNvSpPr>
                <a:spLocks noChangeArrowheads="1"/>
              </p:cNvSpPr>
              <p:nvPr/>
            </p:nvSpPr>
            <p:spPr bwMode="auto">
              <a:xfrm rot="-1714605">
                <a:off x="6359" y="7366"/>
                <a:ext cx="1152" cy="291"/>
              </a:xfrm>
              <a:prstGeom prst="rightArrow">
                <a:avLst>
                  <a:gd name="adj1" fmla="val 50000"/>
                  <a:gd name="adj2" fmla="val 98969"/>
                </a:avLst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AutoShape 27"/>
              <p:cNvSpPr>
                <a:spLocks noChangeArrowheads="1"/>
              </p:cNvSpPr>
              <p:nvPr/>
            </p:nvSpPr>
            <p:spPr bwMode="auto">
              <a:xfrm rot="1444254">
                <a:off x="6340" y="7879"/>
                <a:ext cx="1152" cy="286"/>
              </a:xfrm>
              <a:prstGeom prst="rightArrow">
                <a:avLst>
                  <a:gd name="adj1" fmla="val 50000"/>
                  <a:gd name="adj2" fmla="val 100699"/>
                </a:avLst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MX" b="1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" name="Text Box 28"/>
              <p:cNvSpPr txBox="1">
                <a:spLocks noChangeArrowheads="1"/>
              </p:cNvSpPr>
              <p:nvPr/>
            </p:nvSpPr>
            <p:spPr bwMode="auto">
              <a:xfrm>
                <a:off x="4111" y="7317"/>
                <a:ext cx="2227" cy="3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sz="1200" b="1">
                    <a:latin typeface="Arial" charset="0"/>
                    <a:cs typeface="Arial" charset="0"/>
                  </a:rPr>
                  <a:t>Anaerobic process</a:t>
                </a:r>
              </a:p>
            </p:txBody>
          </p:sp>
          <p:sp>
            <p:nvSpPr>
              <p:cNvPr id="12" name="Text Box 29"/>
              <p:cNvSpPr txBox="1">
                <a:spLocks noChangeArrowheads="1"/>
              </p:cNvSpPr>
              <p:nvPr/>
            </p:nvSpPr>
            <p:spPr bwMode="auto">
              <a:xfrm>
                <a:off x="7448" y="6959"/>
                <a:ext cx="1584" cy="5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200" b="1">
                    <a:latin typeface="Arial" charset="0"/>
                    <a:cs typeface="Arial" charset="0"/>
                  </a:rPr>
                  <a:t>CH</a:t>
                </a:r>
                <a:r>
                  <a:rPr lang="en-US" sz="1200" b="1" baseline="-25000">
                    <a:latin typeface="Arial" charset="0"/>
                    <a:cs typeface="Arial" charset="0"/>
                  </a:rPr>
                  <a:t>4</a:t>
                </a:r>
                <a:r>
                  <a:rPr lang="en-US" sz="1200" b="1">
                    <a:latin typeface="Arial" charset="0"/>
                    <a:cs typeface="Arial" charset="0"/>
                  </a:rPr>
                  <a:t> gas</a:t>
                </a:r>
              </a:p>
              <a:p>
                <a:pPr algn="ctr"/>
                <a:r>
                  <a:rPr lang="en-US" sz="1200" b="1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&gt; 0.9 kg</a:t>
                </a:r>
              </a:p>
            </p:txBody>
          </p:sp>
          <p:sp>
            <p:nvSpPr>
              <p:cNvPr id="13" name="Line 30"/>
              <p:cNvSpPr>
                <a:spLocks noChangeShapeType="1"/>
              </p:cNvSpPr>
              <p:nvPr/>
            </p:nvSpPr>
            <p:spPr bwMode="auto">
              <a:xfrm>
                <a:off x="7716" y="7241"/>
                <a:ext cx="100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4" name="Text Box 31"/>
              <p:cNvSpPr txBox="1">
                <a:spLocks noChangeArrowheads="1"/>
              </p:cNvSpPr>
              <p:nvPr/>
            </p:nvSpPr>
            <p:spPr bwMode="auto">
              <a:xfrm>
                <a:off x="7428" y="7921"/>
                <a:ext cx="1584" cy="5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r>
                  <a:rPr lang="en-US" sz="1200" b="1">
                    <a:latin typeface="Arial" charset="0"/>
                    <a:cs typeface="Arial" charset="0"/>
                  </a:rPr>
                  <a:t>New biomass</a:t>
                </a:r>
              </a:p>
              <a:p>
                <a:pPr algn="ctr"/>
                <a:r>
                  <a:rPr lang="en-US" sz="1200" b="1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&lt; 0.1 kg</a:t>
                </a:r>
              </a:p>
            </p:txBody>
          </p:sp>
          <p:sp>
            <p:nvSpPr>
              <p:cNvPr id="15" name="Line 32"/>
              <p:cNvSpPr>
                <a:spLocks noChangeShapeType="1"/>
              </p:cNvSpPr>
              <p:nvPr/>
            </p:nvSpPr>
            <p:spPr bwMode="auto">
              <a:xfrm>
                <a:off x="7572" y="8185"/>
                <a:ext cx="12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566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Kekurangan sistem anaerobic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Temperatur air limbah harus dijaga 20-35 C</a:t>
            </a:r>
          </a:p>
          <a:p>
            <a:r>
              <a:rPr lang="id-ID" dirty="0"/>
              <a:t>Setelah diolah dalam sistem anaerobik effluen perlu diolah lagi secara aerob sebelum dibuang ke badan penerima untuk mereduksi parameter NH4</a:t>
            </a:r>
          </a:p>
          <a:p>
            <a:r>
              <a:rPr lang="id-ID" dirty="0"/>
              <a:t>Tidak sesuai untuk mengolah air limbah dengan konsentrasi nitrat dan sulfat tinggi</a:t>
            </a:r>
          </a:p>
          <a:p>
            <a:r>
              <a:rPr lang="id-ID" dirty="0"/>
              <a:t>Pengoperasian cukup rumit karena sangat tergantung pada temperature dan pH air limbah.</a:t>
            </a:r>
          </a:p>
        </p:txBody>
      </p:sp>
    </p:spTree>
    <p:extLst>
      <p:ext uri="{BB962C8B-B14F-4D97-AF65-F5344CB8AC3E}">
        <p14:creationId xmlns:p14="http://schemas.microsoft.com/office/powerpoint/2010/main" val="65519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Pengolahan secara Anaerob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215" y="2057402"/>
            <a:ext cx="7614139" cy="429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3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42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Anaerobik adalah kata teknis yg secara harfiah berarti “tanpa udara” atau “tanpa Oksigen”</a:t>
            </a:r>
          </a:p>
          <a:p>
            <a:r>
              <a:rPr lang="id-ID" dirty="0" smtClean="0"/>
              <a:t>Anaerobik juga dapat merujuk pada: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Aktivitas anaerobik, pemecahan bahan-bahan organis oleh bakteri dalam keadaan tanpa Oksigen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Anaerobik glikolisis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Organisme Anaerobik</a:t>
            </a:r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Respirasi anaerobik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28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Anaerobik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Pengolahan dengan sistem anaerobik dilakukan pada kondisi tanpa kehadiran oksigen</a:t>
            </a:r>
          </a:p>
          <a:p>
            <a:r>
              <a:rPr lang="id-ID" dirty="0" smtClean="0"/>
              <a:t>Pengolahan limbah dgn konsentrasi padatan tinggi umumnya dilakukan dgn cara anaerobik</a:t>
            </a:r>
          </a:p>
          <a:p>
            <a:r>
              <a:rPr lang="id-ID" dirty="0" smtClean="0"/>
              <a:t>Proses pengolahan anaerobik terdiri dari dua sistem yaitu: System proses kontak anaerobik dan System Fixed Film</a:t>
            </a:r>
          </a:p>
          <a:p>
            <a:r>
              <a:rPr lang="id-ID" dirty="0" smtClean="0"/>
              <a:t>Kedua sistem ini banyak dicoba pada pengolahan limbah pabrik keju di negara Eropa ataupun limbah dari hasil pertanian dgn konsentrasi BOD tinggi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381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degradasi</a:t>
            </a:r>
            <a:r>
              <a:rPr lang="en-US" dirty="0" smtClean="0"/>
              <a:t> </a:t>
            </a:r>
            <a:r>
              <a:rPr lang="en-US" dirty="0" err="1" smtClean="0"/>
              <a:t>anaerob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gas,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metana</a:t>
            </a:r>
            <a:r>
              <a:rPr lang="en-US" dirty="0" smtClean="0"/>
              <a:t> (CH</a:t>
            </a:r>
            <a:r>
              <a:rPr lang="en-US" baseline="-25000" dirty="0" smtClean="0"/>
              <a:t>4</a:t>
            </a:r>
            <a:r>
              <a:rPr lang="en-US" dirty="0" smtClean="0"/>
              <a:t>), </a:t>
            </a:r>
            <a:r>
              <a:rPr lang="en-US" dirty="0" err="1" smtClean="0"/>
              <a:t>karbondioksida</a:t>
            </a:r>
            <a:r>
              <a:rPr lang="en-US" dirty="0" smtClean="0"/>
              <a:t> (CO</a:t>
            </a:r>
            <a:r>
              <a:rPr lang="en-US" baseline="-25000" dirty="0" smtClean="0"/>
              <a:t>2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hidrogen</a:t>
            </a:r>
            <a:r>
              <a:rPr lang="en-US" dirty="0" smtClean="0"/>
              <a:t> sulfide (H</a:t>
            </a:r>
            <a:r>
              <a:rPr lang="en-US" baseline="-25000" dirty="0" smtClean="0"/>
              <a:t>2</a:t>
            </a:r>
            <a:r>
              <a:rPr lang="en-US" dirty="0" smtClean="0"/>
              <a:t>S) </a:t>
            </a:r>
            <a:r>
              <a:rPr lang="en-US" dirty="0" err="1" smtClean="0"/>
              <a:t>dan</a:t>
            </a:r>
            <a:r>
              <a:rPr lang="en-US" dirty="0" smtClean="0"/>
              <a:t> hydrogen (H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Proses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fermentasi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fermentasi</a:t>
            </a:r>
            <a:r>
              <a:rPr lang="en-US" dirty="0" smtClean="0"/>
              <a:t> </a:t>
            </a:r>
            <a:r>
              <a:rPr lang="en-US" dirty="0" err="1" smtClean="0"/>
              <a:t>metana</a:t>
            </a:r>
            <a:endParaRPr lang="en-US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093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Pada proses kontak Aerobik lumpur biologis dikembalikan dari tangki klarifikasi ke tangki raektor </a:t>
            </a:r>
            <a:r>
              <a:rPr lang="id-ID" dirty="0" smtClean="0">
                <a:sym typeface="Wingdings" pitchFamily="2" charset="2"/>
              </a:rPr>
              <a:t> utk menambah waktu “Solid Retention Time”</a:t>
            </a:r>
          </a:p>
          <a:p>
            <a:r>
              <a:rPr lang="id-ID" dirty="0" smtClean="0">
                <a:sym typeface="Wingdings" pitchFamily="2" charset="2"/>
              </a:rPr>
              <a:t>Pada Fixed Film System menggunakan media filter sebagai pengikat bahan-bahan organik dimana mikroorganisme tumbuh pada medium padat tersebut.</a:t>
            </a:r>
          </a:p>
          <a:p>
            <a:r>
              <a:rPr lang="id-ID" dirty="0" smtClean="0">
                <a:sym typeface="Wingdings" pitchFamily="2" charset="2"/>
              </a:rPr>
              <a:t>Mikroba tumbuh pada permukaan media filter sebagai alat menyaring limbah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197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Beban COD yg diolah Fixed Film System berkisar anatar (4-16) Kg/m</a:t>
            </a:r>
            <a:r>
              <a:rPr lang="id-ID" baseline="30000" dirty="0" smtClean="0"/>
              <a:t>3 </a:t>
            </a:r>
            <a:r>
              <a:rPr lang="id-ID" dirty="0" smtClean="0"/>
              <a:t>– hari</a:t>
            </a:r>
          </a:p>
          <a:p>
            <a:r>
              <a:rPr lang="id-ID" dirty="0" smtClean="0"/>
              <a:t>Umumnya bersumber dari limbah pabrik keju, makanan, minuman ringan, </a:t>
            </a:r>
            <a:r>
              <a:rPr lang="id-ID" i="1" dirty="0" smtClean="0"/>
              <a:t>whey premeate </a:t>
            </a:r>
            <a:r>
              <a:rPr lang="id-ID" dirty="0" smtClean="0"/>
              <a:t>dan </a:t>
            </a:r>
            <a:r>
              <a:rPr lang="id-ID" i="1" dirty="0" smtClean="0"/>
              <a:t>sweet whey </a:t>
            </a:r>
          </a:p>
          <a:p>
            <a:r>
              <a:rPr lang="id-ID" dirty="0" smtClean="0"/>
              <a:t>Metode ini kurang cocok bila digunakan utk menangani limbah dgn kadar padatan terlalu tinggi</a:t>
            </a:r>
          </a:p>
          <a:p>
            <a:r>
              <a:rPr lang="id-ID" dirty="0" smtClean="0"/>
              <a:t>Limbah yg mengandung padatan tersuspensi tinggi merupakan pembatasan bagi penggunaan sistem ini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50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28600" y="300038"/>
            <a:ext cx="853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b="1" i="1">
                <a:solidFill>
                  <a:schemeClr val="folHlink"/>
                </a:solidFill>
              </a:rPr>
              <a:t>Anaerobic treatment within wastewater processing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28600" y="1238250"/>
            <a:ext cx="8153400" cy="5562600"/>
            <a:chOff x="144" y="780"/>
            <a:chExt cx="5136" cy="3504"/>
          </a:xfrm>
        </p:grpSpPr>
        <p:sp>
          <p:nvSpPr>
            <p:cNvPr id="8196" name="AutoShape 7"/>
            <p:cNvSpPr>
              <a:spLocks noChangeArrowheads="1"/>
            </p:cNvSpPr>
            <p:nvPr/>
          </p:nvSpPr>
          <p:spPr bwMode="auto">
            <a:xfrm>
              <a:off x="1910" y="1249"/>
              <a:ext cx="1632" cy="2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301" name="AutoShape 13"/>
            <p:cNvSpPr>
              <a:spLocks noChangeArrowheads="1"/>
            </p:cNvSpPr>
            <p:nvPr/>
          </p:nvSpPr>
          <p:spPr bwMode="auto">
            <a:xfrm>
              <a:off x="2544" y="780"/>
              <a:ext cx="478" cy="46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B292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98" name="Text Box 14"/>
            <p:cNvSpPr txBox="1">
              <a:spLocks noChangeArrowheads="1"/>
            </p:cNvSpPr>
            <p:nvPr/>
          </p:nvSpPr>
          <p:spPr bwMode="auto">
            <a:xfrm>
              <a:off x="144" y="816"/>
              <a:ext cx="20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Domestic wastewater (100)</a:t>
              </a:r>
            </a:p>
          </p:txBody>
        </p:sp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1958" y="1280"/>
              <a:ext cx="14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Preliminary treatment</a:t>
              </a:r>
            </a:p>
          </p:txBody>
        </p:sp>
        <p:sp>
          <p:nvSpPr>
            <p:cNvPr id="8200" name="Text Box 16"/>
            <p:cNvSpPr txBox="1">
              <a:spLocks noChangeArrowheads="1"/>
            </p:cNvSpPr>
            <p:nvPr/>
          </p:nvSpPr>
          <p:spPr bwMode="auto">
            <a:xfrm>
              <a:off x="194" y="1229"/>
              <a:ext cx="17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Bar screen, </a:t>
              </a:r>
              <a:r>
                <a:rPr lang="en-US" sz="1800" dirty="0" err="1">
                  <a:latin typeface="Comic Sans MS" pitchFamily="66" charset="0"/>
                </a:rPr>
                <a:t>Comminutor</a:t>
              </a:r>
              <a:endParaRPr lang="en-US" sz="1800" dirty="0">
                <a:latin typeface="Comic Sans MS" pitchFamily="66" charset="0"/>
              </a:endParaRPr>
            </a:p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Grit chamber etc.</a:t>
              </a:r>
            </a:p>
          </p:txBody>
        </p:sp>
        <p:sp>
          <p:nvSpPr>
            <p:cNvPr id="8201" name="AutoShape 17"/>
            <p:cNvSpPr>
              <a:spLocks noChangeArrowheads="1"/>
            </p:cNvSpPr>
            <p:nvPr/>
          </p:nvSpPr>
          <p:spPr bwMode="auto">
            <a:xfrm>
              <a:off x="1898" y="2011"/>
              <a:ext cx="1632" cy="2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1946" y="2019"/>
              <a:ext cx="1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8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Primary sedimentation</a:t>
              </a:r>
            </a:p>
          </p:txBody>
        </p:sp>
        <p:sp>
          <p:nvSpPr>
            <p:cNvPr id="8203" name="Text Box 20"/>
            <p:cNvSpPr txBox="1">
              <a:spLocks noChangeArrowheads="1"/>
            </p:cNvSpPr>
            <p:nvPr/>
          </p:nvSpPr>
          <p:spPr bwMode="auto">
            <a:xfrm>
              <a:off x="2150" y="1647"/>
              <a:ext cx="4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(100)</a:t>
              </a:r>
            </a:p>
          </p:txBody>
        </p:sp>
        <p:sp>
          <p:nvSpPr>
            <p:cNvPr id="12309" name="AutoShape 21"/>
            <p:cNvSpPr>
              <a:spLocks noChangeArrowheads="1"/>
            </p:cNvSpPr>
            <p:nvPr/>
          </p:nvSpPr>
          <p:spPr bwMode="auto">
            <a:xfrm>
              <a:off x="3530" y="2093"/>
              <a:ext cx="432" cy="163"/>
            </a:xfrm>
            <a:prstGeom prst="rightArrow">
              <a:avLst>
                <a:gd name="adj1" fmla="val 50000"/>
                <a:gd name="adj2" fmla="val 66258"/>
              </a:avLst>
            </a:prstGeom>
            <a:solidFill>
              <a:srgbClr val="B292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4010" y="1952"/>
              <a:ext cx="109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Primary sludge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(35)</a:t>
              </a:r>
            </a:p>
          </p:txBody>
        </p:sp>
        <p:sp>
          <p:nvSpPr>
            <p:cNvPr id="12311" name="AutoShape 23"/>
            <p:cNvSpPr>
              <a:spLocks noChangeArrowheads="1"/>
            </p:cNvSpPr>
            <p:nvPr/>
          </p:nvSpPr>
          <p:spPr bwMode="auto">
            <a:xfrm>
              <a:off x="2606" y="2297"/>
              <a:ext cx="322" cy="469"/>
            </a:xfrm>
            <a:prstGeom prst="downArrow">
              <a:avLst>
                <a:gd name="adj1" fmla="val 50000"/>
                <a:gd name="adj2" fmla="val 36413"/>
              </a:avLst>
            </a:prstGeom>
            <a:solidFill>
              <a:srgbClr val="B292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07" name="AutoShape 24"/>
            <p:cNvSpPr>
              <a:spLocks noChangeArrowheads="1"/>
            </p:cNvSpPr>
            <p:nvPr/>
          </p:nvSpPr>
          <p:spPr bwMode="auto">
            <a:xfrm>
              <a:off x="1910" y="2772"/>
              <a:ext cx="1632" cy="2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1946" y="2804"/>
              <a:ext cx="1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Aerobic treatment</a:t>
              </a:r>
            </a:p>
          </p:txBody>
        </p:sp>
        <p:sp>
          <p:nvSpPr>
            <p:cNvPr id="8209" name="Text Box 26"/>
            <p:cNvSpPr txBox="1">
              <a:spLocks noChangeArrowheads="1"/>
            </p:cNvSpPr>
            <p:nvPr/>
          </p:nvSpPr>
          <p:spPr bwMode="auto">
            <a:xfrm>
              <a:off x="2230" y="2429"/>
              <a:ext cx="3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(65)</a:t>
              </a:r>
            </a:p>
          </p:txBody>
        </p:sp>
        <p:sp>
          <p:nvSpPr>
            <p:cNvPr id="8210" name="Text Box 27"/>
            <p:cNvSpPr txBox="1">
              <a:spLocks noChangeArrowheads="1"/>
            </p:cNvSpPr>
            <p:nvPr/>
          </p:nvSpPr>
          <p:spPr bwMode="auto">
            <a:xfrm>
              <a:off x="192" y="2654"/>
              <a:ext cx="168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e.g. Activated sludge, </a:t>
              </a:r>
            </a:p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Trickling filter, RBC</a:t>
              </a:r>
            </a:p>
          </p:txBody>
        </p:sp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>
              <a:off x="2663" y="3053"/>
              <a:ext cx="226" cy="469"/>
            </a:xfrm>
            <a:prstGeom prst="downArrow">
              <a:avLst>
                <a:gd name="adj1" fmla="val 50000"/>
                <a:gd name="adj2" fmla="val 51881"/>
              </a:avLst>
            </a:prstGeom>
            <a:solidFill>
              <a:srgbClr val="B292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12" name="AutoShape 29"/>
            <p:cNvSpPr>
              <a:spLocks noChangeArrowheads="1"/>
            </p:cNvSpPr>
            <p:nvPr/>
          </p:nvSpPr>
          <p:spPr bwMode="auto">
            <a:xfrm>
              <a:off x="1910" y="3534"/>
              <a:ext cx="1632" cy="2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1850" y="3554"/>
              <a:ext cx="17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Secondary sedimentation</a:t>
              </a:r>
            </a:p>
          </p:txBody>
        </p:sp>
        <p:sp>
          <p:nvSpPr>
            <p:cNvPr id="12319" name="AutoShape 31"/>
            <p:cNvSpPr>
              <a:spLocks noChangeArrowheads="1"/>
            </p:cNvSpPr>
            <p:nvPr/>
          </p:nvSpPr>
          <p:spPr bwMode="auto">
            <a:xfrm>
              <a:off x="2688" y="3815"/>
              <a:ext cx="144" cy="469"/>
            </a:xfrm>
            <a:prstGeom prst="downArrow">
              <a:avLst>
                <a:gd name="adj1" fmla="val 50000"/>
                <a:gd name="adj2" fmla="val 81424"/>
              </a:avLst>
            </a:prstGeom>
            <a:solidFill>
              <a:srgbClr val="B292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15" name="Text Box 32"/>
            <p:cNvSpPr txBox="1">
              <a:spLocks noChangeArrowheads="1"/>
            </p:cNvSpPr>
            <p:nvPr/>
          </p:nvSpPr>
          <p:spPr bwMode="auto">
            <a:xfrm>
              <a:off x="1309" y="3099"/>
              <a:ext cx="142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400" dirty="0">
                  <a:latin typeface="Comic Sans MS" pitchFamily="66" charset="0"/>
                </a:rPr>
                <a:t>Oxidized to CO</a:t>
              </a:r>
              <a:r>
                <a:rPr lang="en-US" sz="1400" baseline="-25000" dirty="0">
                  <a:latin typeface="Comic Sans MS" pitchFamily="66" charset="0"/>
                </a:rPr>
                <a:t>2</a:t>
              </a:r>
              <a:r>
                <a:rPr lang="en-US" sz="1400" dirty="0">
                  <a:latin typeface="Comic Sans MS" pitchFamily="66" charset="0"/>
                </a:rPr>
                <a:t> (30)</a:t>
              </a:r>
            </a:p>
            <a:p>
              <a:pPr algn="ctr" eaLnBrk="1" hangingPunct="1"/>
              <a:r>
                <a:rPr lang="en-US" sz="1400" dirty="0">
                  <a:latin typeface="Comic Sans MS" pitchFamily="66" charset="0"/>
                </a:rPr>
                <a:t>Converted to sludge (35)</a:t>
              </a:r>
            </a:p>
          </p:txBody>
        </p:sp>
        <p:sp>
          <p:nvSpPr>
            <p:cNvPr id="12321" name="AutoShape 33"/>
            <p:cNvSpPr>
              <a:spLocks noChangeArrowheads="1"/>
            </p:cNvSpPr>
            <p:nvPr/>
          </p:nvSpPr>
          <p:spPr bwMode="auto">
            <a:xfrm>
              <a:off x="3542" y="3604"/>
              <a:ext cx="432" cy="140"/>
            </a:xfrm>
            <a:prstGeom prst="rightArrow">
              <a:avLst>
                <a:gd name="adj1" fmla="val 50000"/>
                <a:gd name="adj2" fmla="val 77143"/>
              </a:avLst>
            </a:prstGeom>
            <a:solidFill>
              <a:srgbClr val="B292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22" name="Text Box 34"/>
            <p:cNvSpPr txBox="1">
              <a:spLocks noChangeArrowheads="1"/>
            </p:cNvSpPr>
            <p:nvPr/>
          </p:nvSpPr>
          <p:spPr bwMode="auto">
            <a:xfrm>
              <a:off x="3951" y="3444"/>
              <a:ext cx="129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Secondary sludge</a:t>
              </a:r>
            </a:p>
            <a:p>
              <a:pPr algn="ctr">
                <a:defRPr/>
              </a:pPr>
              <a:r>
                <a:rPr lang="en-US" sz="1800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(25)</a:t>
              </a:r>
            </a:p>
          </p:txBody>
        </p:sp>
        <p:sp>
          <p:nvSpPr>
            <p:cNvPr id="8218" name="Text Box 35"/>
            <p:cNvSpPr txBox="1">
              <a:spLocks noChangeArrowheads="1"/>
            </p:cNvSpPr>
            <p:nvPr/>
          </p:nvSpPr>
          <p:spPr bwMode="auto">
            <a:xfrm>
              <a:off x="1787" y="3921"/>
              <a:ext cx="7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400" dirty="0">
                  <a:latin typeface="Comic Sans MS" pitchFamily="66" charset="0"/>
                </a:rPr>
                <a:t>Effluent (10)</a:t>
              </a:r>
            </a:p>
          </p:txBody>
        </p:sp>
        <p:sp>
          <p:nvSpPr>
            <p:cNvPr id="8219" name="Text Box 40"/>
            <p:cNvSpPr txBox="1">
              <a:spLocks noChangeArrowheads="1"/>
            </p:cNvSpPr>
            <p:nvPr/>
          </p:nvSpPr>
          <p:spPr bwMode="auto">
            <a:xfrm>
              <a:off x="3878" y="936"/>
              <a:ext cx="140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Anaerobic digester</a:t>
              </a:r>
            </a:p>
            <a:p>
              <a:pPr algn="ctr" eaLnBrk="1" hangingPunct="1"/>
              <a:r>
                <a:rPr lang="en-US" sz="1800" dirty="0">
                  <a:latin typeface="Comic Sans MS" pitchFamily="66" charset="0"/>
                </a:rPr>
                <a:t>(60)</a:t>
              </a:r>
            </a:p>
          </p:txBody>
        </p:sp>
        <p:sp>
          <p:nvSpPr>
            <p:cNvPr id="12329" name="AutoShape 41"/>
            <p:cNvSpPr>
              <a:spLocks noChangeArrowheads="1"/>
            </p:cNvSpPr>
            <p:nvPr/>
          </p:nvSpPr>
          <p:spPr bwMode="auto">
            <a:xfrm>
              <a:off x="4464" y="1436"/>
              <a:ext cx="288" cy="469"/>
            </a:xfrm>
            <a:prstGeom prst="upArrow">
              <a:avLst>
                <a:gd name="adj1" fmla="val 50000"/>
                <a:gd name="adj2" fmla="val 40712"/>
              </a:avLst>
            </a:prstGeom>
            <a:solidFill>
              <a:srgbClr val="B292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21" name="AutoShape 42"/>
            <p:cNvSpPr>
              <a:spLocks noChangeArrowheads="1"/>
            </p:cNvSpPr>
            <p:nvPr/>
          </p:nvSpPr>
          <p:spPr bwMode="auto">
            <a:xfrm>
              <a:off x="3962" y="1905"/>
              <a:ext cx="1308" cy="192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2333" name="AutoShape 45"/>
            <p:cNvSpPr>
              <a:spLocks noChangeArrowheads="1"/>
            </p:cNvSpPr>
            <p:nvPr/>
          </p:nvSpPr>
          <p:spPr bwMode="auto">
            <a:xfrm>
              <a:off x="2544" y="1538"/>
              <a:ext cx="478" cy="46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B292E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555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468563" y="366713"/>
            <a:ext cx="4033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Anaerobic Waste Treatment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1371600"/>
            <a:ext cx="9067800" cy="2057400"/>
            <a:chOff x="0" y="1325"/>
            <a:chExt cx="5712" cy="1296"/>
          </a:xfrm>
        </p:grpSpPr>
        <p:sp>
          <p:nvSpPr>
            <p:cNvPr id="9228" name="Text Box 5"/>
            <p:cNvSpPr txBox="1">
              <a:spLocks noChangeArrowheads="1"/>
            </p:cNvSpPr>
            <p:nvPr/>
          </p:nvSpPr>
          <p:spPr bwMode="auto">
            <a:xfrm>
              <a:off x="96" y="1325"/>
              <a:ext cx="5519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200" dirty="0"/>
                <a:t>Anaerobic treatment is a biological process carried out in the absence of O</a:t>
              </a:r>
              <a:r>
                <a:rPr lang="en-US" sz="2200" baseline="-25000" dirty="0"/>
                <a:t>2 </a:t>
              </a:r>
              <a:r>
                <a:rPr lang="en-US" sz="2200" dirty="0"/>
                <a:t>for the stabilization of organic materials by conversion to CH</a:t>
              </a:r>
              <a:r>
                <a:rPr lang="en-US" sz="2200" baseline="-25000" dirty="0"/>
                <a:t>4</a:t>
              </a:r>
              <a:r>
                <a:rPr lang="en-US" sz="2200" dirty="0"/>
                <a:t> and inorganic end-products such as CO</a:t>
              </a:r>
              <a:r>
                <a:rPr lang="en-US" sz="2200" baseline="-25000" dirty="0"/>
                <a:t>2</a:t>
              </a:r>
              <a:r>
                <a:rPr lang="en-US" sz="2200" dirty="0"/>
                <a:t> and NH</a:t>
              </a:r>
              <a:r>
                <a:rPr lang="en-US" sz="2200" baseline="-25000" dirty="0"/>
                <a:t>3</a:t>
              </a:r>
              <a:endParaRPr lang="en-US" sz="2200" dirty="0"/>
            </a:p>
          </p:txBody>
        </p:sp>
        <p:grpSp>
          <p:nvGrpSpPr>
            <p:cNvPr id="9229" name="Group 6"/>
            <p:cNvGrpSpPr>
              <a:grpSpLocks/>
            </p:cNvGrpSpPr>
            <p:nvPr/>
          </p:nvGrpSpPr>
          <p:grpSpPr bwMode="auto">
            <a:xfrm>
              <a:off x="0" y="2330"/>
              <a:ext cx="5712" cy="291"/>
              <a:chOff x="0" y="2330"/>
              <a:chExt cx="5712" cy="291"/>
            </a:xfrm>
          </p:grpSpPr>
          <p:sp>
            <p:nvSpPr>
              <p:cNvPr id="9230" name="Text Box 7"/>
              <p:cNvSpPr txBox="1">
                <a:spLocks noChangeArrowheads="1"/>
              </p:cNvSpPr>
              <p:nvPr/>
            </p:nvSpPr>
            <p:spPr bwMode="auto">
              <a:xfrm>
                <a:off x="0" y="2390"/>
                <a:ext cx="57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800" b="1" i="1"/>
                  <a:t>Organic materials  + Nutrients                                 CH</a:t>
                </a:r>
                <a:r>
                  <a:rPr lang="en-US" sz="1800" b="1" i="1" baseline="-25000"/>
                  <a:t>4</a:t>
                </a:r>
                <a:r>
                  <a:rPr lang="en-US" sz="1800" b="1" i="1"/>
                  <a:t> + CO</a:t>
                </a:r>
                <a:r>
                  <a:rPr lang="en-US" sz="1800" b="1" i="1" baseline="-25000"/>
                  <a:t>2</a:t>
                </a:r>
                <a:r>
                  <a:rPr lang="en-US" sz="1800" b="1" i="1"/>
                  <a:t> +NH</a:t>
                </a:r>
                <a:r>
                  <a:rPr lang="en-US" sz="1800" b="1" i="1" baseline="-25000"/>
                  <a:t>3</a:t>
                </a:r>
                <a:r>
                  <a:rPr lang="en-US" sz="1800" b="1" i="1"/>
                  <a:t> + Biomass </a:t>
                </a:r>
              </a:p>
            </p:txBody>
          </p:sp>
          <p:sp>
            <p:nvSpPr>
              <p:cNvPr id="9231" name="Line 8"/>
              <p:cNvSpPr>
                <a:spLocks noChangeShapeType="1"/>
              </p:cNvSpPr>
              <p:nvPr/>
            </p:nvSpPr>
            <p:spPr bwMode="auto">
              <a:xfrm flipV="1">
                <a:off x="2352" y="2544"/>
                <a:ext cx="12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id-ID"/>
              </a:p>
            </p:txBody>
          </p:sp>
          <p:sp>
            <p:nvSpPr>
              <p:cNvPr id="9232" name="Text Box 9"/>
              <p:cNvSpPr txBox="1">
                <a:spLocks noChangeArrowheads="1"/>
              </p:cNvSpPr>
              <p:nvPr/>
            </p:nvSpPr>
            <p:spPr bwMode="auto">
              <a:xfrm>
                <a:off x="2364" y="2330"/>
                <a:ext cx="109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i="1"/>
                  <a:t>Anaerobic microbes</a:t>
                </a:r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43000" y="4038600"/>
            <a:ext cx="6858000" cy="2039938"/>
            <a:chOff x="720" y="2832"/>
            <a:chExt cx="4320" cy="1285"/>
          </a:xfrm>
        </p:grpSpPr>
        <p:sp>
          <p:nvSpPr>
            <p:cNvPr id="9221" name="Text Box 11"/>
            <p:cNvSpPr txBox="1">
              <a:spLocks noChangeArrowheads="1"/>
            </p:cNvSpPr>
            <p:nvPr/>
          </p:nvSpPr>
          <p:spPr bwMode="auto">
            <a:xfrm>
              <a:off x="1872" y="2832"/>
              <a:ext cx="18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/>
                <a:t>Anaerobic processes</a:t>
              </a:r>
            </a:p>
          </p:txBody>
        </p:sp>
        <p:sp>
          <p:nvSpPr>
            <p:cNvPr id="9222" name="Line 12"/>
            <p:cNvSpPr>
              <a:spLocks noChangeShapeType="1"/>
            </p:cNvSpPr>
            <p:nvPr/>
          </p:nvSpPr>
          <p:spPr bwMode="auto">
            <a:xfrm>
              <a:off x="1632" y="3408"/>
              <a:ext cx="2448" cy="11"/>
            </a:xfrm>
            <a:prstGeom prst="lin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223" name="Line 13"/>
            <p:cNvSpPr>
              <a:spLocks noChangeShapeType="1"/>
            </p:cNvSpPr>
            <p:nvPr/>
          </p:nvSpPr>
          <p:spPr bwMode="auto">
            <a:xfrm>
              <a:off x="2832" y="3120"/>
              <a:ext cx="0" cy="288"/>
            </a:xfrm>
            <a:prstGeom prst="lin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224" name="Line 14"/>
            <p:cNvSpPr>
              <a:spLocks noChangeShapeType="1"/>
            </p:cNvSpPr>
            <p:nvPr/>
          </p:nvSpPr>
          <p:spPr bwMode="auto">
            <a:xfrm>
              <a:off x="1632" y="3386"/>
              <a:ext cx="0" cy="336"/>
            </a:xfrm>
            <a:prstGeom prst="lin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225" name="Line 15"/>
            <p:cNvSpPr>
              <a:spLocks noChangeShapeType="1"/>
            </p:cNvSpPr>
            <p:nvPr/>
          </p:nvSpPr>
          <p:spPr bwMode="auto">
            <a:xfrm>
              <a:off x="4080" y="3395"/>
              <a:ext cx="0" cy="336"/>
            </a:xfrm>
            <a:prstGeom prst="lin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226" name="Text Box 16"/>
            <p:cNvSpPr txBox="1">
              <a:spLocks noChangeArrowheads="1"/>
            </p:cNvSpPr>
            <p:nvPr/>
          </p:nvSpPr>
          <p:spPr bwMode="auto">
            <a:xfrm>
              <a:off x="720" y="3813"/>
              <a:ext cx="20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/>
                <a:t>Anaerobic fermentation</a:t>
              </a:r>
            </a:p>
          </p:txBody>
        </p:sp>
        <p:sp>
          <p:nvSpPr>
            <p:cNvPr id="9227" name="Text Box 17"/>
            <p:cNvSpPr txBox="1">
              <a:spLocks noChangeArrowheads="1"/>
            </p:cNvSpPr>
            <p:nvPr/>
          </p:nvSpPr>
          <p:spPr bwMode="auto">
            <a:xfrm>
              <a:off x="3133" y="3829"/>
              <a:ext cx="19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/>
                <a:t>Anaerobic respiration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550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381000"/>
            <a:ext cx="8650288" cy="2959100"/>
            <a:chOff x="144" y="357"/>
            <a:chExt cx="5449" cy="1864"/>
          </a:xfrm>
        </p:grpSpPr>
        <p:sp>
          <p:nvSpPr>
            <p:cNvPr id="10256" name="Text Box 3"/>
            <p:cNvSpPr txBox="1">
              <a:spLocks noChangeArrowheads="1"/>
            </p:cNvSpPr>
            <p:nvPr/>
          </p:nvSpPr>
          <p:spPr bwMode="auto">
            <a:xfrm>
              <a:off x="1584" y="357"/>
              <a:ext cx="24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chemeClr val="folHlink"/>
                  </a:solidFill>
                </a:rPr>
                <a:t>Anaerobic fermentation</a:t>
              </a:r>
            </a:p>
          </p:txBody>
        </p:sp>
        <p:sp>
          <p:nvSpPr>
            <p:cNvPr id="10257" name="Text Box 4"/>
            <p:cNvSpPr txBox="1">
              <a:spLocks noChangeArrowheads="1"/>
            </p:cNvSpPr>
            <p:nvPr/>
          </p:nvSpPr>
          <p:spPr bwMode="auto">
            <a:xfrm>
              <a:off x="144" y="837"/>
              <a:ext cx="5449" cy="1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300"/>
                <a:t>In anaerobic </a:t>
              </a:r>
              <a:r>
                <a:rPr lang="en-US" sz="2300">
                  <a:solidFill>
                    <a:schemeClr val="hlink"/>
                  </a:solidFill>
                </a:rPr>
                <a:t>fermentation</a:t>
              </a:r>
              <a:r>
                <a:rPr lang="en-US" sz="2300"/>
                <a:t>, there is no external electron acceptor.</a:t>
              </a:r>
            </a:p>
            <a:p>
              <a:pPr eaLnBrk="1" hangingPunct="1"/>
              <a:r>
                <a:rPr lang="en-US" sz="2300"/>
                <a:t>The product generated during the process accepts the electrons</a:t>
              </a:r>
            </a:p>
            <a:p>
              <a:pPr eaLnBrk="1" hangingPunct="1"/>
              <a:r>
                <a:rPr lang="en-US" sz="2300"/>
                <a:t>released during the breakdown of organic matter. Thus, organic </a:t>
              </a:r>
            </a:p>
            <a:p>
              <a:pPr eaLnBrk="1" hangingPunct="1"/>
              <a:r>
                <a:rPr lang="en-US" sz="2300"/>
                <a:t>matter acts as both electron donor and  acceptor.  The process </a:t>
              </a:r>
            </a:p>
            <a:p>
              <a:pPr eaLnBrk="1" hangingPunct="1"/>
              <a:r>
                <a:rPr lang="en-US" sz="2300"/>
                <a:t>releases less energy and the major portion of the energy is still</a:t>
              </a:r>
            </a:p>
            <a:p>
              <a:pPr eaLnBrk="1" hangingPunct="1"/>
              <a:r>
                <a:rPr lang="en-US" sz="2300"/>
                <a:t>contained in the fermentative product such as ethanol.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09600" y="3733800"/>
            <a:ext cx="7696200" cy="3043238"/>
            <a:chOff x="384" y="2064"/>
            <a:chExt cx="4848" cy="2141"/>
          </a:xfrm>
        </p:grpSpPr>
        <p:grpSp>
          <p:nvGrpSpPr>
            <p:cNvPr id="10244" name="Group 6"/>
            <p:cNvGrpSpPr>
              <a:grpSpLocks/>
            </p:cNvGrpSpPr>
            <p:nvPr/>
          </p:nvGrpSpPr>
          <p:grpSpPr bwMode="auto">
            <a:xfrm>
              <a:off x="384" y="2064"/>
              <a:ext cx="4848" cy="1776"/>
              <a:chOff x="2303" y="5832"/>
              <a:chExt cx="7217" cy="1998"/>
            </a:xfrm>
          </p:grpSpPr>
          <p:sp>
            <p:nvSpPr>
              <p:cNvPr id="10246" name="AutoShape 7"/>
              <p:cNvSpPr>
                <a:spLocks noChangeArrowheads="1"/>
              </p:cNvSpPr>
              <p:nvPr/>
            </p:nvSpPr>
            <p:spPr bwMode="auto">
              <a:xfrm>
                <a:off x="4196" y="5832"/>
                <a:ext cx="1112" cy="92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2 w 21600"/>
                  <a:gd name="T13" fmla="*/ 4573 h 21600"/>
                  <a:gd name="T14" fmla="*/ 19327 w 21600"/>
                  <a:gd name="T15" fmla="*/ 75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2427" y="0"/>
                    </a:lnTo>
                    <a:lnTo>
                      <a:pt x="12427" y="4578"/>
                    </a:lnTo>
                    <a:cubicBezTo>
                      <a:pt x="5564" y="4578"/>
                      <a:pt x="0" y="7972"/>
                      <a:pt x="0" y="12158"/>
                    </a:cubicBezTo>
                    <a:lnTo>
                      <a:pt x="0" y="21600"/>
                    </a:lnTo>
                    <a:lnTo>
                      <a:pt x="3068" y="21600"/>
                    </a:lnTo>
                    <a:lnTo>
                      <a:pt x="3068" y="12158"/>
                    </a:lnTo>
                    <a:cubicBezTo>
                      <a:pt x="3068" y="9630"/>
                      <a:pt x="7258" y="7580"/>
                      <a:pt x="12427" y="7580"/>
                    </a:cubicBezTo>
                    <a:lnTo>
                      <a:pt x="12427" y="121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47" name="AutoShape 8"/>
              <p:cNvSpPr>
                <a:spLocks noChangeArrowheads="1"/>
              </p:cNvSpPr>
              <p:nvPr/>
            </p:nvSpPr>
            <p:spPr bwMode="auto">
              <a:xfrm>
                <a:off x="3600" y="6693"/>
                <a:ext cx="1728" cy="223"/>
              </a:xfrm>
              <a:prstGeom prst="rightArrow">
                <a:avLst>
                  <a:gd name="adj1" fmla="val 50000"/>
                  <a:gd name="adj2" fmla="val 193722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248" name="Text Box 9"/>
              <p:cNvSpPr txBox="1">
                <a:spLocks noChangeArrowheads="1"/>
              </p:cNvSpPr>
              <p:nvPr/>
            </p:nvSpPr>
            <p:spPr bwMode="auto">
              <a:xfrm>
                <a:off x="2303" y="6601"/>
                <a:ext cx="1296" cy="38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endParaRPr lang="en-US" sz="1200">
                  <a:latin typeface="Times New Roman" pitchFamily="18" charset="0"/>
                </a:endParaRPr>
              </a:p>
              <a:p>
                <a:pPr algn="ctr"/>
                <a:r>
                  <a:rPr lang="en-US" sz="1200" b="1">
                    <a:latin typeface="Times New Roman" pitchFamily="18" charset="0"/>
                  </a:rPr>
                  <a:t>Glucose</a:t>
                </a:r>
              </a:p>
            </p:txBody>
          </p:sp>
          <p:sp>
            <p:nvSpPr>
              <p:cNvPr id="10249" name="Text Box 10"/>
              <p:cNvSpPr txBox="1">
                <a:spLocks noChangeArrowheads="1"/>
              </p:cNvSpPr>
              <p:nvPr/>
            </p:nvSpPr>
            <p:spPr bwMode="auto">
              <a:xfrm>
                <a:off x="5328" y="6566"/>
                <a:ext cx="1440" cy="48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3600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endParaRPr lang="en-US" sz="1200">
                  <a:latin typeface="Times New Roman" pitchFamily="18" charset="0"/>
                </a:endParaRPr>
              </a:p>
              <a:p>
                <a:pPr algn="ctr"/>
                <a:r>
                  <a:rPr lang="en-US" sz="1200" b="1">
                    <a:latin typeface="Times New Roman" pitchFamily="18" charset="0"/>
                  </a:rPr>
                  <a:t>Pyruvate</a:t>
                </a:r>
              </a:p>
            </p:txBody>
          </p:sp>
          <p:sp>
            <p:nvSpPr>
              <p:cNvPr id="10250" name="Text Box 11"/>
              <p:cNvSpPr txBox="1">
                <a:spLocks noChangeArrowheads="1"/>
              </p:cNvSpPr>
              <p:nvPr/>
            </p:nvSpPr>
            <p:spPr bwMode="auto">
              <a:xfrm>
                <a:off x="5313" y="5873"/>
                <a:ext cx="1455" cy="46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3600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endParaRPr lang="en-US" sz="1200">
                  <a:latin typeface="Times New Roman" pitchFamily="18" charset="0"/>
                </a:endParaRPr>
              </a:p>
              <a:p>
                <a:pPr algn="ctr"/>
                <a:r>
                  <a:rPr lang="en-US" sz="1200" b="1">
                    <a:latin typeface="Times New Roman" pitchFamily="18" charset="0"/>
                  </a:rPr>
                  <a:t>Energy</a:t>
                </a:r>
              </a:p>
            </p:txBody>
          </p:sp>
          <p:sp>
            <p:nvSpPr>
              <p:cNvPr id="10251" name="AutoShape 12"/>
              <p:cNvSpPr>
                <a:spLocks noChangeArrowheads="1"/>
              </p:cNvSpPr>
              <p:nvPr/>
            </p:nvSpPr>
            <p:spPr bwMode="auto">
              <a:xfrm flipV="1">
                <a:off x="4216" y="6865"/>
                <a:ext cx="1076" cy="9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6 w 21600"/>
                  <a:gd name="T13" fmla="*/ 4589 h 21600"/>
                  <a:gd name="T14" fmla="*/ 19713 w 21600"/>
                  <a:gd name="T15" fmla="*/ 756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3891" y="0"/>
                    </a:lnTo>
                    <a:lnTo>
                      <a:pt x="13891" y="4597"/>
                    </a:lnTo>
                    <a:lnTo>
                      <a:pt x="12427" y="4597"/>
                    </a:lnTo>
                    <a:cubicBezTo>
                      <a:pt x="5564" y="4597"/>
                      <a:pt x="0" y="7982"/>
                      <a:pt x="0" y="12158"/>
                    </a:cubicBezTo>
                    <a:lnTo>
                      <a:pt x="0" y="21600"/>
                    </a:lnTo>
                    <a:lnTo>
                      <a:pt x="3030" y="21600"/>
                    </a:lnTo>
                    <a:lnTo>
                      <a:pt x="3030" y="12158"/>
                    </a:lnTo>
                    <a:cubicBezTo>
                      <a:pt x="3030" y="9619"/>
                      <a:pt x="7237" y="7561"/>
                      <a:pt x="12427" y="7561"/>
                    </a:cubicBezTo>
                    <a:lnTo>
                      <a:pt x="13891" y="7561"/>
                    </a:lnTo>
                    <a:lnTo>
                      <a:pt x="13891" y="121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0252" name="Text Box 13"/>
              <p:cNvSpPr txBox="1">
                <a:spLocks noChangeArrowheads="1"/>
              </p:cNvSpPr>
              <p:nvPr/>
            </p:nvSpPr>
            <p:spPr bwMode="auto">
              <a:xfrm>
                <a:off x="5312" y="7314"/>
                <a:ext cx="1456" cy="45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endParaRPr lang="en-US" sz="1200">
                  <a:latin typeface="Times New Roman" pitchFamily="18" charset="0"/>
                </a:endParaRPr>
              </a:p>
              <a:p>
                <a:pPr algn="ctr"/>
                <a:r>
                  <a:rPr lang="en-US" sz="1200" b="1">
                    <a:latin typeface="Times New Roman" pitchFamily="18" charset="0"/>
                  </a:rPr>
                  <a:t>Electron</a:t>
                </a:r>
              </a:p>
            </p:txBody>
          </p:sp>
          <p:sp>
            <p:nvSpPr>
              <p:cNvPr id="10253" name="AutoShape 14"/>
              <p:cNvSpPr>
                <a:spLocks noChangeArrowheads="1"/>
              </p:cNvSpPr>
              <p:nvPr/>
            </p:nvSpPr>
            <p:spPr bwMode="auto">
              <a:xfrm>
                <a:off x="6760" y="6676"/>
                <a:ext cx="1444" cy="256"/>
              </a:xfrm>
              <a:prstGeom prst="rightArrow">
                <a:avLst>
                  <a:gd name="adj1" fmla="val 50000"/>
                  <a:gd name="adj2" fmla="val 141016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254" name="Text Box 15"/>
              <p:cNvSpPr txBox="1">
                <a:spLocks noChangeArrowheads="1"/>
              </p:cNvSpPr>
              <p:nvPr/>
            </p:nvSpPr>
            <p:spPr bwMode="auto">
              <a:xfrm>
                <a:off x="8224" y="6554"/>
                <a:ext cx="1296" cy="43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3600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/>
                <a:endParaRPr lang="en-US" sz="1200">
                  <a:latin typeface="Times New Roman" pitchFamily="18" charset="0"/>
                </a:endParaRPr>
              </a:p>
              <a:p>
                <a:pPr algn="ctr"/>
                <a:r>
                  <a:rPr lang="en-US" sz="1200" b="1">
                    <a:latin typeface="Times New Roman" pitchFamily="18" charset="0"/>
                  </a:rPr>
                  <a:t>Ethanol</a:t>
                </a:r>
              </a:p>
            </p:txBody>
          </p:sp>
          <p:sp>
            <p:nvSpPr>
              <p:cNvPr id="10255" name="AutoShape 16"/>
              <p:cNvSpPr>
                <a:spLocks noChangeArrowheads="1"/>
              </p:cNvSpPr>
              <p:nvPr/>
            </p:nvSpPr>
            <p:spPr bwMode="auto">
              <a:xfrm rot="16195275" flipV="1">
                <a:off x="6840" y="6814"/>
                <a:ext cx="719" cy="86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7 w 21600"/>
                  <a:gd name="T13" fmla="*/ 4150 h 21600"/>
                  <a:gd name="T14" fmla="*/ 18716 w 21600"/>
                  <a:gd name="T15" fmla="*/ 80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2427" y="0"/>
                    </a:lnTo>
                    <a:lnTo>
                      <a:pt x="12427" y="4162"/>
                    </a:lnTo>
                    <a:cubicBezTo>
                      <a:pt x="5564" y="4162"/>
                      <a:pt x="0" y="7742"/>
                      <a:pt x="0" y="12158"/>
                    </a:cubicBezTo>
                    <a:lnTo>
                      <a:pt x="0" y="21600"/>
                    </a:lnTo>
                    <a:lnTo>
                      <a:pt x="3919" y="21600"/>
                    </a:lnTo>
                    <a:lnTo>
                      <a:pt x="3919" y="12158"/>
                    </a:lnTo>
                    <a:cubicBezTo>
                      <a:pt x="3919" y="9859"/>
                      <a:pt x="7728" y="7996"/>
                      <a:pt x="12427" y="7996"/>
                    </a:cubicBezTo>
                    <a:lnTo>
                      <a:pt x="12427" y="121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0245" name="Text Box 17"/>
            <p:cNvSpPr txBox="1">
              <a:spLocks noChangeArrowheads="1"/>
            </p:cNvSpPr>
            <p:nvPr/>
          </p:nvSpPr>
          <p:spPr bwMode="auto">
            <a:xfrm>
              <a:off x="1259" y="3926"/>
              <a:ext cx="3301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000"/>
                <a:t>Anaerobic fermentation of glucose to ethanol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702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435</TotalTime>
  <Words>611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Pengolahan Limbah Cair Secara Anaerobik</vt:lpstr>
      <vt:lpstr>Defenisi</vt:lpstr>
      <vt:lpstr>Proses Anaerobik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Kelebihan sistem anaerobic</vt:lpstr>
      <vt:lpstr>PowerPoint Presentation</vt:lpstr>
      <vt:lpstr>Kekurangan sistem anaerobic</vt:lpstr>
      <vt:lpstr>Pengolahan secara Anaerob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Limbah Cair Secara Anaerobik</dc:title>
  <dc:creator>HP PC</dc:creator>
  <cp:lastModifiedBy>HP PC</cp:lastModifiedBy>
  <cp:revision>8</cp:revision>
  <dcterms:created xsi:type="dcterms:W3CDTF">2017-10-05T09:42:45Z</dcterms:created>
  <dcterms:modified xsi:type="dcterms:W3CDTF">2017-10-05T17:00:08Z</dcterms:modified>
</cp:coreProperties>
</file>