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1"/>
  </p:notesMasterIdLst>
  <p:handoutMasterIdLst>
    <p:handoutMasterId r:id="rId32"/>
  </p:handoutMasterIdLst>
  <p:sldIdLst>
    <p:sldId id="322" r:id="rId3"/>
    <p:sldId id="324" r:id="rId4"/>
    <p:sldId id="323" r:id="rId5"/>
    <p:sldId id="347" r:id="rId6"/>
    <p:sldId id="311" r:id="rId7"/>
    <p:sldId id="325" r:id="rId8"/>
    <p:sldId id="326" r:id="rId9"/>
    <p:sldId id="327" r:id="rId10"/>
    <p:sldId id="328" r:id="rId11"/>
    <p:sldId id="329" r:id="rId12"/>
    <p:sldId id="330" r:id="rId13"/>
    <p:sldId id="348" r:id="rId14"/>
    <p:sldId id="331" r:id="rId15"/>
    <p:sldId id="340" r:id="rId16"/>
    <p:sldId id="332" r:id="rId17"/>
    <p:sldId id="341" r:id="rId18"/>
    <p:sldId id="333" r:id="rId19"/>
    <p:sldId id="342" r:id="rId20"/>
    <p:sldId id="334" r:id="rId21"/>
    <p:sldId id="343" r:id="rId22"/>
    <p:sldId id="335" r:id="rId23"/>
    <p:sldId id="344" r:id="rId24"/>
    <p:sldId id="336" r:id="rId25"/>
    <p:sldId id="337" r:id="rId26"/>
    <p:sldId id="338" r:id="rId27"/>
    <p:sldId id="339" r:id="rId28"/>
    <p:sldId id="345" r:id="rId29"/>
    <p:sldId id="346" r:id="rId30"/>
  </p:sldIdLst>
  <p:sldSz cx="12188825"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581" autoAdjust="0"/>
  </p:normalViewPr>
  <p:slideViewPr>
    <p:cSldViewPr showGuides="1">
      <p:cViewPr varScale="1">
        <p:scale>
          <a:sx n="39" d="100"/>
          <a:sy n="39" d="100"/>
        </p:scale>
        <p:origin x="-126" y="-69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77707-7455-4CB0-A706-E1ECBFEA7D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7A4908-FFA3-4F16-91B3-3947E3C2779E}">
      <dgm:prSet phldrT="[Text]"/>
      <dgm:spPr/>
      <dgm:t>
        <a:bodyPr/>
        <a:lstStyle/>
        <a:p>
          <a:r>
            <a:rPr lang="id-ID" dirty="0"/>
            <a:t>Chemical Laboratory Section</a:t>
          </a:r>
          <a:endParaRPr lang="en-US" dirty="0"/>
        </a:p>
      </dgm:t>
    </dgm:pt>
    <dgm:pt modelId="{B79A68C8-272A-4E49-B47B-88D600173A7B}" type="parTrans" cxnId="{5CD107DE-FA5D-4592-9161-D119E6A38455}">
      <dgm:prSet/>
      <dgm:spPr/>
      <dgm:t>
        <a:bodyPr/>
        <a:lstStyle/>
        <a:p>
          <a:endParaRPr lang="en-US"/>
        </a:p>
      </dgm:t>
    </dgm:pt>
    <dgm:pt modelId="{217E93A6-4564-494B-AF06-B26387840E05}" type="sibTrans" cxnId="{5CD107DE-FA5D-4592-9161-D119E6A38455}">
      <dgm:prSet/>
      <dgm:spPr/>
      <dgm:t>
        <a:bodyPr/>
        <a:lstStyle/>
        <a:p>
          <a:endParaRPr lang="en-US"/>
        </a:p>
      </dgm:t>
    </dgm:pt>
    <dgm:pt modelId="{C9F3A535-8869-4128-8A60-92B2B6A169C5}">
      <dgm:prSet phldrT="[Text]"/>
      <dgm:spPr/>
      <dgm:t>
        <a:bodyPr/>
        <a:lstStyle/>
        <a:p>
          <a:r>
            <a:rPr lang="id-ID" dirty="0"/>
            <a:t>Penimbangan Lateks</a:t>
          </a:r>
          <a:endParaRPr lang="en-US" dirty="0"/>
        </a:p>
      </dgm:t>
    </dgm:pt>
    <dgm:pt modelId="{2CD0BA10-2546-4A3E-976E-ABE3CCC33383}" type="parTrans" cxnId="{21851B51-D563-4AF5-A7F5-DBB25C285356}">
      <dgm:prSet/>
      <dgm:spPr/>
      <dgm:t>
        <a:bodyPr/>
        <a:lstStyle/>
        <a:p>
          <a:endParaRPr lang="en-US"/>
        </a:p>
      </dgm:t>
    </dgm:pt>
    <dgm:pt modelId="{93FA7DCB-F608-434E-AEAF-4E92BDA45315}" type="sibTrans" cxnId="{21851B51-D563-4AF5-A7F5-DBB25C285356}">
      <dgm:prSet/>
      <dgm:spPr/>
      <dgm:t>
        <a:bodyPr/>
        <a:lstStyle/>
        <a:p>
          <a:endParaRPr lang="en-US"/>
        </a:p>
      </dgm:t>
    </dgm:pt>
    <dgm:pt modelId="{158CB0C8-C7C9-4A6E-8B92-4A3C5CEC76D5}">
      <dgm:prSet phldrT="[Text]"/>
      <dgm:spPr/>
      <dgm:t>
        <a:bodyPr/>
        <a:lstStyle/>
        <a:p>
          <a:r>
            <a:rPr lang="id-ID" dirty="0"/>
            <a:t>Compounding Section</a:t>
          </a:r>
          <a:endParaRPr lang="en-US" dirty="0"/>
        </a:p>
      </dgm:t>
    </dgm:pt>
    <dgm:pt modelId="{ED5DE287-802B-472F-987A-3413A28451F3}" type="parTrans" cxnId="{4D97C38C-3C04-46CE-BCA6-1819C73B0AF4}">
      <dgm:prSet/>
      <dgm:spPr/>
      <dgm:t>
        <a:bodyPr/>
        <a:lstStyle/>
        <a:p>
          <a:endParaRPr lang="en-US"/>
        </a:p>
      </dgm:t>
    </dgm:pt>
    <dgm:pt modelId="{54C483C7-53B8-4768-B86B-07CCF534C4EC}" type="sibTrans" cxnId="{4D97C38C-3C04-46CE-BCA6-1819C73B0AF4}">
      <dgm:prSet/>
      <dgm:spPr/>
      <dgm:t>
        <a:bodyPr/>
        <a:lstStyle/>
        <a:p>
          <a:endParaRPr lang="en-US"/>
        </a:p>
      </dgm:t>
    </dgm:pt>
    <dgm:pt modelId="{4B81E852-02E1-4F89-A589-345D27858C9C}">
      <dgm:prSet phldrT="[Text]"/>
      <dgm:spPr/>
      <dgm:t>
        <a:bodyPr/>
        <a:lstStyle/>
        <a:p>
          <a:r>
            <a:rPr lang="id-ID" dirty="0"/>
            <a:t>Extrusion Section</a:t>
          </a:r>
          <a:endParaRPr lang="en-US" dirty="0"/>
        </a:p>
      </dgm:t>
    </dgm:pt>
    <dgm:pt modelId="{306E1F6B-452F-4E13-AF94-0DC409A783E2}" type="parTrans" cxnId="{1BAF6338-724E-4A45-B4E7-2652726E9D18}">
      <dgm:prSet/>
      <dgm:spPr/>
    </dgm:pt>
    <dgm:pt modelId="{7F2AB488-8C9D-4626-B161-2F98A521B654}" type="sibTrans" cxnId="{1BAF6338-724E-4A45-B4E7-2652726E9D18}">
      <dgm:prSet/>
      <dgm:spPr/>
    </dgm:pt>
    <dgm:pt modelId="{6E7D3F4A-25AF-4CAF-A482-A8E08BF14EA5}" type="pres">
      <dgm:prSet presAssocID="{D7E77707-7455-4CB0-A706-E1ECBFEA7D55}" presName="linear" presStyleCnt="0">
        <dgm:presLayoutVars>
          <dgm:dir/>
          <dgm:animLvl val="lvl"/>
          <dgm:resizeHandles val="exact"/>
        </dgm:presLayoutVars>
      </dgm:prSet>
      <dgm:spPr/>
      <dgm:t>
        <a:bodyPr/>
        <a:lstStyle/>
        <a:p>
          <a:endParaRPr lang="id-ID"/>
        </a:p>
      </dgm:t>
    </dgm:pt>
    <dgm:pt modelId="{51361955-B134-4035-9F38-357A49EF09C0}" type="pres">
      <dgm:prSet presAssocID="{D47A4908-FFA3-4F16-91B3-3947E3C2779E}" presName="parentLin" presStyleCnt="0"/>
      <dgm:spPr/>
    </dgm:pt>
    <dgm:pt modelId="{D58066B8-4719-4157-A3B1-2041FB94DE56}" type="pres">
      <dgm:prSet presAssocID="{D47A4908-FFA3-4F16-91B3-3947E3C2779E}" presName="parentLeftMargin" presStyleLbl="node1" presStyleIdx="0" presStyleCnt="4"/>
      <dgm:spPr/>
      <dgm:t>
        <a:bodyPr/>
        <a:lstStyle/>
        <a:p>
          <a:endParaRPr lang="id-ID"/>
        </a:p>
      </dgm:t>
    </dgm:pt>
    <dgm:pt modelId="{BC41F079-3B35-4311-9A4E-21BBDB391A08}" type="pres">
      <dgm:prSet presAssocID="{D47A4908-FFA3-4F16-91B3-3947E3C2779E}" presName="parentText" presStyleLbl="node1" presStyleIdx="0" presStyleCnt="4">
        <dgm:presLayoutVars>
          <dgm:chMax val="0"/>
          <dgm:bulletEnabled val="1"/>
        </dgm:presLayoutVars>
      </dgm:prSet>
      <dgm:spPr/>
      <dgm:t>
        <a:bodyPr/>
        <a:lstStyle/>
        <a:p>
          <a:endParaRPr lang="id-ID"/>
        </a:p>
      </dgm:t>
    </dgm:pt>
    <dgm:pt modelId="{2ECF0F6F-89E7-4EFE-B979-DD0BCA3CC9B5}" type="pres">
      <dgm:prSet presAssocID="{D47A4908-FFA3-4F16-91B3-3947E3C2779E}" presName="negativeSpace" presStyleCnt="0"/>
      <dgm:spPr/>
    </dgm:pt>
    <dgm:pt modelId="{AFB1F0BE-6EBA-4A45-89B5-2160A2D3DF5B}" type="pres">
      <dgm:prSet presAssocID="{D47A4908-FFA3-4F16-91B3-3947E3C2779E}" presName="childText" presStyleLbl="conFgAcc1" presStyleIdx="0" presStyleCnt="4">
        <dgm:presLayoutVars>
          <dgm:bulletEnabled val="1"/>
        </dgm:presLayoutVars>
      </dgm:prSet>
      <dgm:spPr/>
    </dgm:pt>
    <dgm:pt modelId="{E2CCA708-7DE7-42A2-9E60-9371856426E7}" type="pres">
      <dgm:prSet presAssocID="{217E93A6-4564-494B-AF06-B26387840E05}" presName="spaceBetweenRectangles" presStyleCnt="0"/>
      <dgm:spPr/>
    </dgm:pt>
    <dgm:pt modelId="{D872F647-516E-48CB-8134-B34E0C918091}" type="pres">
      <dgm:prSet presAssocID="{C9F3A535-8869-4128-8A60-92B2B6A169C5}" presName="parentLin" presStyleCnt="0"/>
      <dgm:spPr/>
    </dgm:pt>
    <dgm:pt modelId="{11B78732-EEB4-44A5-939F-EC49AFD82C3D}" type="pres">
      <dgm:prSet presAssocID="{C9F3A535-8869-4128-8A60-92B2B6A169C5}" presName="parentLeftMargin" presStyleLbl="node1" presStyleIdx="0" presStyleCnt="4"/>
      <dgm:spPr/>
      <dgm:t>
        <a:bodyPr/>
        <a:lstStyle/>
        <a:p>
          <a:endParaRPr lang="id-ID"/>
        </a:p>
      </dgm:t>
    </dgm:pt>
    <dgm:pt modelId="{531C0531-8C7A-4EAC-8400-5D4561379065}" type="pres">
      <dgm:prSet presAssocID="{C9F3A535-8869-4128-8A60-92B2B6A169C5}" presName="parentText" presStyleLbl="node1" presStyleIdx="1" presStyleCnt="4">
        <dgm:presLayoutVars>
          <dgm:chMax val="0"/>
          <dgm:bulletEnabled val="1"/>
        </dgm:presLayoutVars>
      </dgm:prSet>
      <dgm:spPr/>
      <dgm:t>
        <a:bodyPr/>
        <a:lstStyle/>
        <a:p>
          <a:endParaRPr lang="id-ID"/>
        </a:p>
      </dgm:t>
    </dgm:pt>
    <dgm:pt modelId="{6762E6AE-CA85-44AB-AB3A-19914D02AE41}" type="pres">
      <dgm:prSet presAssocID="{C9F3A535-8869-4128-8A60-92B2B6A169C5}" presName="negativeSpace" presStyleCnt="0"/>
      <dgm:spPr/>
    </dgm:pt>
    <dgm:pt modelId="{E0DC06F0-1582-4976-B0EF-90C6E6CCDAF7}" type="pres">
      <dgm:prSet presAssocID="{C9F3A535-8869-4128-8A60-92B2B6A169C5}" presName="childText" presStyleLbl="conFgAcc1" presStyleIdx="1" presStyleCnt="4">
        <dgm:presLayoutVars>
          <dgm:bulletEnabled val="1"/>
        </dgm:presLayoutVars>
      </dgm:prSet>
      <dgm:spPr/>
    </dgm:pt>
    <dgm:pt modelId="{D7C69E10-3598-4D40-989A-3AB149276A3B}" type="pres">
      <dgm:prSet presAssocID="{93FA7DCB-F608-434E-AEAF-4E92BDA45315}" presName="spaceBetweenRectangles" presStyleCnt="0"/>
      <dgm:spPr/>
    </dgm:pt>
    <dgm:pt modelId="{2FA85B0D-2663-4604-BDE1-BC8CA5530180}" type="pres">
      <dgm:prSet presAssocID="{158CB0C8-C7C9-4A6E-8B92-4A3C5CEC76D5}" presName="parentLin" presStyleCnt="0"/>
      <dgm:spPr/>
    </dgm:pt>
    <dgm:pt modelId="{444AF7B3-4CF8-4B6F-803B-5220B2B17964}" type="pres">
      <dgm:prSet presAssocID="{158CB0C8-C7C9-4A6E-8B92-4A3C5CEC76D5}" presName="parentLeftMargin" presStyleLbl="node1" presStyleIdx="1" presStyleCnt="4"/>
      <dgm:spPr/>
      <dgm:t>
        <a:bodyPr/>
        <a:lstStyle/>
        <a:p>
          <a:endParaRPr lang="id-ID"/>
        </a:p>
      </dgm:t>
    </dgm:pt>
    <dgm:pt modelId="{56A11E47-6898-47AB-AC17-1B828F6DC148}" type="pres">
      <dgm:prSet presAssocID="{158CB0C8-C7C9-4A6E-8B92-4A3C5CEC76D5}" presName="parentText" presStyleLbl="node1" presStyleIdx="2" presStyleCnt="4">
        <dgm:presLayoutVars>
          <dgm:chMax val="0"/>
          <dgm:bulletEnabled val="1"/>
        </dgm:presLayoutVars>
      </dgm:prSet>
      <dgm:spPr/>
      <dgm:t>
        <a:bodyPr/>
        <a:lstStyle/>
        <a:p>
          <a:endParaRPr lang="id-ID"/>
        </a:p>
      </dgm:t>
    </dgm:pt>
    <dgm:pt modelId="{BF86DD6C-AE78-4FB1-B96D-1699CE048C76}" type="pres">
      <dgm:prSet presAssocID="{158CB0C8-C7C9-4A6E-8B92-4A3C5CEC76D5}" presName="negativeSpace" presStyleCnt="0"/>
      <dgm:spPr/>
    </dgm:pt>
    <dgm:pt modelId="{49ABF77D-3706-4EF8-8264-DBF490AE80E4}" type="pres">
      <dgm:prSet presAssocID="{158CB0C8-C7C9-4A6E-8B92-4A3C5CEC76D5}" presName="childText" presStyleLbl="conFgAcc1" presStyleIdx="2" presStyleCnt="4">
        <dgm:presLayoutVars>
          <dgm:bulletEnabled val="1"/>
        </dgm:presLayoutVars>
      </dgm:prSet>
      <dgm:spPr/>
    </dgm:pt>
    <dgm:pt modelId="{EBC8769F-1AE0-4EEB-AA11-27D5D27D08DF}" type="pres">
      <dgm:prSet presAssocID="{54C483C7-53B8-4768-B86B-07CCF534C4EC}" presName="spaceBetweenRectangles" presStyleCnt="0"/>
      <dgm:spPr/>
    </dgm:pt>
    <dgm:pt modelId="{03FF5BFD-BE8C-4C7F-BB90-3FE461636355}" type="pres">
      <dgm:prSet presAssocID="{4B81E852-02E1-4F89-A589-345D27858C9C}" presName="parentLin" presStyleCnt="0"/>
      <dgm:spPr/>
    </dgm:pt>
    <dgm:pt modelId="{1E7C0924-88AB-42E4-B786-8E72CEDB3684}" type="pres">
      <dgm:prSet presAssocID="{4B81E852-02E1-4F89-A589-345D27858C9C}" presName="parentLeftMargin" presStyleLbl="node1" presStyleIdx="2" presStyleCnt="4"/>
      <dgm:spPr/>
      <dgm:t>
        <a:bodyPr/>
        <a:lstStyle/>
        <a:p>
          <a:endParaRPr lang="id-ID"/>
        </a:p>
      </dgm:t>
    </dgm:pt>
    <dgm:pt modelId="{33B6F6BD-7B25-487E-B740-EEFED7670530}" type="pres">
      <dgm:prSet presAssocID="{4B81E852-02E1-4F89-A589-345D27858C9C}" presName="parentText" presStyleLbl="node1" presStyleIdx="3" presStyleCnt="4">
        <dgm:presLayoutVars>
          <dgm:chMax val="0"/>
          <dgm:bulletEnabled val="1"/>
        </dgm:presLayoutVars>
      </dgm:prSet>
      <dgm:spPr/>
      <dgm:t>
        <a:bodyPr/>
        <a:lstStyle/>
        <a:p>
          <a:endParaRPr lang="id-ID"/>
        </a:p>
      </dgm:t>
    </dgm:pt>
    <dgm:pt modelId="{B5C23D15-FB0C-495F-9682-3C4FEEEDB430}" type="pres">
      <dgm:prSet presAssocID="{4B81E852-02E1-4F89-A589-345D27858C9C}" presName="negativeSpace" presStyleCnt="0"/>
      <dgm:spPr/>
    </dgm:pt>
    <dgm:pt modelId="{12545C5A-DC86-47E9-A87A-BB6DEF95BDD2}" type="pres">
      <dgm:prSet presAssocID="{4B81E852-02E1-4F89-A589-345D27858C9C}" presName="childText" presStyleLbl="conFgAcc1" presStyleIdx="3" presStyleCnt="4">
        <dgm:presLayoutVars>
          <dgm:bulletEnabled val="1"/>
        </dgm:presLayoutVars>
      </dgm:prSet>
      <dgm:spPr/>
    </dgm:pt>
  </dgm:ptLst>
  <dgm:cxnLst>
    <dgm:cxn modelId="{1B043E17-EBD6-4848-BC19-336AAA5516FD}" type="presOf" srcId="{4B81E852-02E1-4F89-A589-345D27858C9C}" destId="{1E7C0924-88AB-42E4-B786-8E72CEDB3684}" srcOrd="0" destOrd="0" presId="urn:microsoft.com/office/officeart/2005/8/layout/list1"/>
    <dgm:cxn modelId="{5CD107DE-FA5D-4592-9161-D119E6A38455}" srcId="{D7E77707-7455-4CB0-A706-E1ECBFEA7D55}" destId="{D47A4908-FFA3-4F16-91B3-3947E3C2779E}" srcOrd="0" destOrd="0" parTransId="{B79A68C8-272A-4E49-B47B-88D600173A7B}" sibTransId="{217E93A6-4564-494B-AF06-B26387840E05}"/>
    <dgm:cxn modelId="{864AD639-1CD0-4D08-9582-6ACD5D7094B4}" type="presOf" srcId="{D7E77707-7455-4CB0-A706-E1ECBFEA7D55}" destId="{6E7D3F4A-25AF-4CAF-A482-A8E08BF14EA5}" srcOrd="0" destOrd="0" presId="urn:microsoft.com/office/officeart/2005/8/layout/list1"/>
    <dgm:cxn modelId="{D780F527-2A21-4A01-B496-53663678EA6E}" type="presOf" srcId="{4B81E852-02E1-4F89-A589-345D27858C9C}" destId="{33B6F6BD-7B25-487E-B740-EEFED7670530}" srcOrd="1" destOrd="0" presId="urn:microsoft.com/office/officeart/2005/8/layout/list1"/>
    <dgm:cxn modelId="{84117E0C-BBE1-43B1-8833-D30A9E94C49B}" type="presOf" srcId="{C9F3A535-8869-4128-8A60-92B2B6A169C5}" destId="{531C0531-8C7A-4EAC-8400-5D4561379065}" srcOrd="1" destOrd="0" presId="urn:microsoft.com/office/officeart/2005/8/layout/list1"/>
    <dgm:cxn modelId="{DF57FC70-5054-4B7B-9B2C-3979047FC3C3}" type="presOf" srcId="{158CB0C8-C7C9-4A6E-8B92-4A3C5CEC76D5}" destId="{56A11E47-6898-47AB-AC17-1B828F6DC148}" srcOrd="1" destOrd="0" presId="urn:microsoft.com/office/officeart/2005/8/layout/list1"/>
    <dgm:cxn modelId="{746CE721-51C1-475D-8132-CA89BD8938D1}" type="presOf" srcId="{158CB0C8-C7C9-4A6E-8B92-4A3C5CEC76D5}" destId="{444AF7B3-4CF8-4B6F-803B-5220B2B17964}" srcOrd="0" destOrd="0" presId="urn:microsoft.com/office/officeart/2005/8/layout/list1"/>
    <dgm:cxn modelId="{2F71A2E8-2111-48F1-88BE-370C9C107F26}" type="presOf" srcId="{D47A4908-FFA3-4F16-91B3-3947E3C2779E}" destId="{BC41F079-3B35-4311-9A4E-21BBDB391A08}" srcOrd="1" destOrd="0" presId="urn:microsoft.com/office/officeart/2005/8/layout/list1"/>
    <dgm:cxn modelId="{68032BA0-9DEE-4CA6-B246-11FC935A01CA}" type="presOf" srcId="{D47A4908-FFA3-4F16-91B3-3947E3C2779E}" destId="{D58066B8-4719-4157-A3B1-2041FB94DE56}" srcOrd="0" destOrd="0" presId="urn:microsoft.com/office/officeart/2005/8/layout/list1"/>
    <dgm:cxn modelId="{F7D48433-49FD-4839-9FFC-1683B219A434}" type="presOf" srcId="{C9F3A535-8869-4128-8A60-92B2B6A169C5}" destId="{11B78732-EEB4-44A5-939F-EC49AFD82C3D}" srcOrd="0" destOrd="0" presId="urn:microsoft.com/office/officeart/2005/8/layout/list1"/>
    <dgm:cxn modelId="{21851B51-D563-4AF5-A7F5-DBB25C285356}" srcId="{D7E77707-7455-4CB0-A706-E1ECBFEA7D55}" destId="{C9F3A535-8869-4128-8A60-92B2B6A169C5}" srcOrd="1" destOrd="0" parTransId="{2CD0BA10-2546-4A3E-976E-ABE3CCC33383}" sibTransId="{93FA7DCB-F608-434E-AEAF-4E92BDA45315}"/>
    <dgm:cxn modelId="{4D97C38C-3C04-46CE-BCA6-1819C73B0AF4}" srcId="{D7E77707-7455-4CB0-A706-E1ECBFEA7D55}" destId="{158CB0C8-C7C9-4A6E-8B92-4A3C5CEC76D5}" srcOrd="2" destOrd="0" parTransId="{ED5DE287-802B-472F-987A-3413A28451F3}" sibTransId="{54C483C7-53B8-4768-B86B-07CCF534C4EC}"/>
    <dgm:cxn modelId="{1BAF6338-724E-4A45-B4E7-2652726E9D18}" srcId="{D7E77707-7455-4CB0-A706-E1ECBFEA7D55}" destId="{4B81E852-02E1-4F89-A589-345D27858C9C}" srcOrd="3" destOrd="0" parTransId="{306E1F6B-452F-4E13-AF94-0DC409A783E2}" sibTransId="{7F2AB488-8C9D-4626-B161-2F98A521B654}"/>
    <dgm:cxn modelId="{263F7566-4EA6-44B8-A530-B35125185F03}" type="presParOf" srcId="{6E7D3F4A-25AF-4CAF-A482-A8E08BF14EA5}" destId="{51361955-B134-4035-9F38-357A49EF09C0}" srcOrd="0" destOrd="0" presId="urn:microsoft.com/office/officeart/2005/8/layout/list1"/>
    <dgm:cxn modelId="{93994046-D556-40D2-9E85-61C477F02065}" type="presParOf" srcId="{51361955-B134-4035-9F38-357A49EF09C0}" destId="{D58066B8-4719-4157-A3B1-2041FB94DE56}" srcOrd="0" destOrd="0" presId="urn:microsoft.com/office/officeart/2005/8/layout/list1"/>
    <dgm:cxn modelId="{E081AED8-0F4A-42C4-AD44-8849B0A598D6}" type="presParOf" srcId="{51361955-B134-4035-9F38-357A49EF09C0}" destId="{BC41F079-3B35-4311-9A4E-21BBDB391A08}" srcOrd="1" destOrd="0" presId="urn:microsoft.com/office/officeart/2005/8/layout/list1"/>
    <dgm:cxn modelId="{AE510473-22C2-4A6C-B2E7-97D7FF119A6D}" type="presParOf" srcId="{6E7D3F4A-25AF-4CAF-A482-A8E08BF14EA5}" destId="{2ECF0F6F-89E7-4EFE-B979-DD0BCA3CC9B5}" srcOrd="1" destOrd="0" presId="urn:microsoft.com/office/officeart/2005/8/layout/list1"/>
    <dgm:cxn modelId="{913CF897-91C5-45ED-B72B-3EE9791A2BD2}" type="presParOf" srcId="{6E7D3F4A-25AF-4CAF-A482-A8E08BF14EA5}" destId="{AFB1F0BE-6EBA-4A45-89B5-2160A2D3DF5B}" srcOrd="2" destOrd="0" presId="urn:microsoft.com/office/officeart/2005/8/layout/list1"/>
    <dgm:cxn modelId="{66890DE2-941A-4321-97C5-3839D54276D7}" type="presParOf" srcId="{6E7D3F4A-25AF-4CAF-A482-A8E08BF14EA5}" destId="{E2CCA708-7DE7-42A2-9E60-9371856426E7}" srcOrd="3" destOrd="0" presId="urn:microsoft.com/office/officeart/2005/8/layout/list1"/>
    <dgm:cxn modelId="{EFC28886-5C60-4022-B5C3-E6678DFC5175}" type="presParOf" srcId="{6E7D3F4A-25AF-4CAF-A482-A8E08BF14EA5}" destId="{D872F647-516E-48CB-8134-B34E0C918091}" srcOrd="4" destOrd="0" presId="urn:microsoft.com/office/officeart/2005/8/layout/list1"/>
    <dgm:cxn modelId="{51D60D5D-CE0E-4AB6-8BB7-4A440D10358A}" type="presParOf" srcId="{D872F647-516E-48CB-8134-B34E0C918091}" destId="{11B78732-EEB4-44A5-939F-EC49AFD82C3D}" srcOrd="0" destOrd="0" presId="urn:microsoft.com/office/officeart/2005/8/layout/list1"/>
    <dgm:cxn modelId="{74D6DE3C-303D-4507-9995-8412F103397B}" type="presParOf" srcId="{D872F647-516E-48CB-8134-B34E0C918091}" destId="{531C0531-8C7A-4EAC-8400-5D4561379065}" srcOrd="1" destOrd="0" presId="urn:microsoft.com/office/officeart/2005/8/layout/list1"/>
    <dgm:cxn modelId="{5F499D32-ED56-42F9-9CD2-FF38699C216F}" type="presParOf" srcId="{6E7D3F4A-25AF-4CAF-A482-A8E08BF14EA5}" destId="{6762E6AE-CA85-44AB-AB3A-19914D02AE41}" srcOrd="5" destOrd="0" presId="urn:microsoft.com/office/officeart/2005/8/layout/list1"/>
    <dgm:cxn modelId="{B02F5D6F-9AE7-43F9-8F53-1795F2B8E013}" type="presParOf" srcId="{6E7D3F4A-25AF-4CAF-A482-A8E08BF14EA5}" destId="{E0DC06F0-1582-4976-B0EF-90C6E6CCDAF7}" srcOrd="6" destOrd="0" presId="urn:microsoft.com/office/officeart/2005/8/layout/list1"/>
    <dgm:cxn modelId="{A1E90EEE-F790-4D52-AE23-064C8D249D3F}" type="presParOf" srcId="{6E7D3F4A-25AF-4CAF-A482-A8E08BF14EA5}" destId="{D7C69E10-3598-4D40-989A-3AB149276A3B}" srcOrd="7" destOrd="0" presId="urn:microsoft.com/office/officeart/2005/8/layout/list1"/>
    <dgm:cxn modelId="{BB69A511-65CB-4430-A90A-DEDDB7F308E5}" type="presParOf" srcId="{6E7D3F4A-25AF-4CAF-A482-A8E08BF14EA5}" destId="{2FA85B0D-2663-4604-BDE1-BC8CA5530180}" srcOrd="8" destOrd="0" presId="urn:microsoft.com/office/officeart/2005/8/layout/list1"/>
    <dgm:cxn modelId="{C1F408B5-48CA-46CC-9A3D-8F50D1511E2B}" type="presParOf" srcId="{2FA85B0D-2663-4604-BDE1-BC8CA5530180}" destId="{444AF7B3-4CF8-4B6F-803B-5220B2B17964}" srcOrd="0" destOrd="0" presId="urn:microsoft.com/office/officeart/2005/8/layout/list1"/>
    <dgm:cxn modelId="{EE9654EE-BA6F-4438-A13A-9C310FF239C3}" type="presParOf" srcId="{2FA85B0D-2663-4604-BDE1-BC8CA5530180}" destId="{56A11E47-6898-47AB-AC17-1B828F6DC148}" srcOrd="1" destOrd="0" presId="urn:microsoft.com/office/officeart/2005/8/layout/list1"/>
    <dgm:cxn modelId="{D93E82FA-376E-4123-949E-A53D0CE8147A}" type="presParOf" srcId="{6E7D3F4A-25AF-4CAF-A482-A8E08BF14EA5}" destId="{BF86DD6C-AE78-4FB1-B96D-1699CE048C76}" srcOrd="9" destOrd="0" presId="urn:microsoft.com/office/officeart/2005/8/layout/list1"/>
    <dgm:cxn modelId="{3F1E5E77-378F-4603-A7CD-B14B9FD3BA2C}" type="presParOf" srcId="{6E7D3F4A-25AF-4CAF-A482-A8E08BF14EA5}" destId="{49ABF77D-3706-4EF8-8264-DBF490AE80E4}" srcOrd="10" destOrd="0" presId="urn:microsoft.com/office/officeart/2005/8/layout/list1"/>
    <dgm:cxn modelId="{A09A51D4-98F9-479E-9EF3-7256B9B5EF58}" type="presParOf" srcId="{6E7D3F4A-25AF-4CAF-A482-A8E08BF14EA5}" destId="{EBC8769F-1AE0-4EEB-AA11-27D5D27D08DF}" srcOrd="11" destOrd="0" presId="urn:microsoft.com/office/officeart/2005/8/layout/list1"/>
    <dgm:cxn modelId="{88BC6BF0-DE02-4CE2-B8E7-73FE8ADD4370}" type="presParOf" srcId="{6E7D3F4A-25AF-4CAF-A482-A8E08BF14EA5}" destId="{03FF5BFD-BE8C-4C7F-BB90-3FE461636355}" srcOrd="12" destOrd="0" presId="urn:microsoft.com/office/officeart/2005/8/layout/list1"/>
    <dgm:cxn modelId="{80CF2057-C4F5-49C3-A07A-AF9166D35C93}" type="presParOf" srcId="{03FF5BFD-BE8C-4C7F-BB90-3FE461636355}" destId="{1E7C0924-88AB-42E4-B786-8E72CEDB3684}" srcOrd="0" destOrd="0" presId="urn:microsoft.com/office/officeart/2005/8/layout/list1"/>
    <dgm:cxn modelId="{F621632E-5EA6-48B7-83E8-92B47DF5DD1A}" type="presParOf" srcId="{03FF5BFD-BE8C-4C7F-BB90-3FE461636355}" destId="{33B6F6BD-7B25-487E-B740-EEFED7670530}" srcOrd="1" destOrd="0" presId="urn:microsoft.com/office/officeart/2005/8/layout/list1"/>
    <dgm:cxn modelId="{54DCF28A-0ECA-40CE-92D9-80AEACF89833}" type="presParOf" srcId="{6E7D3F4A-25AF-4CAF-A482-A8E08BF14EA5}" destId="{B5C23D15-FB0C-495F-9682-3C4FEEEDB430}" srcOrd="13" destOrd="0" presId="urn:microsoft.com/office/officeart/2005/8/layout/list1"/>
    <dgm:cxn modelId="{79A9F589-99DA-4221-8991-F8DF559EEEEF}" type="presParOf" srcId="{6E7D3F4A-25AF-4CAF-A482-A8E08BF14EA5}" destId="{12545C5A-DC86-47E9-A87A-BB6DEF95BDD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1F0BE-6EBA-4A45-89B5-2160A2D3DF5B}">
      <dsp:nvSpPr>
        <dsp:cNvPr id="0" name=""/>
        <dsp:cNvSpPr/>
      </dsp:nvSpPr>
      <dsp:spPr>
        <a:xfrm>
          <a:off x="0" y="372420"/>
          <a:ext cx="9134475"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1F079-3B35-4311-9A4E-21BBDB391A08}">
      <dsp:nvSpPr>
        <dsp:cNvPr id="0" name=""/>
        <dsp:cNvSpPr/>
      </dsp:nvSpPr>
      <dsp:spPr>
        <a:xfrm>
          <a:off x="456723" y="32939"/>
          <a:ext cx="6394132"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683" tIns="0" rIns="241683" bIns="0" numCol="1" spcCol="1270" anchor="ctr" anchorCtr="0">
          <a:noAutofit/>
        </a:bodyPr>
        <a:lstStyle/>
        <a:p>
          <a:pPr lvl="0" algn="l" defTabSz="1022350">
            <a:lnSpc>
              <a:spcPct val="90000"/>
            </a:lnSpc>
            <a:spcBef>
              <a:spcPct val="0"/>
            </a:spcBef>
            <a:spcAft>
              <a:spcPct val="35000"/>
            </a:spcAft>
          </a:pPr>
          <a:r>
            <a:rPr lang="id-ID" sz="2300" kern="1200" dirty="0"/>
            <a:t>Chemical Laboratory Section</a:t>
          </a:r>
          <a:endParaRPr lang="en-US" sz="2300" kern="1200" dirty="0"/>
        </a:p>
      </dsp:txBody>
      <dsp:txXfrm>
        <a:off x="489867" y="66083"/>
        <a:ext cx="6327844" cy="612672"/>
      </dsp:txXfrm>
    </dsp:sp>
    <dsp:sp modelId="{E0DC06F0-1582-4976-B0EF-90C6E6CCDAF7}">
      <dsp:nvSpPr>
        <dsp:cNvPr id="0" name=""/>
        <dsp:cNvSpPr/>
      </dsp:nvSpPr>
      <dsp:spPr>
        <a:xfrm>
          <a:off x="0" y="1415700"/>
          <a:ext cx="9134475"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1C0531-8C7A-4EAC-8400-5D4561379065}">
      <dsp:nvSpPr>
        <dsp:cNvPr id="0" name=""/>
        <dsp:cNvSpPr/>
      </dsp:nvSpPr>
      <dsp:spPr>
        <a:xfrm>
          <a:off x="456723" y="1076219"/>
          <a:ext cx="6394132"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683" tIns="0" rIns="241683" bIns="0" numCol="1" spcCol="1270" anchor="ctr" anchorCtr="0">
          <a:noAutofit/>
        </a:bodyPr>
        <a:lstStyle/>
        <a:p>
          <a:pPr lvl="0" algn="l" defTabSz="1022350">
            <a:lnSpc>
              <a:spcPct val="90000"/>
            </a:lnSpc>
            <a:spcBef>
              <a:spcPct val="0"/>
            </a:spcBef>
            <a:spcAft>
              <a:spcPct val="35000"/>
            </a:spcAft>
          </a:pPr>
          <a:r>
            <a:rPr lang="id-ID" sz="2300" kern="1200" dirty="0"/>
            <a:t>Penimbangan Lateks</a:t>
          </a:r>
          <a:endParaRPr lang="en-US" sz="2300" kern="1200" dirty="0"/>
        </a:p>
      </dsp:txBody>
      <dsp:txXfrm>
        <a:off x="489867" y="1109363"/>
        <a:ext cx="6327844" cy="612672"/>
      </dsp:txXfrm>
    </dsp:sp>
    <dsp:sp modelId="{49ABF77D-3706-4EF8-8264-DBF490AE80E4}">
      <dsp:nvSpPr>
        <dsp:cNvPr id="0" name=""/>
        <dsp:cNvSpPr/>
      </dsp:nvSpPr>
      <dsp:spPr>
        <a:xfrm>
          <a:off x="0" y="2458980"/>
          <a:ext cx="9134475"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11E47-6898-47AB-AC17-1B828F6DC148}">
      <dsp:nvSpPr>
        <dsp:cNvPr id="0" name=""/>
        <dsp:cNvSpPr/>
      </dsp:nvSpPr>
      <dsp:spPr>
        <a:xfrm>
          <a:off x="456723" y="2119500"/>
          <a:ext cx="6394132"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683" tIns="0" rIns="241683" bIns="0" numCol="1" spcCol="1270" anchor="ctr" anchorCtr="0">
          <a:noAutofit/>
        </a:bodyPr>
        <a:lstStyle/>
        <a:p>
          <a:pPr lvl="0" algn="l" defTabSz="1022350">
            <a:lnSpc>
              <a:spcPct val="90000"/>
            </a:lnSpc>
            <a:spcBef>
              <a:spcPct val="0"/>
            </a:spcBef>
            <a:spcAft>
              <a:spcPct val="35000"/>
            </a:spcAft>
          </a:pPr>
          <a:r>
            <a:rPr lang="id-ID" sz="2300" kern="1200" dirty="0"/>
            <a:t>Compounding Section</a:t>
          </a:r>
          <a:endParaRPr lang="en-US" sz="2300" kern="1200" dirty="0"/>
        </a:p>
      </dsp:txBody>
      <dsp:txXfrm>
        <a:off x="489867" y="2152644"/>
        <a:ext cx="6327844" cy="612672"/>
      </dsp:txXfrm>
    </dsp:sp>
    <dsp:sp modelId="{12545C5A-DC86-47E9-A87A-BB6DEF95BDD2}">
      <dsp:nvSpPr>
        <dsp:cNvPr id="0" name=""/>
        <dsp:cNvSpPr/>
      </dsp:nvSpPr>
      <dsp:spPr>
        <a:xfrm>
          <a:off x="0" y="3502260"/>
          <a:ext cx="9134475"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6F6BD-7B25-487E-B740-EEFED7670530}">
      <dsp:nvSpPr>
        <dsp:cNvPr id="0" name=""/>
        <dsp:cNvSpPr/>
      </dsp:nvSpPr>
      <dsp:spPr>
        <a:xfrm>
          <a:off x="456723" y="3162780"/>
          <a:ext cx="6394132"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683" tIns="0" rIns="241683" bIns="0" numCol="1" spcCol="1270" anchor="ctr" anchorCtr="0">
          <a:noAutofit/>
        </a:bodyPr>
        <a:lstStyle/>
        <a:p>
          <a:pPr lvl="0" algn="l" defTabSz="1022350">
            <a:lnSpc>
              <a:spcPct val="90000"/>
            </a:lnSpc>
            <a:spcBef>
              <a:spcPct val="0"/>
            </a:spcBef>
            <a:spcAft>
              <a:spcPct val="35000"/>
            </a:spcAft>
          </a:pPr>
          <a:r>
            <a:rPr lang="id-ID" sz="2300" kern="1200" dirty="0"/>
            <a:t>Extrusion Section</a:t>
          </a:r>
          <a:endParaRPr lang="en-US" sz="2300" kern="1200" dirty="0"/>
        </a:p>
      </dsp:txBody>
      <dsp:txXfrm>
        <a:off x="489867" y="3195924"/>
        <a:ext cx="632784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9/24/2017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id-ID" dirty="0"/>
              <a:t>BY</a:t>
            </a:r>
          </a:p>
          <a:p>
            <a:pPr algn="ctr"/>
            <a:r>
              <a:rPr lang="id-ID" dirty="0"/>
              <a:t>AHMAD IRFANDI, SKM, MKM</a:t>
            </a:r>
            <a:endParaRPr lang="en-US" dirty="0"/>
          </a:p>
        </p:txBody>
      </p:sp>
      <p:sp>
        <p:nvSpPr>
          <p:cNvPr id="2" name="Title 1"/>
          <p:cNvSpPr>
            <a:spLocks noGrp="1"/>
          </p:cNvSpPr>
          <p:nvPr>
            <p:ph type="ctrTitle"/>
          </p:nvPr>
        </p:nvSpPr>
        <p:spPr/>
        <p:txBody>
          <a:bodyPr>
            <a:normAutofit fontScale="90000"/>
          </a:bodyPr>
          <a:lstStyle/>
          <a:p>
            <a:r>
              <a:rPr lang="id-ID" dirty="0"/>
              <a:t>APLIKASI PENGOLAHAN LIMBAH CAIR </a:t>
            </a:r>
            <a:r>
              <a:rPr lang="id-ID"/>
              <a:t>INDUSTRI </a:t>
            </a:r>
            <a:endParaRPr lang="en-US" dirty="0"/>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2315148"/>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id-ID" dirty="0"/>
              <a:t>Proses Pengolahan</a:t>
            </a:r>
          </a:p>
        </p:txBody>
      </p:sp>
    </p:spTree>
    <p:extLst>
      <p:ext uri="{BB962C8B-B14F-4D97-AF65-F5344CB8AC3E}">
        <p14:creationId xmlns:p14="http://schemas.microsoft.com/office/powerpoint/2010/main" val="20092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Baku Mutu Limbah Cair Industri Karet</a:t>
            </a:r>
          </a:p>
        </p:txBody>
      </p:sp>
      <p:pic>
        <p:nvPicPr>
          <p:cNvPr id="6" name="Content Placeholder 5"/>
          <p:cNvPicPr>
            <a:picLocks noGrp="1" noChangeAspect="1"/>
          </p:cNvPicPr>
          <p:nvPr>
            <p:ph idx="1"/>
          </p:nvPr>
        </p:nvPicPr>
        <p:blipFill>
          <a:blip r:embed="rId2"/>
          <a:stretch>
            <a:fillRect/>
          </a:stretch>
        </p:blipFill>
        <p:spPr>
          <a:xfrm>
            <a:off x="1269876" y="1905000"/>
            <a:ext cx="9793088" cy="4332312"/>
          </a:xfrm>
          <a:prstGeom prst="rect">
            <a:avLst/>
          </a:prstGeom>
        </p:spPr>
      </p:pic>
    </p:spTree>
    <p:extLst>
      <p:ext uri="{BB962C8B-B14F-4D97-AF65-F5344CB8AC3E}">
        <p14:creationId xmlns:p14="http://schemas.microsoft.com/office/powerpoint/2010/main" val="8980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Bagan Proses Produksi Karet</a:t>
            </a:r>
          </a:p>
        </p:txBody>
      </p:sp>
      <p:pic>
        <p:nvPicPr>
          <p:cNvPr id="1026" name="Picture 2" descr="Hasil gambar untuk proses pengolahan limbah cair industri kar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892" y="1905000"/>
            <a:ext cx="9252522" cy="476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3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r>
              <a:rPr lang="en-US" dirty="0"/>
              <a:t>1. </a:t>
            </a:r>
            <a:r>
              <a:rPr lang="id-ID" dirty="0"/>
              <a:t>Kolam penyaringan pertama</a:t>
            </a:r>
            <a:endParaRPr lang="en-US" dirty="0"/>
          </a:p>
          <a:p>
            <a:r>
              <a:rPr lang="id-ID" dirty="0"/>
              <a:t>Air limbah yang berasal dari proses produksi dialirkan kedalam bak penyaringan yang berukuran 2m x 2m dengan kedalaman 3m.</a:t>
            </a:r>
          </a:p>
          <a:p>
            <a:r>
              <a:rPr lang="id-ID" dirty="0"/>
              <a:t>pada bak penyaringan ini terdapat plat saringan yang terbuat dari besi yang berukuran 1,5m x 1,5m sehingga pada tahapan ini berhasil dikumpulkan partikel kasar yang berukuran &gt; 1cm yaitu berupa butiran karet, kulit kayu, dan benda-benda kasar lainnya</a:t>
            </a:r>
            <a:endParaRPr lang="en-US" dirty="0"/>
          </a:p>
          <a:p>
            <a:pPr marL="0" indent="0">
              <a:buNone/>
            </a:pPr>
            <a:endParaRPr lang="id-ID" dirty="0"/>
          </a:p>
        </p:txBody>
      </p:sp>
      <p:sp>
        <p:nvSpPr>
          <p:cNvPr id="3" name="Title 2"/>
          <p:cNvSpPr>
            <a:spLocks noGrp="1"/>
          </p:cNvSpPr>
          <p:nvPr>
            <p:ph type="title"/>
          </p:nvPr>
        </p:nvSpPr>
        <p:spPr/>
        <p:txBody>
          <a:bodyPr/>
          <a:lstStyle/>
          <a:p>
            <a:r>
              <a:rPr lang="id-ID" dirty="0"/>
              <a:t>Pengolahan Air Limbah Pabrik Karet PT. X</a:t>
            </a:r>
          </a:p>
        </p:txBody>
      </p:sp>
    </p:spTree>
    <p:extLst>
      <p:ext uri="{BB962C8B-B14F-4D97-AF65-F5344CB8AC3E}">
        <p14:creationId xmlns:p14="http://schemas.microsoft.com/office/powerpoint/2010/main" val="196277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2413" y="908720"/>
            <a:ext cx="9144001" cy="5121617"/>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44289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0" lvl="0" indent="-457200">
              <a:buFont typeface="+mj-lt"/>
              <a:buAutoNum type="arabicPeriod" startAt="2"/>
            </a:pPr>
            <a:r>
              <a:rPr lang="id-ID" dirty="0"/>
              <a:t>Kolam pengendapan pertama</a:t>
            </a:r>
            <a:endParaRPr lang="en-US" dirty="0"/>
          </a:p>
          <a:p>
            <a:r>
              <a:rPr lang="id-ID" dirty="0"/>
              <a:t>Dari kolam penyaringan, air limbah dialirkan ke kolam pengendapan, pada kolam pengendapan ini terdiri dari 5 tahapan yaitu:</a:t>
            </a:r>
            <a:endParaRPr lang="en-US" dirty="0"/>
          </a:p>
          <a:p>
            <a:r>
              <a:rPr lang="en-US" dirty="0"/>
              <a:t> </a:t>
            </a:r>
            <a:r>
              <a:rPr lang="id-ID" dirty="0"/>
              <a:t>Pengendapan tahap pertama</a:t>
            </a:r>
            <a:endParaRPr lang="en-US" dirty="0"/>
          </a:p>
          <a:p>
            <a:pPr>
              <a:buNone/>
            </a:pPr>
            <a:r>
              <a:rPr lang="en-US" dirty="0"/>
              <a:t>	</a:t>
            </a:r>
            <a:r>
              <a:rPr lang="id-ID" dirty="0"/>
              <a:t>Pengendapan tahap pertama ini terdiri dari 4 bak yang berukuran 2m x 2m dengan kedalaman 3m. 4 bak pengendapan tahap pertama tersebut tersusun panjang dengan aliran air yang berlik-liku untuk dapat memperlambat laju aliran air sehingga limbah yang terbawa oleh air dapat mengendap.</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4420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2413" y="1752600"/>
            <a:ext cx="9144001" cy="4268687"/>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239950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buNone/>
            </a:pPr>
            <a:r>
              <a:rPr lang="id-ID" dirty="0"/>
              <a:t>3. Pengendapan tahap kedua</a:t>
            </a:r>
            <a:endParaRPr lang="en-US" dirty="0"/>
          </a:p>
          <a:p>
            <a:r>
              <a:rPr lang="id-ID" dirty="0"/>
              <a:t>Terdiri dari satu bak besar yang berukuran 4m x 4m dengan kedalaman 6m </a:t>
            </a:r>
          </a:p>
          <a:p>
            <a:r>
              <a:rPr lang="id-ID" dirty="0"/>
              <a:t>air limbah yang bersal dari bak pengendapan tahap prtama akan mengalir ke bak pengendapan tahap kedua.</a:t>
            </a:r>
          </a:p>
          <a:p>
            <a:r>
              <a:rPr lang="id-ID" dirty="0"/>
              <a:t>pada bak ini air limbah akan mempunyai waktu tinggal karena pada bak pengendapan tahap ke dua ini mempunyai kapasitas volume air limbah cukup besar sehingga harus terlebih dahulu menunggu air limbah penuh kemudian akan dialirkan ke bak pengendapan selanjutnya.</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586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2413" y="1988840"/>
            <a:ext cx="9144001" cy="4104456"/>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193560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r>
              <a:rPr lang="en-US" dirty="0"/>
              <a:t>4. </a:t>
            </a:r>
            <a:r>
              <a:rPr lang="id-ID" dirty="0"/>
              <a:t>Pengendapan tahap ke tiga</a:t>
            </a:r>
            <a:endParaRPr lang="en-US" dirty="0"/>
          </a:p>
          <a:p>
            <a:r>
              <a:rPr lang="id-ID" dirty="0"/>
              <a:t>Bak yang berukuran 1m x 1m dengan kedalaman 2m.</a:t>
            </a:r>
          </a:p>
          <a:p>
            <a:r>
              <a:rPr lang="id-ID" dirty="0"/>
              <a:t>Kemudian air limbah yang  berasal dari bak pengendapan pada tahap ketiga akan mengalir ke bak pengendapan tahap keempat.</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141449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Limbah yang sering dipermasalahkan adalah limbah industri karena mengandung cemaran yang dapat merusak lingkungan dan mengganggu kesehatan masyarakat yang terdampak</a:t>
            </a:r>
          </a:p>
          <a:p>
            <a:r>
              <a:rPr lang="id-ID" dirty="0"/>
              <a:t>Setiap industri diwajibkan memiliki IPAL sesuai dengan Permen LH No. 5 tahun 2014</a:t>
            </a:r>
          </a:p>
          <a:p>
            <a:r>
              <a:rPr lang="id-ID" dirty="0"/>
              <a:t>Dengan tujuan agar industri tersebut dapat meningkatkan kemakmuran bagi masyarakat dan tidak merusak lingkungan</a:t>
            </a:r>
          </a:p>
          <a:p>
            <a:endParaRPr lang="id-ID" dirty="0"/>
          </a:p>
          <a:p>
            <a:pPr marL="0" indent="0">
              <a:buNone/>
            </a:pPr>
            <a:endParaRPr lang="id-ID" dirty="0"/>
          </a:p>
        </p:txBody>
      </p:sp>
      <p:sp>
        <p:nvSpPr>
          <p:cNvPr id="3" name="Title 2"/>
          <p:cNvSpPr>
            <a:spLocks noGrp="1"/>
          </p:cNvSpPr>
          <p:nvPr>
            <p:ph type="title"/>
          </p:nvPr>
        </p:nvSpPr>
        <p:spPr/>
        <p:txBody>
          <a:bodyPr/>
          <a:lstStyle/>
          <a:p>
            <a:r>
              <a:rPr lang="id-ID" dirty="0"/>
              <a:t>Pendahuluan</a:t>
            </a:r>
          </a:p>
        </p:txBody>
      </p:sp>
      <p:pic>
        <p:nvPicPr>
          <p:cNvPr id="5" name="Picture 4"/>
          <p:cNvPicPr>
            <a:picLocks noChangeAspect="1"/>
          </p:cNvPicPr>
          <p:nvPr/>
        </p:nvPicPr>
        <p:blipFill>
          <a:blip r:embed="rId2"/>
          <a:stretch>
            <a:fillRect/>
          </a:stretch>
        </p:blipFill>
        <p:spPr>
          <a:xfrm>
            <a:off x="9838827" y="5445224"/>
            <a:ext cx="2170611" cy="1263402"/>
          </a:xfrm>
          <a:prstGeom prst="rect">
            <a:avLst/>
          </a:prstGeom>
        </p:spPr>
      </p:pic>
      <p:pic>
        <p:nvPicPr>
          <p:cNvPr id="6" name="Picture 5"/>
          <p:cNvPicPr>
            <a:picLocks noChangeAspect="1"/>
          </p:cNvPicPr>
          <p:nvPr/>
        </p:nvPicPr>
        <p:blipFill>
          <a:blip r:embed="rId3"/>
          <a:stretch>
            <a:fillRect/>
          </a:stretch>
        </p:blipFill>
        <p:spPr>
          <a:xfrm>
            <a:off x="298277" y="5445224"/>
            <a:ext cx="2448272" cy="1302166"/>
          </a:xfrm>
          <a:prstGeom prst="rect">
            <a:avLst/>
          </a:prstGeom>
        </p:spPr>
      </p:pic>
    </p:spTree>
    <p:extLst>
      <p:ext uri="{BB962C8B-B14F-4D97-AF65-F5344CB8AC3E}">
        <p14:creationId xmlns:p14="http://schemas.microsoft.com/office/powerpoint/2010/main" val="411424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2413" y="1988840"/>
            <a:ext cx="9144001" cy="4032448"/>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34718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buNone/>
            </a:pPr>
            <a:r>
              <a:rPr lang="en-US" dirty="0"/>
              <a:t>5. </a:t>
            </a:r>
            <a:r>
              <a:rPr lang="id-ID" dirty="0"/>
              <a:t>Pengendapan tahap ke empat</a:t>
            </a:r>
            <a:endParaRPr lang="en-US" dirty="0"/>
          </a:p>
          <a:p>
            <a:r>
              <a:rPr lang="id-ID" dirty="0"/>
              <a:t>Pada tahap ini, terdiri dari 14 bak yang berukuran 2m x 2m dengan kedalaman 2m. </a:t>
            </a:r>
          </a:p>
          <a:p>
            <a:r>
              <a:rPr lang="id-ID" dirty="0"/>
              <a:t>Seluruh bak pada tahap ini berfungsi untuk mengendapkan padatan tersuspensi yang masih terkandung pada air limbah.</a:t>
            </a:r>
          </a:p>
          <a:p>
            <a:r>
              <a:rPr lang="id-ID" dirty="0"/>
              <a:t>Pada tahap ini aliran air dibuat berliku-liku pada bagian bawah kolam sehingga dapat menepis endapan dan memperlambat lajunya air. </a:t>
            </a:r>
          </a:p>
          <a:p>
            <a:r>
              <a:rPr lang="id-ID" dirty="0"/>
              <a:t>Pada bak ke 4 dari bak pengendapan tahap keempat, air limbah akan dipompa dan dialirkan melalui pipa masuk ke bak pengendapan tahap ke lima.</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4424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73933" y="2276872"/>
            <a:ext cx="8640960" cy="3600400"/>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177008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r>
              <a:rPr lang="en-US" dirty="0"/>
              <a:t>6. </a:t>
            </a:r>
            <a:r>
              <a:rPr lang="id-ID" dirty="0"/>
              <a:t>Pengendapan tahap ke lima</a:t>
            </a:r>
            <a:endParaRPr lang="en-US" dirty="0"/>
          </a:p>
          <a:p>
            <a:r>
              <a:rPr lang="id-ID" dirty="0"/>
              <a:t>Bak pengendapan tahap ke lima yaitu bak yang berukuran 17m x 1m dengan kedalaman 1m.</a:t>
            </a:r>
          </a:p>
          <a:p>
            <a:r>
              <a:rPr lang="id-ID" dirty="0"/>
              <a:t>Pada keseluruhan proses dari bak yang satu ke yang lain merupakan proses pengendapan padatan atau lumpur yang masih banyak terkandung pada air limbah sehingga memerlukan bak pengendapan yang banyak.</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30321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r>
              <a:rPr lang="en-US" dirty="0"/>
              <a:t>7. K</a:t>
            </a:r>
            <a:r>
              <a:rPr lang="id-ID" dirty="0"/>
              <a:t>olam penyaringan ke dua</a:t>
            </a:r>
            <a:endParaRPr lang="en-US" dirty="0"/>
          </a:p>
          <a:p>
            <a:r>
              <a:rPr lang="id-ID" dirty="0"/>
              <a:t>Air limbah yang bersal dari kolam pengendapan akan mengalir ke kolam penyaringan sebelum memasuki kolam aerasi. </a:t>
            </a:r>
          </a:p>
          <a:p>
            <a:r>
              <a:rPr lang="id-ID" dirty="0"/>
              <a:t>Kolam penyaringan ini terdiri dari 1 bak yang berukuran 4m x 3m dengan kedalam 3m yang dilengkapi dengan plat saringan yang berukuran 1m x 1m </a:t>
            </a:r>
          </a:p>
          <a:p>
            <a:r>
              <a:rPr lang="id-ID" dirty="0"/>
              <a:t>Kolam ini berfungsi untuk menangkap partikel-partikel lumpur yang terbawa dari bak pengolahan yang sebelumnya.</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9444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r>
              <a:rPr lang="en-US" dirty="0"/>
              <a:t>8. </a:t>
            </a:r>
            <a:r>
              <a:rPr lang="id-ID" dirty="0"/>
              <a:t>Kolam aerasi</a:t>
            </a:r>
            <a:endParaRPr lang="en-US" dirty="0"/>
          </a:p>
          <a:p>
            <a:r>
              <a:rPr lang="id-ID" dirty="0"/>
              <a:t>Kolam aerasi ini terdiri dari 4 bak </a:t>
            </a:r>
          </a:p>
          <a:p>
            <a:r>
              <a:rPr lang="id-ID" dirty="0"/>
              <a:t>2 bak berukuran 4m x 1,5m dengan kedalaman 2m </a:t>
            </a:r>
          </a:p>
          <a:p>
            <a:r>
              <a:rPr lang="id-ID" dirty="0"/>
              <a:t>2 bak lain berukuran 4m x 2m dengan kedalaman 2m. Pada kolam aerasi ini terdapat 4 unit aerator.</a:t>
            </a:r>
            <a:endParaRPr lang="en-US" dirty="0"/>
          </a:p>
          <a:p>
            <a:pPr marL="0" indent="0">
              <a:buNone/>
            </a:pPr>
            <a:endParaRPr lang="id-ID" b="1" dirty="0"/>
          </a:p>
        </p:txBody>
      </p:sp>
      <p:sp>
        <p:nvSpPr>
          <p:cNvPr id="3" name="Title 2"/>
          <p:cNvSpPr>
            <a:spLocks noGrp="1"/>
          </p:cNvSpPr>
          <p:nvPr>
            <p:ph type="title"/>
          </p:nvPr>
        </p:nvSpPr>
        <p:spPr/>
        <p:txBody>
          <a:bodyPr/>
          <a:lstStyle/>
          <a:p>
            <a:endParaRPr lang="id-ID"/>
          </a:p>
        </p:txBody>
      </p:sp>
      <p:pic>
        <p:nvPicPr>
          <p:cNvPr id="4" name="Picture 3"/>
          <p:cNvPicPr>
            <a:picLocks noChangeAspect="1"/>
          </p:cNvPicPr>
          <p:nvPr/>
        </p:nvPicPr>
        <p:blipFill>
          <a:blip r:embed="rId2"/>
          <a:stretch>
            <a:fillRect/>
          </a:stretch>
        </p:blipFill>
        <p:spPr>
          <a:xfrm>
            <a:off x="8182644" y="4365104"/>
            <a:ext cx="3600400" cy="2190750"/>
          </a:xfrm>
          <a:prstGeom prst="rect">
            <a:avLst/>
          </a:prstGeom>
        </p:spPr>
      </p:pic>
    </p:spTree>
    <p:extLst>
      <p:ext uri="{BB962C8B-B14F-4D97-AF65-F5344CB8AC3E}">
        <p14:creationId xmlns:p14="http://schemas.microsoft.com/office/powerpoint/2010/main" val="1243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buNone/>
            </a:pPr>
            <a:r>
              <a:rPr lang="en-US" dirty="0"/>
              <a:t>9. </a:t>
            </a:r>
            <a:r>
              <a:rPr lang="id-ID" dirty="0"/>
              <a:t>Kolam pengendapan kedua</a:t>
            </a:r>
            <a:endParaRPr lang="en-US" dirty="0"/>
          </a:p>
          <a:p>
            <a:r>
              <a:rPr lang="id-ID" dirty="0"/>
              <a:t>Air limbah yang berasal dari kolam aerasi akan mengalir dan mengendap pada kolam pengendapan </a:t>
            </a:r>
          </a:p>
          <a:p>
            <a:r>
              <a:rPr lang="id-ID" dirty="0"/>
              <a:t>Kolam pengendapan terdiri dari 3 bak yang berukuran 14m x 1m dengan kedalaman 1m. </a:t>
            </a:r>
          </a:p>
          <a:p>
            <a:r>
              <a:rPr lang="id-ID" dirty="0"/>
              <a:t>Kolam pengendapan ini merupakan kolam terakhir dari unit pengolahan limbah dimana apabila kandungan bahan pencemar yang terdapat pada air limbah sudah memenuhi syarat baku mutu lingkungan dapat di alirkan kedalam air. </a:t>
            </a:r>
          </a:p>
          <a:p>
            <a:r>
              <a:rPr lang="id-ID" dirty="0"/>
              <a:t>Fungsi kolam ini adalah mengendapkan padatan yang masih terbawa dari proses kolam aerasi. </a:t>
            </a:r>
            <a:endParaRPr lang="en-US" dirty="0"/>
          </a:p>
          <a:p>
            <a:pPr marL="0" indent="0">
              <a:buNone/>
            </a:pPr>
            <a:endParaRPr lang="id-ID" dirty="0"/>
          </a:p>
        </p:txBody>
      </p:sp>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27452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9956" y="1916832"/>
            <a:ext cx="8496944" cy="4176464"/>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39501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5544" y="1916832"/>
            <a:ext cx="9144001" cy="4476328"/>
          </a:xfrm>
          <a:prstGeom prst="rect">
            <a:avLst/>
          </a:prstGeom>
        </p:spPr>
      </p:pic>
      <p:sp>
        <p:nvSpPr>
          <p:cNvPr id="3" name="Title 2"/>
          <p:cNvSpPr>
            <a:spLocks noGrp="1"/>
          </p:cNvSpPr>
          <p:nvPr>
            <p:ph type="title"/>
          </p:nvPr>
        </p:nvSpPr>
        <p:spPr/>
        <p:txBody>
          <a:bodyPr/>
          <a:lstStyle/>
          <a:p>
            <a:endParaRPr lang="id-ID"/>
          </a:p>
        </p:txBody>
      </p:sp>
    </p:spTree>
    <p:extLst>
      <p:ext uri="{BB962C8B-B14F-4D97-AF65-F5344CB8AC3E}">
        <p14:creationId xmlns:p14="http://schemas.microsoft.com/office/powerpoint/2010/main" val="29061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id-ID" dirty="0"/>
              <a:t>Industri karet menghasilkan limbah cair yang mengandung  senyawa organik yang relatif tinggi</a:t>
            </a:r>
          </a:p>
          <a:p>
            <a:pPr lvl="0"/>
            <a:r>
              <a:rPr lang="id-ID" dirty="0"/>
              <a:t>Adanya bahan-bahan organik tersebut menyebabkan niai BOD dan COD menjadi tinggi (Yulianti, 2005)</a:t>
            </a:r>
          </a:p>
          <a:p>
            <a:pPr lvl="0"/>
            <a:r>
              <a:rPr lang="id-ID" dirty="0"/>
              <a:t>Limbah cair industri karet perlu dilakukan pengolahan terlebih dahulu untuk menanggulangi pencemaran.</a:t>
            </a:r>
          </a:p>
          <a:p>
            <a:pPr marL="0" lvl="0" indent="0">
              <a:buNone/>
            </a:pPr>
            <a:endParaRPr lang="en-US" dirty="0"/>
          </a:p>
        </p:txBody>
      </p:sp>
      <p:sp>
        <p:nvSpPr>
          <p:cNvPr id="13" name="Title 12"/>
          <p:cNvSpPr>
            <a:spLocks noGrp="1"/>
          </p:cNvSpPr>
          <p:nvPr>
            <p:ph type="title"/>
          </p:nvPr>
        </p:nvSpPr>
        <p:spPr/>
        <p:txBody>
          <a:bodyPr/>
          <a:lstStyle/>
          <a:p>
            <a:r>
              <a:rPr lang="id-ID" dirty="0"/>
              <a:t>Limbah di Industri Karet</a:t>
            </a:r>
            <a:endParaRPr lang="en-US" dirty="0"/>
          </a:p>
        </p:txBody>
      </p:sp>
      <p:pic>
        <p:nvPicPr>
          <p:cNvPr id="2" name="Picture 1"/>
          <p:cNvPicPr>
            <a:picLocks noChangeAspect="1"/>
          </p:cNvPicPr>
          <p:nvPr/>
        </p:nvPicPr>
        <p:blipFill>
          <a:blip r:embed="rId2"/>
          <a:stretch>
            <a:fillRect/>
          </a:stretch>
        </p:blipFill>
        <p:spPr>
          <a:xfrm>
            <a:off x="7534572" y="4403558"/>
            <a:ext cx="4546476" cy="2278800"/>
          </a:xfrm>
          <a:prstGeom prst="rect">
            <a:avLst/>
          </a:prstGeom>
        </p:spPr>
      </p:pic>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Skema Produksi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892" y="1916832"/>
            <a:ext cx="9721080" cy="448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3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id-ID" dirty="0"/>
              <a:t>Bahan Baku Industri Karet </a:t>
            </a:r>
            <a:endParaRPr lang="en-US" dirty="0"/>
          </a:p>
        </p:txBody>
      </p:sp>
      <p:sp>
        <p:nvSpPr>
          <p:cNvPr id="2" name="Content Placeholder 1"/>
          <p:cNvSpPr>
            <a:spLocks noGrp="1"/>
          </p:cNvSpPr>
          <p:nvPr>
            <p:ph idx="1"/>
          </p:nvPr>
        </p:nvSpPr>
        <p:spPr/>
        <p:txBody>
          <a:bodyPr/>
          <a:lstStyle/>
          <a:p>
            <a:r>
              <a:rPr lang="id-ID" dirty="0"/>
              <a:t>Bahan baku adalah bahan utama yang digunakan dalam pembuatan suatu produk dalam proses produksi.</a:t>
            </a:r>
          </a:p>
          <a:p>
            <a:r>
              <a:rPr lang="id-ID" dirty="0"/>
              <a:t>Bahan baku juga dikelnal sebagai bahan dasar pembuatan suatu produk sebelum dicampur dengan bahan tambahan lain.</a:t>
            </a:r>
          </a:p>
          <a:p>
            <a:r>
              <a:rPr lang="id-ID" dirty="0"/>
              <a:t>Bahan baku industri karet adalah karet alam: centrifuged lateks, dengan kadar DRC (dry rubber content) 60%</a:t>
            </a:r>
          </a:p>
          <a:p>
            <a:endParaRPr lang="id-ID" dirty="0"/>
          </a:p>
        </p:txBody>
      </p:sp>
      <p:pic>
        <p:nvPicPr>
          <p:cNvPr id="4" name="Picture 3"/>
          <p:cNvPicPr>
            <a:picLocks noChangeAspect="1"/>
          </p:cNvPicPr>
          <p:nvPr/>
        </p:nvPicPr>
        <p:blipFill>
          <a:blip r:embed="rId2"/>
          <a:stretch>
            <a:fillRect/>
          </a:stretch>
        </p:blipFill>
        <p:spPr>
          <a:xfrm>
            <a:off x="9262764" y="4869160"/>
            <a:ext cx="2592288" cy="1820441"/>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Pewarna : mikrossol blak 2B, mikrosol BN, violet mikrosol B, red colour pigment.</a:t>
            </a:r>
          </a:p>
          <a:p>
            <a:r>
              <a:rPr lang="id-ID" dirty="0"/>
              <a:t>Talcum, berfungsi sebagai anti perekat pada benang karet </a:t>
            </a:r>
          </a:p>
          <a:p>
            <a:r>
              <a:rPr lang="id-ID" dirty="0"/>
              <a:t>Karton, kemasan yang digunakan ada 2 jenis: kotak yang berukuran kecil dan kotak yang berukuran besar yang digunakan untuk pengepakan benang karet</a:t>
            </a:r>
          </a:p>
        </p:txBody>
      </p:sp>
      <p:sp>
        <p:nvSpPr>
          <p:cNvPr id="3" name="Title 2"/>
          <p:cNvSpPr>
            <a:spLocks noGrp="1"/>
          </p:cNvSpPr>
          <p:nvPr>
            <p:ph type="title"/>
          </p:nvPr>
        </p:nvSpPr>
        <p:spPr/>
        <p:txBody>
          <a:bodyPr/>
          <a:lstStyle/>
          <a:p>
            <a:r>
              <a:rPr lang="id-ID" dirty="0"/>
              <a:t>Bahan Tambahan</a:t>
            </a:r>
          </a:p>
        </p:txBody>
      </p:sp>
    </p:spTree>
    <p:extLst>
      <p:ext uri="{BB962C8B-B14F-4D97-AF65-F5344CB8AC3E}">
        <p14:creationId xmlns:p14="http://schemas.microsoft.com/office/powerpoint/2010/main" val="241914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Larutan CH3COOH (</a:t>
            </a:r>
            <a:r>
              <a:rPr lang="id-ID" u="sng" dirty="0"/>
              <a:t>+</a:t>
            </a:r>
            <a:r>
              <a:rPr lang="id-ID" dirty="0"/>
              <a:t>30%), larutan ini berfungsi membekukan/membentuk lateks menjadi benang karet (</a:t>
            </a:r>
            <a:r>
              <a:rPr lang="id-ID" i="1" dirty="0"/>
              <a:t>rubber thread</a:t>
            </a:r>
            <a:r>
              <a:rPr lang="id-ID" dirty="0"/>
              <a:t>) pada </a:t>
            </a:r>
            <a:r>
              <a:rPr lang="id-ID" i="1" dirty="0"/>
              <a:t>acid bath.</a:t>
            </a:r>
          </a:p>
          <a:p>
            <a:r>
              <a:rPr lang="id-ID" i="1" dirty="0"/>
              <a:t>Demin Water, </a:t>
            </a:r>
            <a:r>
              <a:rPr lang="id-ID" dirty="0"/>
              <a:t>merupakan bahan penolong paling utama dalam pembuatan compound benang karet</a:t>
            </a:r>
          </a:p>
          <a:p>
            <a:r>
              <a:rPr lang="id-ID" i="1" dirty="0"/>
              <a:t>Diathermic Oil, </a:t>
            </a:r>
            <a:r>
              <a:rPr lang="id-ID" dirty="0"/>
              <a:t>merupakan fluida cair yang dipanaskan dengan menggunakan thermopack.</a:t>
            </a:r>
          </a:p>
          <a:p>
            <a:r>
              <a:rPr lang="id-ID" i="1" dirty="0"/>
              <a:t>Diathermic oil  juga berfungsi </a:t>
            </a:r>
            <a:r>
              <a:rPr lang="id-ID" dirty="0"/>
              <a:t>membantu proses pembuatan benang karet </a:t>
            </a:r>
            <a:endParaRPr lang="id-ID" i="1" dirty="0"/>
          </a:p>
        </p:txBody>
      </p:sp>
      <p:sp>
        <p:nvSpPr>
          <p:cNvPr id="3" name="Title 2"/>
          <p:cNvSpPr>
            <a:spLocks noGrp="1"/>
          </p:cNvSpPr>
          <p:nvPr>
            <p:ph type="title"/>
          </p:nvPr>
        </p:nvSpPr>
        <p:spPr/>
        <p:txBody>
          <a:bodyPr/>
          <a:lstStyle/>
          <a:p>
            <a:r>
              <a:rPr lang="id-ID" dirty="0"/>
              <a:t>Bahan Penolong</a:t>
            </a:r>
          </a:p>
        </p:txBody>
      </p:sp>
    </p:spTree>
    <p:extLst>
      <p:ext uri="{BB962C8B-B14F-4D97-AF65-F5344CB8AC3E}">
        <p14:creationId xmlns:p14="http://schemas.microsoft.com/office/powerpoint/2010/main" val="9422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Stabilisator, berfungsi untuk menstabilkan lateks. Zat kimia yang digunakan adalah KOH 30% dan Potasium Oleat</a:t>
            </a:r>
          </a:p>
          <a:p>
            <a:r>
              <a:rPr lang="id-ID" dirty="0"/>
              <a:t>Vulkanisir, berfungsi untuk mengikat ion-ion benang karet</a:t>
            </a:r>
          </a:p>
          <a:p>
            <a:r>
              <a:rPr lang="id-ID" dirty="0"/>
              <a:t>Sulfur 60% berfungsi mengikat ion-ion pada benang karet</a:t>
            </a:r>
          </a:p>
          <a:p>
            <a:r>
              <a:rPr lang="id-ID" dirty="0"/>
              <a:t>Filler, berfungsi sebagai bahan pengisi dan penambah berat produk. </a:t>
            </a:r>
          </a:p>
          <a:p>
            <a:r>
              <a:rPr lang="id-ID" dirty="0"/>
              <a:t>Zat kimia yang digunakan sebagai filler adalah TiO2 70% dan Kaolin 50%.</a:t>
            </a:r>
          </a:p>
        </p:txBody>
      </p:sp>
      <p:sp>
        <p:nvSpPr>
          <p:cNvPr id="3" name="Title 2"/>
          <p:cNvSpPr>
            <a:spLocks noGrp="1"/>
          </p:cNvSpPr>
          <p:nvPr>
            <p:ph type="title"/>
          </p:nvPr>
        </p:nvSpPr>
        <p:spPr/>
        <p:txBody>
          <a:bodyPr/>
          <a:lstStyle/>
          <a:p>
            <a:r>
              <a:rPr lang="id-ID" dirty="0"/>
              <a:t>Lanjutan</a:t>
            </a:r>
          </a:p>
        </p:txBody>
      </p:sp>
    </p:spTree>
    <p:extLst>
      <p:ext uri="{BB962C8B-B14F-4D97-AF65-F5344CB8AC3E}">
        <p14:creationId xmlns:p14="http://schemas.microsoft.com/office/powerpoint/2010/main" val="314488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Activator, berfungsi untuk mengaktifkan lateks. Zat activator yang digunakan: ZnO 60%</a:t>
            </a:r>
          </a:p>
          <a:p>
            <a:r>
              <a:rPr lang="id-ID" dirty="0"/>
              <a:t>Anti Oksidan, berfungsi untuk membunuh kuman-kuman agar lateks tidak cepat mengalami pembusukan atau cepat rusak. Zat kimia yang digunakan adalah wingstay-1 dan sunproof 50%</a:t>
            </a:r>
          </a:p>
          <a:p>
            <a:r>
              <a:rPr lang="id-ID" dirty="0"/>
              <a:t>Accelerator, berfungsi untuk mempersingkat waktu vulkanisasi. Zat kimia yang digunakan adalah ZnMBT50%, ZDBC 50% </a:t>
            </a:r>
          </a:p>
        </p:txBody>
      </p:sp>
      <p:sp>
        <p:nvSpPr>
          <p:cNvPr id="3" name="Title 2"/>
          <p:cNvSpPr>
            <a:spLocks noGrp="1"/>
          </p:cNvSpPr>
          <p:nvPr>
            <p:ph type="title"/>
          </p:nvPr>
        </p:nvSpPr>
        <p:spPr/>
        <p:txBody>
          <a:bodyPr/>
          <a:lstStyle/>
          <a:p>
            <a:r>
              <a:rPr lang="id-ID" dirty="0"/>
              <a:t>Lanjutan</a:t>
            </a:r>
          </a:p>
        </p:txBody>
      </p:sp>
    </p:spTree>
    <p:extLst>
      <p:ext uri="{BB962C8B-B14F-4D97-AF65-F5344CB8AC3E}">
        <p14:creationId xmlns:p14="http://schemas.microsoft.com/office/powerpoint/2010/main" val="4408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951</Words>
  <Application>Microsoft Office PowerPoint</Application>
  <PresentationFormat>Custom</PresentationFormat>
  <Paragraphs>79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Blue atom design template</vt:lpstr>
      <vt:lpstr>APLIKASI PENGOLAHAN LIMBAH CAIR INDUSTRI </vt:lpstr>
      <vt:lpstr>Pendahuluan</vt:lpstr>
      <vt:lpstr>Limbah di Industri Karet</vt:lpstr>
      <vt:lpstr>Skema Produksi</vt:lpstr>
      <vt:lpstr>Bahan Baku Industri Karet </vt:lpstr>
      <vt:lpstr>Bahan Tambahan</vt:lpstr>
      <vt:lpstr>Bahan Penolong</vt:lpstr>
      <vt:lpstr>Lanjutan</vt:lpstr>
      <vt:lpstr>Lanjutan</vt:lpstr>
      <vt:lpstr>Proses Pengolahan</vt:lpstr>
      <vt:lpstr>Baku Mutu Limbah Cair Industri Karet</vt:lpstr>
      <vt:lpstr>Bagan Proses Produksi Karet</vt:lpstr>
      <vt:lpstr>Pengolahan Air Limbah Pabrik Karet PT.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2016-11-28T15:18:15Z</dcterms:created>
  <dcterms:modified xsi:type="dcterms:W3CDTF">2017-09-24T10:49:55Z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