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04" r:id="rId28"/>
    <p:sldId id="30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FEA2-BCCD-406A-BE93-4FF7A652D4AC}" type="datetimeFigureOut">
              <a:rPr lang="id-ID" smtClean="0"/>
              <a:t>08/10/2017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CA458-2E3C-42CE-8E00-EE130CD47C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700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026B9-EE6F-4F4D-9D43-DFC5FB668625}" type="slidenum">
              <a:rPr lang="en-GB" altLang="id-ID"/>
              <a:pPr/>
              <a:t>7</a:t>
            </a:fld>
            <a:endParaRPr lang="en-GB" altLang="id-ID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59896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427C3-00DD-4EC9-BF2A-6AF6768B68A0}" type="slidenum">
              <a:rPr lang="en-US" altLang="id-ID"/>
              <a:pPr/>
              <a:t>10</a:t>
            </a:fld>
            <a:endParaRPr lang="en-US" altLang="id-ID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0265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191" y="2159835"/>
            <a:ext cx="7766936" cy="1646302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Pengolahan </a:t>
            </a:r>
            <a:r>
              <a:rPr lang="id-ID" dirty="0">
                <a:solidFill>
                  <a:schemeClr val="tx1"/>
                </a:solidFill>
              </a:rPr>
              <a:t>Limbah Padat</a:t>
            </a:r>
            <a:br>
              <a:rPr lang="id-ID" dirty="0">
                <a:solidFill>
                  <a:schemeClr val="tx1"/>
                </a:solidFill>
              </a:rPr>
            </a:b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d-ID" dirty="0"/>
              <a:t>BY</a:t>
            </a:r>
          </a:p>
          <a:p>
            <a:pPr algn="ctr"/>
            <a:r>
              <a:rPr lang="id-ID" dirty="0"/>
              <a:t>Amad Irfandi, SKM., MKM</a:t>
            </a:r>
          </a:p>
        </p:txBody>
      </p:sp>
    </p:spTree>
    <p:extLst>
      <p:ext uri="{BB962C8B-B14F-4D97-AF65-F5344CB8AC3E}">
        <p14:creationId xmlns:p14="http://schemas.microsoft.com/office/powerpoint/2010/main" val="32129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843390" y="428625"/>
            <a:ext cx="8286750" cy="928688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d-ID" sz="2250" dirty="0">
                <a:solidFill>
                  <a:srgbClr val="100003"/>
                </a:solidFill>
                <a:latin typeface="Times New Roman" panose="02020603050405020304" pitchFamily="18" charset="0"/>
              </a:rPr>
              <a:t>PERMASALAHAN  SAMPAH</a:t>
            </a:r>
          </a:p>
        </p:txBody>
      </p:sp>
      <p:sp>
        <p:nvSpPr>
          <p:cNvPr id="19461" name="AutoShape 5" descr="Pink tissue paper"/>
          <p:cNvSpPr>
            <a:spLocks noChangeArrowheads="1"/>
          </p:cNvSpPr>
          <p:nvPr/>
        </p:nvSpPr>
        <p:spPr bwMode="auto">
          <a:xfrm>
            <a:off x="1671335" y="2168572"/>
            <a:ext cx="8072438" cy="4529545"/>
          </a:xfrm>
          <a:prstGeom prst="vertic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BERKAITAN DGN PRILAKU HIDUP BERSIH </a:t>
            </a:r>
          </a:p>
          <a:p>
            <a:r>
              <a:rPr lang="en-US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	DAN SEHAT (PH</a:t>
            </a:r>
            <a:r>
              <a:rPr lang="id-ID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B</a:t>
            </a:r>
            <a:r>
              <a:rPr lang="en-US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S) MASYARAKAT</a:t>
            </a:r>
          </a:p>
          <a:p>
            <a:pPr marL="0" indent="0"/>
            <a:r>
              <a:rPr lang="id-ID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2.	</a:t>
            </a:r>
            <a:r>
              <a:rPr lang="en-US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FASILITAS PENGELOLAAN SAMPAH </a:t>
            </a:r>
          </a:p>
          <a:p>
            <a:pPr marL="0" indent="0"/>
            <a:r>
              <a:rPr lang="id-ID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3.	</a:t>
            </a:r>
            <a:r>
              <a:rPr lang="en-US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MANAJEMEN SUMBER DAYA MANUSIA</a:t>
            </a:r>
          </a:p>
          <a:p>
            <a:pPr marL="0" indent="0"/>
            <a:r>
              <a:rPr lang="id-ID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4.	</a:t>
            </a:r>
            <a:r>
              <a:rPr lang="en-US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DANA</a:t>
            </a:r>
          </a:p>
          <a:p>
            <a:pPr marL="0" indent="0"/>
            <a:r>
              <a:rPr lang="id-ID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5.	</a:t>
            </a:r>
            <a:r>
              <a:rPr lang="en-US" altLang="id-ID" sz="2625" dirty="0">
                <a:solidFill>
                  <a:srgbClr val="100003"/>
                </a:solidFill>
                <a:latin typeface="Times New Roman" panose="02020603050405020304" pitchFamily="18" charset="0"/>
              </a:rPr>
              <a:t>PERATURAN</a:t>
            </a:r>
          </a:p>
        </p:txBody>
      </p:sp>
    </p:spTree>
    <p:extLst>
      <p:ext uri="{BB962C8B-B14F-4D97-AF65-F5344CB8AC3E}">
        <p14:creationId xmlns:p14="http://schemas.microsoft.com/office/powerpoint/2010/main" val="402249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8" y="0"/>
            <a:ext cx="10293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8596668" cy="54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Sering terjadi keterlambatan </a:t>
            </a:r>
            <a:r>
              <a:rPr lang="id-ID" sz="2000" dirty="0" smtClean="0"/>
              <a:t> angkutan </a:t>
            </a:r>
            <a:r>
              <a:rPr lang="id-ID" sz="2000" dirty="0"/>
              <a:t>sampah</a:t>
            </a:r>
          </a:p>
          <a:p>
            <a:r>
              <a:rPr lang="id-ID" sz="2000" dirty="0"/>
              <a:t>Kapasitas sarana angkut (truk pengangkut) dan kualitas pengelola sampah (sdm) kurang</a:t>
            </a:r>
          </a:p>
          <a:p>
            <a:r>
              <a:rPr lang="id-ID" sz="2000" dirty="0"/>
              <a:t>Dibutuhkan lokasi dan area pembuangan sampah khusus, sehingga biaya pengelolaannya makin tidak ekonomis</a:t>
            </a:r>
          </a:p>
          <a:p>
            <a:r>
              <a:rPr lang="id-ID" sz="2000" dirty="0"/>
              <a:t>Terkondisikan lingkungan TPA yang kumuh, tidak hygienis</a:t>
            </a:r>
          </a:p>
          <a:p>
            <a:r>
              <a:rPr lang="id-ID" sz="2000" dirty="0"/>
              <a:t>Penumpukan dan proses pembusukan sampah yang lama (</a:t>
            </a:r>
            <a:r>
              <a:rPr lang="id-ID" sz="2000" u="sng" dirty="0"/>
              <a:t>+</a:t>
            </a:r>
            <a:r>
              <a:rPr lang="id-ID" sz="2000" dirty="0"/>
              <a:t> 30 hari)</a:t>
            </a:r>
          </a:p>
          <a:p>
            <a:r>
              <a:rPr lang="id-ID" sz="2000" dirty="0"/>
              <a:t>Adanya kontaminasi bahan bahaya beracun (B3) ke lingkungan sekitar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TPS – TAS – TPA tidak efisien karena</a:t>
            </a:r>
          </a:p>
        </p:txBody>
      </p:sp>
    </p:spTree>
    <p:extLst>
      <p:ext uri="{BB962C8B-B14F-4D97-AF65-F5344CB8AC3E}">
        <p14:creationId xmlns:p14="http://schemas.microsoft.com/office/powerpoint/2010/main" val="366975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2400" dirty="0"/>
              <a:t>Dimaksudkan untuk membuang atau memusnakan sampah agar tdk menumpuk atau berceceran di berbagai tempat yang akan menimbulkan pencemaran</a:t>
            </a:r>
          </a:p>
          <a:p>
            <a:pPr marL="0" indent="0">
              <a:buNone/>
            </a:pPr>
            <a:endParaRPr lang="id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2400" dirty="0"/>
              <a:t>Metode yang umum </a:t>
            </a:r>
            <a:r>
              <a:rPr lang="id-ID" sz="2400" dirty="0" smtClean="0"/>
              <a:t>dilakukan </a:t>
            </a:r>
            <a:r>
              <a:rPr lang="id-ID" sz="2400" dirty="0"/>
              <a:t>adalah</a:t>
            </a:r>
          </a:p>
          <a:p>
            <a:pPr lvl="1">
              <a:buFontTx/>
              <a:buChar char="-"/>
            </a:pPr>
            <a:r>
              <a:rPr lang="id-ID" sz="2400" dirty="0"/>
              <a:t>Penumpukan (dumping)</a:t>
            </a:r>
          </a:p>
          <a:p>
            <a:pPr lvl="1">
              <a:buFontTx/>
              <a:buChar char="-"/>
            </a:pPr>
            <a:r>
              <a:rPr lang="id-ID" sz="2400" dirty="0"/>
              <a:t>Pengomposan (composting)</a:t>
            </a:r>
          </a:p>
          <a:p>
            <a:pPr lvl="1">
              <a:buFontTx/>
              <a:buChar char="-"/>
            </a:pPr>
            <a:r>
              <a:rPr lang="id-ID" sz="2400" dirty="0"/>
              <a:t>Pembakaran (inceneration)</a:t>
            </a:r>
          </a:p>
          <a:p>
            <a:pPr lvl="1">
              <a:buFontTx/>
              <a:buChar char="-"/>
            </a:pPr>
            <a:r>
              <a:rPr lang="id-ID" sz="2400" dirty="0"/>
              <a:t>Sanitasi dalam tanah (sanitary landfill) </a:t>
            </a:r>
          </a:p>
          <a:p>
            <a:pPr>
              <a:buFont typeface="Arial" panose="020B0604020202020204" pitchFamily="34" charset="0"/>
              <a:buChar char="•"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Pengolahan Sampah</a:t>
            </a:r>
          </a:p>
        </p:txBody>
      </p:sp>
    </p:spTree>
    <p:extLst>
      <p:ext uri="{BB962C8B-B14F-4D97-AF65-F5344CB8AC3E}">
        <p14:creationId xmlns:p14="http://schemas.microsoft.com/office/powerpoint/2010/main" val="134297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400" dirty="0"/>
              <a:t>Merupakan metode paling sederhana dan sering dipakai di negara berkembang</a:t>
            </a:r>
          </a:p>
          <a:p>
            <a:r>
              <a:rPr lang="id-ID" sz="2400" dirty="0"/>
              <a:t>Dimanfaatkan utk menutup lekukan tanah, jurang, rawa</a:t>
            </a:r>
          </a:p>
          <a:p>
            <a:r>
              <a:rPr lang="id-ID" sz="2400" dirty="0"/>
              <a:t>Sampah hanya dibyuang dan ditumpuk tanpa penutupan</a:t>
            </a:r>
          </a:p>
          <a:p>
            <a:r>
              <a:rPr lang="id-ID" sz="2400" dirty="0"/>
              <a:t>Sering menimbulkan masalah pencemaran</a:t>
            </a:r>
          </a:p>
          <a:p>
            <a:r>
              <a:rPr lang="id-ID" sz="2400" dirty="0"/>
              <a:t>Ada 2 macam, yaitu:</a:t>
            </a:r>
          </a:p>
          <a:p>
            <a:pPr lvl="1">
              <a:buFontTx/>
              <a:buChar char="-"/>
            </a:pPr>
            <a:r>
              <a:rPr lang="id-ID" sz="2400" dirty="0"/>
              <a:t>Open dumping</a:t>
            </a:r>
          </a:p>
          <a:p>
            <a:pPr lvl="1">
              <a:buFontTx/>
              <a:buChar char="-"/>
            </a:pPr>
            <a:r>
              <a:rPr lang="id-ID" sz="2400" dirty="0"/>
              <a:t>Sea dumping </a:t>
            </a:r>
          </a:p>
          <a:p>
            <a:pPr marL="0" indent="0">
              <a:buNone/>
            </a:pPr>
            <a:r>
              <a:rPr lang="id-ID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Penumpukan</a:t>
            </a:r>
          </a:p>
        </p:txBody>
      </p:sp>
    </p:spTree>
    <p:extLst>
      <p:ext uri="{BB962C8B-B14F-4D97-AF65-F5344CB8AC3E}">
        <p14:creationId xmlns:p14="http://schemas.microsoft.com/office/powerpoint/2010/main" val="178048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5148700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altLang="id-ID" sz="2800" dirty="0"/>
              <a:t>Pencemaran udara dan kebisingan</a:t>
            </a:r>
          </a:p>
          <a:p>
            <a:pPr>
              <a:lnSpc>
                <a:spcPct val="90000"/>
              </a:lnSpc>
            </a:pPr>
            <a:r>
              <a:rPr lang="id-ID" altLang="id-ID" sz="2800" dirty="0"/>
              <a:t>Sampah akan mendatangkan vektor (serangga, cacing, tikus)</a:t>
            </a:r>
          </a:p>
          <a:p>
            <a:pPr>
              <a:lnSpc>
                <a:spcPct val="90000"/>
              </a:lnSpc>
            </a:pPr>
            <a:r>
              <a:rPr lang="id-ID" altLang="id-ID" sz="2800" dirty="0"/>
              <a:t>Menghasilkan bau tak sedap, kebakaran, pemanasan global</a:t>
            </a:r>
          </a:p>
          <a:p>
            <a:pPr>
              <a:lnSpc>
                <a:spcPct val="90000"/>
              </a:lnSpc>
            </a:pPr>
            <a:r>
              <a:rPr lang="id-ID" altLang="id-ID" sz="2800" dirty="0"/>
              <a:t>Pencemaran air tanah</a:t>
            </a:r>
            <a:endParaRPr lang="en-GB" altLang="id-ID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Dampak Open Dumping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44" y="1681185"/>
            <a:ext cx="4702629" cy="43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Merupakan cara pemusnah sampah dgn cara memanfaatkan proses dekomposisi zat organik oleh mikroorganisme pembusuk pada kondisi tertentu dlm waktu tertentu yg pada akhirnya menghasilkan bahan berupa kompos/pupuk</a:t>
            </a:r>
          </a:p>
          <a:p>
            <a:pPr marL="0" indent="0">
              <a:buNone/>
            </a:pPr>
            <a:endParaRPr lang="id-ID" sz="2800" dirty="0"/>
          </a:p>
          <a:p>
            <a:r>
              <a:rPr lang="id-ID" sz="2800" dirty="0"/>
              <a:t>Sangat cocok untuk sampah organik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Pengkomposan</a:t>
            </a:r>
          </a:p>
        </p:txBody>
      </p:sp>
    </p:spTree>
    <p:extLst>
      <p:ext uri="{BB962C8B-B14F-4D97-AF65-F5344CB8AC3E}">
        <p14:creationId xmlns:p14="http://schemas.microsoft.com/office/powerpoint/2010/main" val="59093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Pemusnahan sampah dgn cara membakar sampah dalam suatu tungku pembakaran</a:t>
            </a:r>
          </a:p>
          <a:p>
            <a:r>
              <a:rPr lang="id-ID" sz="3200" dirty="0"/>
              <a:t>Hanya berlaku untuk sampah padat yang dapat dibakar dengan alat incenerator</a:t>
            </a:r>
          </a:p>
          <a:p>
            <a:r>
              <a:rPr lang="id-ID" sz="3200" dirty="0"/>
              <a:t>Inceneratorberoperasi pada suhu 1500-1800</a:t>
            </a:r>
            <a:r>
              <a:rPr lang="id-ID" sz="3200" baseline="30000" dirty="0"/>
              <a:t>0</a:t>
            </a:r>
            <a:r>
              <a:rPr lang="id-ID" sz="3200" dirty="0"/>
              <a:t>F, dapat mengurangi sampah padat sampai 70%</a:t>
            </a:r>
            <a:endParaRPr lang="id-ID" sz="3200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Pembakaran (Inceneration)</a:t>
            </a:r>
          </a:p>
        </p:txBody>
      </p:sp>
    </p:spTree>
    <p:extLst>
      <p:ext uri="{BB962C8B-B14F-4D97-AF65-F5344CB8AC3E}">
        <p14:creationId xmlns:p14="http://schemas.microsoft.com/office/powerpoint/2010/main" val="383498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Incenerasi: proses pengurangan sampah yang sudah terbakar menjadi abu pada suhu tinggi (100</a:t>
            </a:r>
            <a:r>
              <a:rPr lang="id-ID" sz="2800" baseline="30000" dirty="0"/>
              <a:t>0</a:t>
            </a:r>
            <a:r>
              <a:rPr lang="id-ID" sz="2800" dirty="0"/>
              <a:t>F-1800</a:t>
            </a:r>
            <a:r>
              <a:rPr lang="id-ID" sz="2800" baseline="30000" dirty="0"/>
              <a:t>0</a:t>
            </a:r>
            <a:r>
              <a:rPr lang="id-ID" sz="2800" dirty="0"/>
              <a:t>F)</a:t>
            </a:r>
          </a:p>
          <a:p>
            <a:r>
              <a:rPr lang="id-ID" sz="2800" dirty="0"/>
              <a:t>Incenerator: alat atau sarana yang dapat digunakan untuk membakar sampah dengan bahan bakar yang minim atau dengan bahan pembakar adalah sampah itu sendiri.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699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/>
              <a:t>Sampah adalah sesuatu bahan/benda padat yang 	terjadi karena berhubungan dgn aktivitas </a:t>
            </a:r>
            <a:r>
              <a:rPr lang="id-ID" sz="2800" dirty="0" smtClean="0"/>
              <a:t>manusia </a:t>
            </a:r>
            <a:r>
              <a:rPr lang="id-ID" sz="2800" dirty="0"/>
              <a:t>yang tidak dipakai lagi, tidak disenangi </a:t>
            </a:r>
            <a:r>
              <a:rPr lang="id-ID" sz="2800" dirty="0" smtClean="0"/>
              <a:t>dan </a:t>
            </a:r>
            <a:r>
              <a:rPr lang="id-ID" sz="2800" dirty="0"/>
              <a:t>dibuang disuatu tempat, kecuali buangan </a:t>
            </a:r>
            <a:r>
              <a:rPr lang="id-ID" sz="2800" dirty="0" smtClean="0"/>
              <a:t>yang </a:t>
            </a:r>
            <a:r>
              <a:rPr lang="id-ID" sz="2800" dirty="0"/>
              <a:t>berasal dari tubuh manusia.</a:t>
            </a:r>
          </a:p>
          <a:p>
            <a:pPr marL="0" indent="0">
              <a:buNone/>
            </a:pPr>
            <a:endParaRPr lang="id-ID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Pengertian Sampah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2" y="4754880"/>
            <a:ext cx="4146368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733" y="4572000"/>
            <a:ext cx="266749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id-ID" sz="2800" u="sng" dirty="0"/>
              <a:t>Fungsi utama</a:t>
            </a:r>
            <a:r>
              <a:rPr lang="sv-SE" altLang="id-ID" sz="2800" dirty="0"/>
              <a:t> ; mengurangi volume sampah dan membunuh bakteri sampah (suci hama)</a:t>
            </a:r>
          </a:p>
          <a:p>
            <a:r>
              <a:rPr lang="sv-SE" altLang="id-ID" sz="2800" u="sng" dirty="0"/>
              <a:t>Sasaran utama  (bagi B3)</a:t>
            </a:r>
            <a:r>
              <a:rPr lang="sv-SE" altLang="id-ID" sz="2800" dirty="0"/>
              <a:t> : mengurangi sifat-sifat yang berbahaya (racun, radiasi)</a:t>
            </a:r>
          </a:p>
          <a:p>
            <a:r>
              <a:rPr lang="sv-SE" altLang="id-ID" sz="2800" dirty="0"/>
              <a:t>Faktor-faktor penting didalamnya : temperatur, </a:t>
            </a:r>
            <a:r>
              <a:rPr lang="en-US" altLang="id-ID" sz="2800" dirty="0" err="1"/>
              <a:t>Waktu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tinggal</a:t>
            </a:r>
            <a:r>
              <a:rPr lang="en-US" altLang="id-ID" sz="2800" dirty="0"/>
              <a:t> (td)</a:t>
            </a: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146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723" y="2291217"/>
            <a:ext cx="3598945" cy="3881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Incenerator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86" y="2291217"/>
            <a:ext cx="404487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5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8" y="209006"/>
            <a:ext cx="9588136" cy="645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353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id-ID" sz="2800" dirty="0"/>
              <a:t>Cara </a:t>
            </a:r>
            <a:r>
              <a:rPr lang="en-US" altLang="id-ID" sz="2800" dirty="0" err="1"/>
              <a:t>pemusnahan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sampah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dgn</a:t>
            </a:r>
            <a:r>
              <a:rPr lang="en-US" altLang="id-ID" sz="2800" dirty="0"/>
              <a:t> </a:t>
            </a:r>
            <a:r>
              <a:rPr lang="id-ID" altLang="id-ID" sz="2800" dirty="0"/>
              <a:t>cara </a:t>
            </a:r>
            <a:r>
              <a:rPr lang="en-US" altLang="id-ID" sz="2800" dirty="0" err="1"/>
              <a:t>menimbun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sampah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dgn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tanah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yg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sebelumnya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diratakan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dipadatkan</a:t>
            </a:r>
            <a:r>
              <a:rPr lang="en-US" altLang="id-ID" sz="2800" dirty="0"/>
              <a:t>  (</a:t>
            </a:r>
            <a:r>
              <a:rPr lang="en-US" altLang="id-ID" sz="2800" dirty="0" err="1"/>
              <a:t>demikian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jg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tanah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penutupnya</a:t>
            </a:r>
            <a:r>
              <a:rPr lang="en-US" altLang="id-ID" sz="2800" dirty="0"/>
              <a:t>) </a:t>
            </a:r>
            <a:r>
              <a:rPr lang="en-US" altLang="id-ID" sz="2800" dirty="0" err="1"/>
              <a:t>setiap</a:t>
            </a:r>
            <a:r>
              <a:rPr lang="en-US" altLang="id-ID" sz="2800" dirty="0"/>
              <a:t> </a:t>
            </a:r>
            <a:r>
              <a:rPr lang="en-US" altLang="id-ID" sz="2800" dirty="0" err="1"/>
              <a:t>hari</a:t>
            </a:r>
            <a:endParaRPr lang="en-US" altLang="id-ID" sz="2800" dirty="0"/>
          </a:p>
          <a:p>
            <a:pPr>
              <a:lnSpc>
                <a:spcPct val="80000"/>
              </a:lnSpc>
            </a:pPr>
            <a:r>
              <a:rPr lang="en-US" altLang="id-ID" sz="2800" dirty="0" err="1"/>
              <a:t>Prinsip</a:t>
            </a:r>
            <a:r>
              <a:rPr lang="en-US" altLang="id-ID" sz="2800" dirty="0"/>
              <a:t>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ð"/>
            </a:pPr>
            <a:r>
              <a:rPr lang="en-US" altLang="id-ID" sz="2400" dirty="0" err="1"/>
              <a:t>Membuang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menumpuk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sampah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suatu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lokasi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yg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berlegok</a:t>
            </a:r>
            <a:endParaRPr lang="en-US" altLang="id-ID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ð"/>
            </a:pPr>
            <a:r>
              <a:rPr lang="en-US" altLang="id-ID" sz="2400" dirty="0" err="1"/>
              <a:t>Memadatkan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sampah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tsb</a:t>
            </a:r>
            <a:endParaRPr lang="en-US" altLang="id-ID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ð"/>
            </a:pPr>
            <a:r>
              <a:rPr lang="en-US" altLang="id-ID" sz="2400" dirty="0" err="1"/>
              <a:t>Kemudian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menutupnya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dgn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tanah</a:t>
            </a:r>
            <a:endParaRPr lang="en-US" altLang="id-ID" sz="2400" dirty="0"/>
          </a:p>
          <a:p>
            <a:pPr>
              <a:lnSpc>
                <a:spcPct val="80000"/>
              </a:lnSpc>
            </a:pPr>
            <a:r>
              <a:rPr lang="en-US" altLang="id-ID" sz="2800" dirty="0" err="1"/>
              <a:t>Kelebihan</a:t>
            </a:r>
            <a:r>
              <a:rPr lang="en-US" altLang="id-ID" sz="2800" dirty="0"/>
              <a:t> : </a:t>
            </a:r>
            <a:r>
              <a:rPr lang="en-US" altLang="id-ID" sz="2800" dirty="0" err="1"/>
              <a:t>tdk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menimbulkan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polusi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udara</a:t>
            </a:r>
            <a:endParaRPr lang="en-US" altLang="id-ID" sz="2800" dirty="0"/>
          </a:p>
          <a:p>
            <a:pPr>
              <a:lnSpc>
                <a:spcPct val="80000"/>
              </a:lnSpc>
            </a:pPr>
            <a:r>
              <a:rPr lang="en-US" altLang="id-ID" sz="2800" dirty="0" err="1"/>
              <a:t>Kekurangan</a:t>
            </a:r>
            <a:r>
              <a:rPr lang="en-US" altLang="id-ID" sz="2800" dirty="0"/>
              <a:t> : </a:t>
            </a:r>
            <a:r>
              <a:rPr lang="en-US" altLang="id-ID" sz="2800" dirty="0" err="1"/>
              <a:t>memerlukan</a:t>
            </a:r>
            <a:r>
              <a:rPr lang="en-US" altLang="id-ID" sz="2800" dirty="0"/>
              <a:t> areal </a:t>
            </a:r>
            <a:r>
              <a:rPr lang="en-US" altLang="id-ID" sz="2800" dirty="0" err="1"/>
              <a:t>khusus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cukup</a:t>
            </a:r>
            <a:r>
              <a:rPr lang="en-US" altLang="id-ID" sz="2800" dirty="0"/>
              <a:t> </a:t>
            </a:r>
            <a:r>
              <a:rPr lang="en-US" altLang="id-ID" sz="2800" dirty="0" err="1"/>
              <a:t>luas</a:t>
            </a:r>
            <a:endParaRPr lang="en-US" altLang="id-ID" sz="2800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Sanitary Landfill</a:t>
            </a:r>
          </a:p>
        </p:txBody>
      </p:sp>
    </p:spTree>
    <p:extLst>
      <p:ext uri="{BB962C8B-B14F-4D97-AF65-F5344CB8AC3E}">
        <p14:creationId xmlns:p14="http://schemas.microsoft.com/office/powerpoint/2010/main" val="393679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id-ID" sz="2000" dirty="0"/>
              <a:t>Leachate : cairan rembesan sampah yang terkumpul di dasar landfill timbul akibat proses perkolasi dan masuknya run off dan air irigasi ke dalam landfill</a:t>
            </a:r>
          </a:p>
          <a:p>
            <a:r>
              <a:rPr lang="sv-SE" altLang="id-ID" sz="2000" dirty="0"/>
              <a:t>Sifat-sifatnya :  </a:t>
            </a:r>
            <a:endParaRPr lang="id-ID" altLang="id-ID" sz="2000" dirty="0"/>
          </a:p>
          <a:p>
            <a:pPr>
              <a:buFontTx/>
              <a:buNone/>
            </a:pPr>
            <a:r>
              <a:rPr lang="id-ID" altLang="id-ID" sz="2000" dirty="0"/>
              <a:t>	</a:t>
            </a:r>
            <a:r>
              <a:rPr lang="sv-SE" altLang="id-ID" sz="2000" dirty="0"/>
              <a:t>-  BOD, COD sangat tinggi</a:t>
            </a:r>
            <a:endParaRPr lang="id-ID" altLang="id-ID" sz="2000" dirty="0"/>
          </a:p>
          <a:p>
            <a:pPr>
              <a:buFontTx/>
              <a:buNone/>
            </a:pPr>
            <a:r>
              <a:rPr lang="id-ID" altLang="id-ID" sz="2000" dirty="0"/>
              <a:t>	-  </a:t>
            </a:r>
            <a:r>
              <a:rPr lang="sv-SE" altLang="id-ID" sz="2000" dirty="0"/>
              <a:t>Ion logam tinggi </a:t>
            </a:r>
            <a:endParaRPr lang="id-ID" altLang="id-ID" sz="2000" dirty="0"/>
          </a:p>
          <a:p>
            <a:pPr>
              <a:buFontTx/>
              <a:buNone/>
            </a:pPr>
            <a:r>
              <a:rPr lang="id-ID" altLang="id-ID" sz="2000" dirty="0"/>
              <a:t>	-  </a:t>
            </a:r>
            <a:r>
              <a:rPr lang="sv-SE" altLang="id-ID" sz="2000" dirty="0"/>
              <a:t>salinitas tinggi </a:t>
            </a:r>
            <a:endParaRPr lang="id-ID" altLang="id-ID" sz="2000" dirty="0"/>
          </a:p>
          <a:p>
            <a:pPr>
              <a:buFontTx/>
              <a:buNone/>
            </a:pPr>
            <a:r>
              <a:rPr lang="id-ID" altLang="id-ID" sz="2000" dirty="0"/>
              <a:t>	</a:t>
            </a:r>
            <a:r>
              <a:rPr lang="en-US" altLang="id-ID" sz="2000" dirty="0"/>
              <a:t>-  </a:t>
            </a:r>
            <a:r>
              <a:rPr lang="en-US" altLang="id-ID" sz="2000" dirty="0" err="1"/>
              <a:t>faecal</a:t>
            </a:r>
            <a:r>
              <a:rPr lang="en-US" altLang="id-ID" sz="2000" dirty="0"/>
              <a:t> coliform </a:t>
            </a:r>
            <a:r>
              <a:rPr lang="en-US" altLang="id-ID" sz="2000" dirty="0" err="1"/>
              <a:t>tinggi</a:t>
            </a:r>
            <a:r>
              <a:rPr lang="en-US" altLang="id-ID" sz="2000" dirty="0"/>
              <a:t> </a:t>
            </a: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Hal-hal yang berkaitan dengan pengoperasian landfill</a:t>
            </a:r>
          </a:p>
        </p:txBody>
      </p:sp>
    </p:spTree>
    <p:extLst>
      <p:ext uri="{BB962C8B-B14F-4D97-AF65-F5344CB8AC3E}">
        <p14:creationId xmlns:p14="http://schemas.microsoft.com/office/powerpoint/2010/main" val="2451615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sv-SE" altLang="id-ID" sz="2000" i="1" dirty="0"/>
              <a:t>Gas landfill</a:t>
            </a:r>
            <a:r>
              <a:rPr lang="sv-SE" altLang="id-ID" sz="2000" dirty="0"/>
              <a:t>	: gas yang terbentuk dalam landfill akibat proses dekomposisi anaerobik dari fraksi sampah organik yang biodegradable</a:t>
            </a:r>
          </a:p>
          <a:p>
            <a:pPr marL="533400" indent="-533400">
              <a:lnSpc>
                <a:spcPct val="80000"/>
              </a:lnSpc>
            </a:pPr>
            <a:r>
              <a:rPr lang="sv-SE" altLang="id-ID" sz="2000" i="1" dirty="0"/>
              <a:t>Liner </a:t>
            </a:r>
            <a:r>
              <a:rPr lang="sv-SE" altLang="id-ID" sz="2000" dirty="0"/>
              <a:t>	: bahan alam atau sintetik yang digunakan sebagai pencegah terjadinya migrasi leachate dan gas landfill</a:t>
            </a:r>
          </a:p>
          <a:p>
            <a:pPr marL="533400" indent="-533400">
              <a:lnSpc>
                <a:spcPct val="80000"/>
              </a:lnSpc>
            </a:pPr>
            <a:r>
              <a:rPr lang="sv-SE" altLang="id-ID" sz="2000" i="1" dirty="0"/>
              <a:t>Liner alam</a:t>
            </a:r>
            <a:r>
              <a:rPr lang="sv-SE" altLang="id-ID" sz="2000" dirty="0"/>
              <a:t> : clay (tanah liat) yang dipadatkan </a:t>
            </a:r>
            <a:endParaRPr lang="en-US" altLang="id-ID" sz="2000" dirty="0"/>
          </a:p>
          <a:p>
            <a:pPr marL="533400" indent="-533400">
              <a:lnSpc>
                <a:spcPct val="80000"/>
              </a:lnSpc>
            </a:pPr>
            <a:r>
              <a:rPr lang="en-US" altLang="id-ID" sz="2000" i="1" dirty="0"/>
              <a:t>Liner </a:t>
            </a:r>
            <a:r>
              <a:rPr lang="en-US" altLang="id-ID" sz="2000" i="1" dirty="0" err="1"/>
              <a:t>sintetik</a:t>
            </a:r>
            <a:r>
              <a:rPr lang="en-US" altLang="id-ID" sz="2000" dirty="0"/>
              <a:t> : </a:t>
            </a:r>
            <a:r>
              <a:rPr lang="en-US" altLang="id-ID" sz="2000" dirty="0" err="1"/>
              <a:t>geomembran</a:t>
            </a:r>
            <a:r>
              <a:rPr lang="en-US" altLang="id-ID" sz="2000" dirty="0"/>
              <a:t>, PVC, PET</a:t>
            </a:r>
          </a:p>
          <a:p>
            <a:pPr marL="533400" indent="-533400">
              <a:lnSpc>
                <a:spcPct val="80000"/>
              </a:lnSpc>
            </a:pPr>
            <a:r>
              <a:rPr lang="en-US" altLang="id-ID" sz="2000" dirty="0" err="1"/>
              <a:t>Fasilitas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pengendali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pencemaran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dari</a:t>
            </a:r>
            <a:r>
              <a:rPr lang="en-US" altLang="id-ID" sz="2000" dirty="0"/>
              <a:t> sanitary landfill </a:t>
            </a:r>
            <a:r>
              <a:rPr lang="en-US" altLang="id-ID" sz="2000" dirty="0" err="1"/>
              <a:t>berupa</a:t>
            </a:r>
            <a:r>
              <a:rPr lang="en-US" altLang="id-ID" sz="2000" dirty="0"/>
              <a:t> : </a:t>
            </a:r>
          </a:p>
          <a:p>
            <a:pPr marL="933450" lvl="1" indent="-533400">
              <a:lnSpc>
                <a:spcPct val="80000"/>
              </a:lnSpc>
              <a:buClr>
                <a:schemeClr val="tx1"/>
              </a:buClr>
              <a:buSzPct val="35000"/>
              <a:buFont typeface="Wingdings" panose="05000000000000000000" pitchFamily="2" charset="2"/>
              <a:buChar char="q"/>
            </a:pPr>
            <a:r>
              <a:rPr lang="en-US" altLang="id-ID" sz="2000" dirty="0"/>
              <a:t>Liner </a:t>
            </a:r>
          </a:p>
          <a:p>
            <a:pPr marL="933450" lvl="1" indent="-533400">
              <a:lnSpc>
                <a:spcPct val="80000"/>
              </a:lnSpc>
              <a:buClr>
                <a:schemeClr val="tx1"/>
              </a:buClr>
              <a:buSzPct val="35000"/>
              <a:buFont typeface="Wingdings" panose="05000000000000000000" pitchFamily="2" charset="2"/>
              <a:buChar char="q"/>
            </a:pPr>
            <a:r>
              <a:rPr lang="en-US" altLang="id-ID" sz="2000" dirty="0" err="1"/>
              <a:t>Sistem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pengumpulan</a:t>
            </a:r>
            <a:r>
              <a:rPr lang="en-US" altLang="id-ID" sz="2000" dirty="0"/>
              <a:t> leachate </a:t>
            </a:r>
            <a:endParaRPr lang="sv-SE" altLang="id-ID" sz="2000" dirty="0"/>
          </a:p>
          <a:p>
            <a:pPr marL="933450" lvl="1" indent="-533400">
              <a:lnSpc>
                <a:spcPct val="80000"/>
              </a:lnSpc>
              <a:buClr>
                <a:schemeClr val="tx1"/>
              </a:buClr>
              <a:buSzPct val="35000"/>
              <a:buFont typeface="Wingdings" panose="05000000000000000000" pitchFamily="2" charset="2"/>
              <a:buChar char="q"/>
            </a:pPr>
            <a:r>
              <a:rPr lang="sv-SE" altLang="id-ID" sz="2000" dirty="0"/>
              <a:t>Lapisan tanah penutup harian dan akhir</a:t>
            </a:r>
            <a:endParaRPr lang="en-US" altLang="id-ID" sz="2000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1024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609600"/>
            <a:ext cx="8596668" cy="5432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656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507" y="2247900"/>
            <a:ext cx="5812987" cy="387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Penyakit Bawaan Sampah</a:t>
            </a:r>
          </a:p>
        </p:txBody>
      </p:sp>
    </p:spTree>
    <p:extLst>
      <p:ext uri="{BB962C8B-B14F-4D97-AF65-F5344CB8AC3E}">
        <p14:creationId xmlns:p14="http://schemas.microsoft.com/office/powerpoint/2010/main" val="1931946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596668" cy="543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656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Adanya sesuatu benda atau zat padat atau bahan padat</a:t>
            </a:r>
          </a:p>
          <a:p>
            <a:r>
              <a:rPr lang="id-ID" sz="2400" dirty="0"/>
              <a:t>Adanya hub langsung dan tak langsung dengan aktivitas manusia</a:t>
            </a:r>
          </a:p>
          <a:p>
            <a:r>
              <a:rPr lang="id-ID" sz="2400" dirty="0"/>
              <a:t>Benda atau bahan tersebut tidak dipakai lagi, tidak disenangi dan</a:t>
            </a:r>
          </a:p>
          <a:p>
            <a:r>
              <a:rPr lang="id-ID" sz="2400" dirty="0"/>
              <a:t>Dibuang dalam arti pembuangannya dengan cara-cara yang diterima umum (perlu pengelolaan yg baik)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Prinsip-prinsip dalam pengertian ttg Sampah</a:t>
            </a:r>
          </a:p>
        </p:txBody>
      </p:sp>
    </p:spTree>
    <p:extLst>
      <p:ext uri="{BB962C8B-B14F-4D97-AF65-F5344CB8AC3E}">
        <p14:creationId xmlns:p14="http://schemas.microsoft.com/office/powerpoint/2010/main" val="180587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Sampah-sampah terjadi disekitar kita, dikota-kota besar atau dipedesaan dimana ada kegiatan manusia</a:t>
            </a:r>
          </a:p>
          <a:p>
            <a:r>
              <a:rPr lang="id-ID" sz="2000" dirty="0"/>
              <a:t>Yang tidak termasuk sampah adalah kebakaran hutan, dimana abu sisa pembakaran tidak mengganggu hidup manusia</a:t>
            </a:r>
          </a:p>
          <a:p>
            <a:r>
              <a:rPr lang="id-ID" sz="2000" dirty="0"/>
              <a:t>Contoh lain adalah bencana-bencana alam misalnya meletusnya gunung berapi, banjir, gempa bumi, dll. Tapi bila bencana alam ini mempunyai hubungan dengan kehidupan manusia maka benda-benda yang mengganggu kehidupan manusia ini sajalah yang termasuk sampah padat dan perlu dikelola.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Ruang Lingkup Pengertian Sampah</a:t>
            </a:r>
          </a:p>
        </p:txBody>
      </p:sp>
    </p:spTree>
    <p:extLst>
      <p:ext uri="{BB962C8B-B14F-4D97-AF65-F5344CB8AC3E}">
        <p14:creationId xmlns:p14="http://schemas.microsoft.com/office/powerpoint/2010/main" val="89176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id-ID" sz="2000" dirty="0"/>
              <a:t>Sampah dari pemukiman (domestical waste)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Sampah dari daerah perdagangan 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Sampah dari jalan raya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Sampah dari industri (industrial waste)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Sampah dari daerah pertambangan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Sampah dari gedung-gedung atau perkantoran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Sampah dari pertanian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Sampah dari tempat-tempat umum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Sampah dari daerah peternakan dan perikanan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Sumber-sumber sampah</a:t>
            </a:r>
          </a:p>
        </p:txBody>
      </p:sp>
    </p:spTree>
    <p:extLst>
      <p:ext uri="{BB962C8B-B14F-4D97-AF65-F5344CB8AC3E}">
        <p14:creationId xmlns:p14="http://schemas.microsoft.com/office/powerpoint/2010/main" val="211565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id-ID" dirty="0"/>
              <a:t>Jumlah penduduk, kepadatan dan aktifitas penduduk</a:t>
            </a:r>
          </a:p>
          <a:p>
            <a:pPr>
              <a:buFont typeface="+mj-lt"/>
              <a:buAutoNum type="arabicPeriod"/>
            </a:pPr>
            <a:r>
              <a:rPr lang="id-ID" dirty="0"/>
              <a:t>Sistem pengumpulan dan pembuangan sampah yang dipakai</a:t>
            </a:r>
          </a:p>
          <a:p>
            <a:pPr>
              <a:buFont typeface="+mj-lt"/>
              <a:buAutoNum type="arabicPeriod"/>
            </a:pPr>
            <a:r>
              <a:rPr lang="id-ID" dirty="0"/>
              <a:t>Pengambilan bahan-bahan yang ada disampah untuk dipakai kembali</a:t>
            </a:r>
          </a:p>
          <a:p>
            <a:pPr>
              <a:buFont typeface="+mj-lt"/>
              <a:buAutoNum type="arabicPeriod"/>
            </a:pPr>
            <a:r>
              <a:rPr lang="id-ID" dirty="0"/>
              <a:t>Geografi</a:t>
            </a:r>
          </a:p>
          <a:p>
            <a:pPr>
              <a:buFont typeface="+mj-lt"/>
              <a:buAutoNum type="arabicPeriod"/>
            </a:pPr>
            <a:r>
              <a:rPr lang="id-ID" dirty="0"/>
              <a:t>Waktu</a:t>
            </a:r>
          </a:p>
          <a:p>
            <a:pPr>
              <a:buFont typeface="+mj-lt"/>
              <a:buAutoNum type="arabicPeriod"/>
            </a:pPr>
            <a:r>
              <a:rPr lang="id-ID" dirty="0"/>
              <a:t>Sosial ekonomi</a:t>
            </a:r>
          </a:p>
          <a:p>
            <a:pPr>
              <a:buFont typeface="+mj-lt"/>
              <a:buAutoNum type="arabicPeriod"/>
            </a:pPr>
            <a:r>
              <a:rPr lang="id-ID" dirty="0"/>
              <a:t>Musim/iklim</a:t>
            </a:r>
          </a:p>
          <a:p>
            <a:pPr>
              <a:buFont typeface="+mj-lt"/>
              <a:buAutoNum type="arabicPeriod"/>
            </a:pPr>
            <a:r>
              <a:rPr lang="id-ID" dirty="0"/>
              <a:t>Kebiasaan masyarakat</a:t>
            </a:r>
          </a:p>
          <a:p>
            <a:pPr>
              <a:buFont typeface="+mj-lt"/>
              <a:buAutoNum type="arabicPeriod"/>
            </a:pPr>
            <a:r>
              <a:rPr lang="id-ID" dirty="0"/>
              <a:t>Teknologi</a:t>
            </a:r>
          </a:p>
          <a:p>
            <a:pPr>
              <a:buFont typeface="+mj-lt"/>
              <a:buAutoNum type="arabicPeriod"/>
            </a:pPr>
            <a:r>
              <a:rPr lang="id-ID" dirty="0"/>
              <a:t>Sumber sampah</a:t>
            </a:r>
          </a:p>
          <a:p>
            <a:pPr>
              <a:buFont typeface="+mj-lt"/>
              <a:buAutoNum type="arabicPeriod"/>
            </a:pPr>
            <a:r>
              <a:rPr lang="id-ID" dirty="0"/>
              <a:t>Adanya sampah yang dibuang sendiri atau dibakar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Faktor-faktor yg mempengaruhi produksi dan komposisi sampah</a:t>
            </a:r>
          </a:p>
        </p:txBody>
      </p:sp>
    </p:spTree>
    <p:extLst>
      <p:ext uri="{BB962C8B-B14F-4D97-AF65-F5344CB8AC3E}">
        <p14:creationId xmlns:p14="http://schemas.microsoft.com/office/powerpoint/2010/main" val="384331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71154" y="1523999"/>
            <a:ext cx="9292046" cy="4641669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sz="2000" dirty="0">
                <a:latin typeface="Book Antiqua" panose="02040602050305030304" pitchFamily="18" charset="0"/>
              </a:rPr>
              <a:t>BERDASARKAN KANDUNGAN ZAT KIMIA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id-ID" sz="2000" dirty="0">
                <a:latin typeface="Book Antiqua" panose="02040602050305030304" pitchFamily="18" charset="0"/>
              </a:rPr>
              <a:t>         A. SAMPAH IN ORGANIK, MIS LOGAM, GELAS, ABU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id-ID" sz="2000" dirty="0">
                <a:latin typeface="Book Antiqua" panose="02040602050305030304" pitchFamily="18" charset="0"/>
              </a:rPr>
              <a:t>	B. SAMPAH ORGANIK, MIS KERTAS, PLASTIK, DAUN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altLang="id-ID" sz="2000" dirty="0">
              <a:latin typeface="Book Antiqua" panose="02040602050305030304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 startAt="2"/>
            </a:pPr>
            <a:r>
              <a:rPr lang="en-US" altLang="id-ID" sz="2000" dirty="0">
                <a:latin typeface="Book Antiqua" panose="02040602050305030304" pitchFamily="18" charset="0"/>
              </a:rPr>
              <a:t>BERDASARKAN DAPAT TIDAKNYA TERBAKAR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id-ID" sz="2000" dirty="0">
                <a:latin typeface="Book Antiqua" panose="02040602050305030304" pitchFamily="18" charset="0"/>
              </a:rPr>
              <a:t>	A. MUDAH TERBAKAR: MIS KERTAS, KARET, KAIN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id-ID" sz="2000" dirty="0">
                <a:latin typeface="Book Antiqua" panose="02040602050305030304" pitchFamily="18" charset="0"/>
              </a:rPr>
              <a:t>	B. TIDAK MUDAH TERBAKAR, MIS; LOGAM, KALENG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endParaRPr lang="en-US" altLang="id-ID" sz="2000" dirty="0">
              <a:latin typeface="Book Antiqua" panose="02040602050305030304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 startAt="3"/>
            </a:pPr>
            <a:r>
              <a:rPr lang="en-US" altLang="id-ID" sz="2000" dirty="0">
                <a:latin typeface="Book Antiqua" panose="02040602050305030304" pitchFamily="18" charset="0"/>
              </a:rPr>
              <a:t>BERDASARKAN KARAKTERISTIK SAMPAH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id-ID" sz="2000" dirty="0">
                <a:latin typeface="Book Antiqua" panose="02040602050305030304" pitchFamily="18" charset="0"/>
              </a:rPr>
              <a:t>	A. GARBAGE: SAMPAH MUDAH MEMBUSUK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id-ID" sz="2000" dirty="0">
                <a:latin typeface="Book Antiqua" panose="02040602050305030304" pitchFamily="18" charset="0"/>
              </a:rPr>
              <a:t>	B. RUBBISH : SAMPAH KERING MIS, KERTAS, KAYU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id-ID" sz="2000" dirty="0">
                <a:latin typeface="Book Antiqua" panose="02040602050305030304" pitchFamily="18" charset="0"/>
              </a:rPr>
              <a:t>	C. ASHES (ABU) : SISA PEMBAKARAN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id-ID" sz="2000" dirty="0">
                <a:latin typeface="Book Antiqua" panose="02040602050305030304" pitchFamily="18" charset="0"/>
              </a:rPr>
              <a:t>	D. SAMPAH KHUSUS : MEMERLUKAN PENANGANAN KHUSUS DLM PENGELOLAANNYA MIS: SAMPAH B3, SAMPAH </a:t>
            </a:r>
            <a:r>
              <a:rPr lang="en-US" altLang="id-ID" sz="2000" dirty="0" smtClean="0">
                <a:latin typeface="Book Antiqua" panose="02040602050305030304" pitchFamily="18" charset="0"/>
              </a:rPr>
              <a:t>R</a:t>
            </a:r>
            <a:r>
              <a:rPr lang="id-ID" altLang="id-ID" sz="2000" dirty="0" smtClean="0">
                <a:latin typeface="Book Antiqua" panose="02040602050305030304" pitchFamily="18" charset="0"/>
              </a:rPr>
              <a:t>S</a:t>
            </a:r>
            <a:endParaRPr lang="en-US" altLang="id-ID" sz="2000" dirty="0">
              <a:latin typeface="Book Antiqua" panose="02040602050305030304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033" y="428625"/>
            <a:ext cx="8752115" cy="725488"/>
          </a:xfrm>
          <a:solidFill>
            <a:srgbClr val="17E921"/>
          </a:solidFill>
        </p:spPr>
        <p:txBody>
          <a:bodyPr/>
          <a:lstStyle/>
          <a:p>
            <a:pPr algn="ctr"/>
            <a:r>
              <a:rPr lang="en-US" altLang="id-ID" sz="3200" dirty="0">
                <a:solidFill>
                  <a:srgbClr val="FFFF00"/>
                </a:solidFill>
                <a:latin typeface="Colonna MT" panose="04020805060202030203" pitchFamily="82" charset="0"/>
              </a:rPr>
              <a:t>JENIS-JENIS SAMPAH</a:t>
            </a:r>
          </a:p>
        </p:txBody>
      </p:sp>
    </p:spTree>
    <p:extLst>
      <p:ext uri="{BB962C8B-B14F-4D97-AF65-F5344CB8AC3E}">
        <p14:creationId xmlns:p14="http://schemas.microsoft.com/office/powerpoint/2010/main" val="414250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Untuk menimbun tanah yang rendah misalnya jurang, rawa, dsb</a:t>
            </a:r>
          </a:p>
          <a:p>
            <a:r>
              <a:rPr lang="id-ID" sz="2800" dirty="0"/>
              <a:t>Dapat dijadikan kompos/pupuk</a:t>
            </a:r>
          </a:p>
          <a:p>
            <a:r>
              <a:rPr lang="id-ID" sz="2800" dirty="0"/>
              <a:t>Dapat dimanfaatkan untuk makanan ternak </a:t>
            </a:r>
          </a:p>
          <a:p>
            <a:r>
              <a:rPr lang="id-ID" sz="2800" dirty="0"/>
              <a:t>Dapat didaur ulang menjadi bahan baku</a:t>
            </a:r>
          </a:p>
          <a:p>
            <a:r>
              <a:rPr lang="id-ID" sz="2800" dirty="0"/>
              <a:t>Berkurangnya tempat untuk berkembangbiaknya vektor penyakit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Pengaruh Positif Dari Pengelolaan Sampah</a:t>
            </a:r>
          </a:p>
        </p:txBody>
      </p:sp>
    </p:spTree>
    <p:extLst>
      <p:ext uri="{BB962C8B-B14F-4D97-AF65-F5344CB8AC3E}">
        <p14:creationId xmlns:p14="http://schemas.microsoft.com/office/powerpoint/2010/main" val="317005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Sampah dapat mengganggu pemandangan (estetika)</a:t>
            </a:r>
          </a:p>
          <a:p>
            <a:r>
              <a:rPr lang="id-ID" sz="2400" dirty="0"/>
              <a:t>Dapat menjadi sarang vektor penyakit dan mikroorganisme patogen seperti lalat, nyamuk, tikus, kecoa</a:t>
            </a:r>
          </a:p>
          <a:p>
            <a:r>
              <a:rPr lang="id-ID" sz="2400" dirty="0"/>
              <a:t>Dapat mencemari udara, tanah, air bila tidak dikelola saniter</a:t>
            </a:r>
          </a:p>
          <a:p>
            <a:r>
              <a:rPr lang="id-ID" sz="2400" dirty="0"/>
              <a:t>Sampah kering mudah terbakar</a:t>
            </a:r>
          </a:p>
          <a:p>
            <a:r>
              <a:rPr lang="id-ID" sz="2400" dirty="0"/>
              <a:t>Bila dibuang sembarangan dapat menimbulkan kecelakaan, menyumbat selokan dan terjadinya banjir.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/>
              <a:t>Pengaruh Negatif Sampah Terhadap Kesehatan dan Lingkungan</a:t>
            </a:r>
          </a:p>
        </p:txBody>
      </p:sp>
    </p:spTree>
    <p:extLst>
      <p:ext uri="{BB962C8B-B14F-4D97-AF65-F5344CB8AC3E}">
        <p14:creationId xmlns:p14="http://schemas.microsoft.com/office/powerpoint/2010/main" val="3832709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467</TotalTime>
  <Words>791</Words>
  <Application>Microsoft Office PowerPoint</Application>
  <PresentationFormat>Custom</PresentationFormat>
  <Paragraphs>138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Pengolahan Limbah Padat </vt:lpstr>
      <vt:lpstr>Pengertian Sampah</vt:lpstr>
      <vt:lpstr>Prinsip-prinsip dalam pengertian ttg Sampah</vt:lpstr>
      <vt:lpstr>Ruang Lingkup Pengertian Sampah</vt:lpstr>
      <vt:lpstr>Sumber-sumber sampah</vt:lpstr>
      <vt:lpstr>Faktor-faktor yg mempengaruhi produksi dan komposisi sampah</vt:lpstr>
      <vt:lpstr>JENIS-JENIS SAMPAH</vt:lpstr>
      <vt:lpstr>Pengaruh Positif Dari Pengelolaan Sampah</vt:lpstr>
      <vt:lpstr>Pengaruh Negatif Sampah Terhadap Kesehatan dan Lingkungan</vt:lpstr>
      <vt:lpstr>PowerPoint Presentation</vt:lpstr>
      <vt:lpstr>PowerPoint Presentation</vt:lpstr>
      <vt:lpstr>PowerPoint Presentation</vt:lpstr>
      <vt:lpstr>TPS – TAS – TPA tidak efisien karena</vt:lpstr>
      <vt:lpstr>Pengolahan Sampah</vt:lpstr>
      <vt:lpstr>Penumpukan</vt:lpstr>
      <vt:lpstr>Dampak Open Dumping</vt:lpstr>
      <vt:lpstr>Pengkomposan</vt:lpstr>
      <vt:lpstr>Pembakaran (Inceneration)</vt:lpstr>
      <vt:lpstr>PowerPoint Presentation</vt:lpstr>
      <vt:lpstr>PowerPoint Presentation</vt:lpstr>
      <vt:lpstr>Incenerator</vt:lpstr>
      <vt:lpstr>PowerPoint Presentation</vt:lpstr>
      <vt:lpstr>Sanitary Landfill</vt:lpstr>
      <vt:lpstr>Hal-hal yang berkaitan dengan pengoperasian landfill</vt:lpstr>
      <vt:lpstr>PowerPoint Presentation</vt:lpstr>
      <vt:lpstr>PowerPoint Presentation</vt:lpstr>
      <vt:lpstr>Penyakit Bawaan Sampah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Pengolaan Limba Padat (Sampah Rumah Tangga dan B3)</dc:title>
  <dc:creator>Ahmad Irfandi</dc:creator>
  <cp:lastModifiedBy>HP PC</cp:lastModifiedBy>
  <cp:revision>31</cp:revision>
  <dcterms:created xsi:type="dcterms:W3CDTF">2017-01-21T03:38:46Z</dcterms:created>
  <dcterms:modified xsi:type="dcterms:W3CDTF">2017-10-08T17:11:14Z</dcterms:modified>
</cp:coreProperties>
</file>