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>
        <p:scale>
          <a:sx n="60" d="100"/>
          <a:sy n="60" d="100"/>
        </p:scale>
        <p:origin x="-900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444AA2E-5644-49AD-9ACB-575FCE8B876A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B9FA18F-EB0C-499F-A4CA-3DD514233B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444AA2E-5644-49AD-9ACB-575FCE8B876A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B9FA18F-EB0C-499F-A4CA-3DD514233B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444AA2E-5644-49AD-9ACB-575FCE8B876A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B9FA18F-EB0C-499F-A4CA-3DD514233B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444AA2E-5644-49AD-9ACB-575FCE8B876A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B9FA18F-EB0C-499F-A4CA-3DD514233B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444AA2E-5644-49AD-9ACB-575FCE8B876A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B9FA18F-EB0C-499F-A4CA-3DD514233B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444AA2E-5644-49AD-9ACB-575FCE8B876A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B9FA18F-EB0C-499F-A4CA-3DD514233B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444AA2E-5644-49AD-9ACB-575FCE8B876A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B9FA18F-EB0C-499F-A4CA-3DD514233B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444AA2E-5644-49AD-9ACB-575FCE8B876A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B9FA18F-EB0C-499F-A4CA-3DD514233B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444AA2E-5644-49AD-9ACB-575FCE8B876A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B9FA18F-EB0C-499F-A4CA-3DD514233B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444AA2E-5644-49AD-9ACB-575FCE8B876A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B9FA18F-EB0C-499F-A4CA-3DD514233B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444AA2E-5644-49AD-9ACB-575FCE8B876A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B9FA18F-EB0C-499F-A4CA-3DD514233B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4"/>
            <a:ext cx="12192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29540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4267200" y="2168526"/>
            <a:ext cx="75184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PENYEHATAN MAKANAN DAN MINUMAN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400" b="1" dirty="0" smtClean="0">
                <a:solidFill>
                  <a:schemeClr val="bg1"/>
                </a:solidFill>
              </a:rPr>
              <a:t>Mayumi Nitami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>
                <a:solidFill>
                  <a:schemeClr val="bg1"/>
                </a:solidFill>
              </a:rPr>
              <a:t>SKM, MKM</a:t>
            </a:r>
          </a:p>
          <a:p>
            <a:pPr algn="ctr" eaLnBrk="1" hangingPunct="1"/>
            <a:r>
              <a:rPr lang="en-US" sz="1400" b="1" dirty="0" err="1">
                <a:solidFill>
                  <a:schemeClr val="bg1"/>
                </a:solidFill>
              </a:rPr>
              <a:t>Kesmas</a:t>
            </a:r>
            <a:r>
              <a:rPr lang="en-US" sz="1400" b="1" dirty="0">
                <a:solidFill>
                  <a:schemeClr val="bg1"/>
                </a:solidFill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34124612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233647" cy="706964"/>
          </a:xfrm>
        </p:spPr>
        <p:txBody>
          <a:bodyPr/>
          <a:lstStyle/>
          <a:p>
            <a:r>
              <a:rPr lang="id-ID" dirty="0" smtClean="0"/>
              <a:t>PENYEHATAN MAKANAN DAN MINUMAN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2603500"/>
            <a:ext cx="10540999" cy="3594100"/>
          </a:xfrm>
        </p:spPr>
        <p:txBody>
          <a:bodyPr>
            <a:noAutofit/>
          </a:bodyPr>
          <a:lstStyle/>
          <a:p>
            <a:r>
              <a:rPr lang="id-ID" sz="3200" dirty="0" smtClean="0"/>
              <a:t>APA ITU MAKANAN ?</a:t>
            </a:r>
          </a:p>
          <a:p>
            <a:r>
              <a:rPr lang="id-ID" sz="3200" dirty="0" smtClean="0"/>
              <a:t>APA ITU MINUMAN ?</a:t>
            </a:r>
          </a:p>
          <a:p>
            <a:r>
              <a:rPr lang="id-ID" sz="3200" dirty="0" smtClean="0"/>
              <a:t>APA ITU PENYEHATAN MAKANAN DAN MINUMAN ?</a:t>
            </a:r>
          </a:p>
          <a:p>
            <a:r>
              <a:rPr lang="id-ID" sz="3200" dirty="0" smtClean="0"/>
              <a:t>TUJUAN PENYEHATAN MAKANAN</a:t>
            </a:r>
          </a:p>
          <a:p>
            <a:r>
              <a:rPr lang="id-ID" sz="3200" dirty="0" smtClean="0"/>
              <a:t>PRINSIP PENYEHATAN MAKANAN</a:t>
            </a: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16760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MAKANAN?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92445" cy="3517900"/>
          </a:xfrm>
        </p:spPr>
        <p:txBody>
          <a:bodyPr>
            <a:noAutofit/>
          </a:bodyPr>
          <a:lstStyle/>
          <a:p>
            <a:r>
              <a:rPr lang="id-ID" sz="2200" dirty="0" smtClean="0"/>
              <a:t>Suatu bahan</a:t>
            </a:r>
            <a:r>
              <a:rPr lang="id-ID" sz="2200" dirty="0"/>
              <a:t>, biasanya berasal dari hewan atau tumbuhan, yang dimakan oleh makhluk hidup mendapatkan tenaga dan nutrisi</a:t>
            </a:r>
            <a:r>
              <a:rPr lang="id-ID" sz="2200" dirty="0" smtClean="0"/>
              <a:t>.</a:t>
            </a:r>
          </a:p>
          <a:p>
            <a:r>
              <a:rPr lang="id-ID" sz="2200" dirty="0"/>
              <a:t>S</a:t>
            </a:r>
            <a:r>
              <a:rPr lang="id-ID" sz="2200" dirty="0" smtClean="0"/>
              <a:t>egala </a:t>
            </a:r>
            <a:r>
              <a:rPr lang="id-ID" sz="2200" dirty="0"/>
              <a:t>sesuatu yang dapat dimakan dan setelah dicerna serta diserap tubuh akan berguna bagi kesehatan dan kelangsungan </a:t>
            </a:r>
            <a:r>
              <a:rPr lang="id-ID" sz="2200" dirty="0" smtClean="0"/>
              <a:t>hidup</a:t>
            </a:r>
          </a:p>
          <a:p>
            <a:r>
              <a:rPr lang="id-ID" sz="2200" dirty="0"/>
              <a:t>Makanan adalah sumber energi bagi tubuh agar dapat melakukan berbagai aktivitas. Jika tubuh kekurangan energi maka tubuh akan lemas dan mudah lelah</a:t>
            </a:r>
            <a:r>
              <a:rPr lang="id-ID" sz="2200" dirty="0" smtClean="0"/>
              <a:t>.</a:t>
            </a:r>
          </a:p>
          <a:p>
            <a:r>
              <a:rPr lang="id-ID" sz="2200" dirty="0" smtClean="0"/>
              <a:t>Dan sebagainya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38856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Minuman?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/>
              <a:t>segala sesuatu yang dikonsumsi dan dapat menghilangkan rasa </a:t>
            </a:r>
            <a:r>
              <a:rPr lang="id-ID" sz="2000" dirty="0" smtClean="0"/>
              <a:t>haus</a:t>
            </a:r>
          </a:p>
          <a:p>
            <a:r>
              <a:rPr lang="id-ID" sz="2000" dirty="0" smtClean="0"/>
              <a:t>Suatu cairan atau modifikasinya yang dapat melegakan dahaga</a:t>
            </a:r>
          </a:p>
          <a:p>
            <a:r>
              <a:rPr lang="id-ID" sz="2000" dirty="0" smtClean="0"/>
              <a:t>Segala sesuatu bahan berbentuk cairan dan atau dengan modifikasinya untuk menghilangkan rasa haus dan memenuhi cairan tubuh</a:t>
            </a:r>
          </a:p>
          <a:p>
            <a:r>
              <a:rPr lang="id-ID" sz="2000" dirty="0" smtClean="0"/>
              <a:t>Dan sebagainya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0541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75268"/>
            <a:ext cx="9208247" cy="706964"/>
          </a:xfrm>
        </p:spPr>
        <p:txBody>
          <a:bodyPr/>
          <a:lstStyle/>
          <a:p>
            <a:r>
              <a:rPr lang="id-ID" dirty="0" smtClean="0"/>
              <a:t>PENYEHATAN MAKANAN DAN MINUMAN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90845" cy="3416300"/>
          </a:xfrm>
        </p:spPr>
        <p:txBody>
          <a:bodyPr>
            <a:noAutofit/>
          </a:bodyPr>
          <a:lstStyle/>
          <a:p>
            <a:r>
              <a:rPr lang="id-ID" sz="3200" dirty="0" smtClean="0"/>
              <a:t>Suatu upaya dalam mencegah dan mengendalikan bahan kontaminan masuk kedalah makanan maupun minuman dengan melakukan pengolahan makanan secara baik dan benar, serta memperhatikan kualitas makanan yang mengandung gizi yang cukup.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39944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32753" y="1075268"/>
            <a:ext cx="9182847" cy="728132"/>
          </a:xfrm>
        </p:spPr>
        <p:txBody>
          <a:bodyPr/>
          <a:lstStyle/>
          <a:p>
            <a:r>
              <a:rPr lang="id-ID" dirty="0" smtClean="0"/>
              <a:t>PENYEHATAN MAKANAN DAN MINUMAN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3213100"/>
            <a:ext cx="10300445" cy="2552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000" b="1" dirty="0" smtClean="0"/>
              <a:t>PENYEHATAN MAKANAN DAN MINUMAN</a:t>
            </a:r>
          </a:p>
          <a:p>
            <a:pPr marL="0" indent="0" algn="ctr">
              <a:buNone/>
            </a:pPr>
            <a:r>
              <a:rPr lang="id-ID" sz="4000" b="1" dirty="0" smtClean="0"/>
              <a:t>=</a:t>
            </a:r>
          </a:p>
          <a:p>
            <a:pPr marL="0" indent="0" algn="ctr">
              <a:buNone/>
            </a:pPr>
            <a:r>
              <a:rPr lang="id-ID" sz="4000" b="1" dirty="0" smtClean="0"/>
              <a:t>HIGIENE SANITASI MAKANAN</a:t>
            </a:r>
            <a:endParaRPr lang="id-ID" sz="4000" b="1" dirty="0"/>
          </a:p>
        </p:txBody>
      </p:sp>
    </p:spTree>
    <p:extLst>
      <p:ext uri="{BB962C8B-B14F-4D97-AF65-F5344CB8AC3E}">
        <p14:creationId xmlns:p14="http://schemas.microsoft.com/office/powerpoint/2010/main" val="243233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075268"/>
            <a:ext cx="10046447" cy="706964"/>
          </a:xfrm>
        </p:spPr>
        <p:txBody>
          <a:bodyPr/>
          <a:lstStyle/>
          <a:p>
            <a:r>
              <a:rPr lang="id-ID" dirty="0" smtClean="0"/>
              <a:t>Tujuan Penyehatan Makanan dan Minuman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68646" cy="3416300"/>
          </a:xfrm>
        </p:spPr>
        <p:txBody>
          <a:bodyPr>
            <a:noAutofit/>
          </a:bodyPr>
          <a:lstStyle/>
          <a:p>
            <a:r>
              <a:rPr lang="id-ID" sz="2800" dirty="0"/>
              <a:t>mengendalikan faktor makanan, tempat dan perlengkapannya yang dapat atau mungkin dapat menimbulkan penyakit atau gangguan kesehatan lainnya. </a:t>
            </a:r>
            <a:endParaRPr lang="id-ID" sz="2800" dirty="0" smtClean="0"/>
          </a:p>
          <a:p>
            <a:r>
              <a:rPr lang="id-ID" sz="2800" dirty="0"/>
              <a:t>menjamin keamanan dan kemurnian makanan, mencegah konsumen dari penyakit, mencegah penjualan makanan yang akan merugikan pembeli, mengurangi kerusakan/pemborosan makanan.</a:t>
            </a:r>
          </a:p>
        </p:txBody>
      </p:sp>
    </p:spTree>
    <p:extLst>
      <p:ext uri="{BB962C8B-B14F-4D97-AF65-F5344CB8AC3E}">
        <p14:creationId xmlns:p14="http://schemas.microsoft.com/office/powerpoint/2010/main" val="402621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355" y="846668"/>
            <a:ext cx="9360647" cy="905932"/>
          </a:xfrm>
        </p:spPr>
        <p:txBody>
          <a:bodyPr/>
          <a:lstStyle/>
          <a:p>
            <a:pPr algn="ctr"/>
            <a:r>
              <a:rPr lang="id-ID" dirty="0" smtClean="0"/>
              <a:t>PRINSIP PENYEHATAN </a:t>
            </a:r>
            <a:br>
              <a:rPr lang="id-ID" dirty="0" smtClean="0"/>
            </a:br>
            <a:r>
              <a:rPr lang="id-ID" dirty="0" smtClean="0"/>
              <a:t>MAKANAN DAN MINUMAN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16245" cy="3619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b="1" dirty="0"/>
              <a:t>P</a:t>
            </a:r>
            <a:r>
              <a:rPr lang="id-ID" sz="2000" b="1" dirty="0" smtClean="0"/>
              <a:t>rinsip-prinsip </a:t>
            </a:r>
            <a:r>
              <a:rPr lang="id-ID" sz="2000" b="1" dirty="0"/>
              <a:t>higiene sanitasi makanan meliputi :  </a:t>
            </a:r>
          </a:p>
          <a:p>
            <a:pPr marL="0" indent="0">
              <a:buNone/>
            </a:pPr>
            <a:r>
              <a:rPr lang="id-ID" sz="2000" b="1" dirty="0" smtClean="0"/>
              <a:t>a.  Pemilihan bahan makanan. </a:t>
            </a:r>
          </a:p>
          <a:p>
            <a:pPr marL="0" indent="0">
              <a:buNone/>
            </a:pPr>
            <a:r>
              <a:rPr lang="id-ID" sz="2000" b="1" dirty="0" smtClean="0"/>
              <a:t>b.  Penyimpanan bahan makanan. </a:t>
            </a:r>
          </a:p>
          <a:p>
            <a:pPr marL="0" indent="0">
              <a:buNone/>
            </a:pPr>
            <a:r>
              <a:rPr lang="id-ID" sz="2000" b="1" dirty="0" smtClean="0"/>
              <a:t>c.  Pengolahan makanan. </a:t>
            </a:r>
          </a:p>
          <a:p>
            <a:pPr marL="0" indent="0">
              <a:buNone/>
            </a:pPr>
            <a:r>
              <a:rPr lang="id-ID" sz="2000" b="1" dirty="0" smtClean="0"/>
              <a:t>d.  Penyimpanan makanan. </a:t>
            </a:r>
          </a:p>
          <a:p>
            <a:pPr marL="0" indent="0">
              <a:buNone/>
            </a:pPr>
            <a:r>
              <a:rPr lang="id-ID" sz="2000" b="1" dirty="0" smtClean="0"/>
              <a:t>e.  Pengangkutan makanan, dan  </a:t>
            </a:r>
          </a:p>
          <a:p>
            <a:pPr marL="0" indent="0">
              <a:buNone/>
            </a:pPr>
            <a:r>
              <a:rPr lang="id-ID" sz="2000" b="1" dirty="0" smtClean="0"/>
              <a:t>f.  Penyajian makanan. </a:t>
            </a:r>
          </a:p>
          <a:p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56389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1" y="973668"/>
            <a:ext cx="10972800" cy="706964"/>
          </a:xfrm>
        </p:spPr>
        <p:txBody>
          <a:bodyPr/>
          <a:lstStyle/>
          <a:p>
            <a:pPr algn="ctr"/>
            <a:r>
              <a:rPr lang="id-ID" dirty="0" smtClean="0"/>
              <a:t>Peraturan Penyehatan </a:t>
            </a:r>
            <a:br>
              <a:rPr lang="id-ID" dirty="0" smtClean="0"/>
            </a:br>
            <a:r>
              <a:rPr lang="id-ID" dirty="0" smtClean="0"/>
              <a:t>Makanan dan Minuman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1" y="2374900"/>
            <a:ext cx="10972800" cy="3670300"/>
          </a:xfrm>
        </p:spPr>
        <p:txBody>
          <a:bodyPr>
            <a:noAutofit/>
          </a:bodyPr>
          <a:lstStyle/>
          <a:p>
            <a:r>
              <a:rPr lang="id-ID" sz="2200" dirty="0" smtClean="0"/>
              <a:t>Undang-undang </a:t>
            </a:r>
            <a:r>
              <a:rPr lang="id-ID" sz="2200" dirty="0"/>
              <a:t>Nomor </a:t>
            </a:r>
            <a:r>
              <a:rPr lang="id-ID" sz="2200" dirty="0" smtClean="0"/>
              <a:t>36 </a:t>
            </a:r>
            <a:r>
              <a:rPr lang="id-ID" sz="2200" dirty="0"/>
              <a:t>Tahun </a:t>
            </a:r>
            <a:r>
              <a:rPr lang="id-ID" sz="2200" dirty="0" smtClean="0"/>
              <a:t>2009 </a:t>
            </a:r>
            <a:r>
              <a:rPr lang="id-ID" sz="2200" dirty="0"/>
              <a:t>tentang </a:t>
            </a:r>
            <a:r>
              <a:rPr lang="id-ID" sz="2200" dirty="0" smtClean="0"/>
              <a:t>Kesehatan.</a:t>
            </a:r>
            <a:endParaRPr lang="id-ID" sz="2200" dirty="0"/>
          </a:p>
          <a:p>
            <a:r>
              <a:rPr lang="id-ID" sz="2200" dirty="0" smtClean="0"/>
              <a:t>Undang-undang </a:t>
            </a:r>
            <a:r>
              <a:rPr lang="id-ID" sz="2200" dirty="0"/>
              <a:t>Nomor 7 Tahun 1996 tentang </a:t>
            </a:r>
            <a:r>
              <a:rPr lang="id-ID" sz="2200" dirty="0" smtClean="0"/>
              <a:t>Pangan.</a:t>
            </a:r>
            <a:endParaRPr lang="id-ID" sz="2200" dirty="0"/>
          </a:p>
          <a:p>
            <a:r>
              <a:rPr lang="id-ID" sz="2200" dirty="0" smtClean="0"/>
              <a:t>Peraturan </a:t>
            </a:r>
            <a:r>
              <a:rPr lang="id-ID" sz="2200" dirty="0"/>
              <a:t>Pemerintah No. 28 Tahun 2004 tentang Keamanan, Mutu dan Gizi </a:t>
            </a:r>
            <a:r>
              <a:rPr lang="id-ID" sz="2200" dirty="0" smtClean="0"/>
              <a:t>Pangan</a:t>
            </a:r>
            <a:endParaRPr lang="id-ID" sz="2200" dirty="0"/>
          </a:p>
          <a:p>
            <a:r>
              <a:rPr lang="id-ID" sz="2200" dirty="0" smtClean="0"/>
              <a:t>Kepmenkes </a:t>
            </a:r>
            <a:r>
              <a:rPr lang="id-ID" sz="2200" dirty="0"/>
              <a:t>Nomor 715 Tahun 2003 tentang Persyaratan Hygiene Sanitasi </a:t>
            </a:r>
            <a:r>
              <a:rPr lang="id-ID" sz="2200" dirty="0" smtClean="0"/>
              <a:t>Jasaboga</a:t>
            </a:r>
            <a:endParaRPr lang="id-ID" sz="2200" dirty="0"/>
          </a:p>
          <a:p>
            <a:r>
              <a:rPr lang="id-ID" sz="2200" dirty="0" smtClean="0"/>
              <a:t>Kepmenkes </a:t>
            </a:r>
            <a:r>
              <a:rPr lang="id-ID" sz="2200" dirty="0"/>
              <a:t>Nomor 1098 Tahun 2003 tentang Persyaratan Hygiene Sanitasi Rumah Makan &amp; </a:t>
            </a:r>
            <a:r>
              <a:rPr lang="id-ID" sz="2200" dirty="0" smtClean="0"/>
              <a:t>Restoran.</a:t>
            </a:r>
            <a:endParaRPr lang="id-ID" sz="2200" dirty="0"/>
          </a:p>
          <a:p>
            <a:r>
              <a:rPr lang="id-ID" sz="2200" dirty="0" smtClean="0"/>
              <a:t>Kepmenkes </a:t>
            </a:r>
            <a:r>
              <a:rPr lang="id-ID" sz="2200" dirty="0"/>
              <a:t>Nomor 942 Tahun 2003 tentang Pedoman Persyaratan Hygiene Sanitasi Makanan Jajanan</a:t>
            </a:r>
            <a:r>
              <a:rPr lang="id-ID" sz="2200" dirty="0" smtClean="0"/>
              <a:t>.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91364316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1515</TotalTime>
  <Words>293</Words>
  <Application>Microsoft Office PowerPoint</Application>
  <PresentationFormat>Custom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Theme4</vt:lpstr>
      <vt:lpstr>PowerPoint Presentation</vt:lpstr>
      <vt:lpstr>PENYEHATAN MAKANAN DAN MINUMAN</vt:lpstr>
      <vt:lpstr>APA ITU MAKANAN?</vt:lpstr>
      <vt:lpstr>Apa itu Minuman?</vt:lpstr>
      <vt:lpstr>PENYEHATAN MAKANAN DAN MINUMAN</vt:lpstr>
      <vt:lpstr>PENYEHATAN MAKANAN DAN MINUMAN</vt:lpstr>
      <vt:lpstr>Tujuan Penyehatan Makanan dan Minuman</vt:lpstr>
      <vt:lpstr>PRINSIP PENYEHATAN  MAKANAN DAN MINUMAN</vt:lpstr>
      <vt:lpstr>Peraturan Penyehatan  Makanan dan Minuman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PENYEHATAN MAKANAN DAN MINUMAN</dc:title>
  <dc:creator>user</dc:creator>
  <cp:lastModifiedBy>Ahmad Irfandi</cp:lastModifiedBy>
  <cp:revision>11</cp:revision>
  <dcterms:created xsi:type="dcterms:W3CDTF">2017-09-30T03:49:18Z</dcterms:created>
  <dcterms:modified xsi:type="dcterms:W3CDTF">2018-10-30T07:47:48Z</dcterms:modified>
</cp:coreProperties>
</file>