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9"/>
  </p:notesMasterIdLst>
  <p:sldIdLst>
    <p:sldId id="326" r:id="rId2"/>
    <p:sldId id="260" r:id="rId3"/>
    <p:sldId id="261" r:id="rId4"/>
    <p:sldId id="262" r:id="rId5"/>
    <p:sldId id="263" r:id="rId6"/>
    <p:sldId id="264" r:id="rId7"/>
    <p:sldId id="316" r:id="rId8"/>
    <p:sldId id="266" r:id="rId9"/>
    <p:sldId id="267" r:id="rId10"/>
    <p:sldId id="268" r:id="rId11"/>
    <p:sldId id="269" r:id="rId12"/>
    <p:sldId id="270" r:id="rId13"/>
    <p:sldId id="271" r:id="rId14"/>
    <p:sldId id="317"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custDataLst>
    <p:tags r:id="rId30"/>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787"/>
    <p:restoredTop sz="90925" autoAdjust="0"/>
  </p:normalViewPr>
  <p:slideViewPr>
    <p:cSldViewPr>
      <p:cViewPr>
        <p:scale>
          <a:sx n="54" d="100"/>
          <a:sy n="54" d="100"/>
        </p:scale>
        <p:origin x="1080" y="-27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_rels/viewProps.xml.rels><?xml version="1.0" encoding="UTF-8" standalone="yes"?>
<Relationships xmlns="http://schemas.openxmlformats.org/package/2006/relationships"><Relationship Id="rId1"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563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57793494-521A-4B6D-9471-CD884A5D2665}" type="slidenum">
              <a:rPr lang="en-GB"/>
              <a:pPr>
                <a:defRPr/>
              </a:pPr>
              <a:t>‹#›</a:t>
            </a:fld>
            <a:endParaRPr lang="en-GB"/>
          </a:p>
        </p:txBody>
      </p:sp>
    </p:spTree>
    <p:extLst>
      <p:ext uri="{BB962C8B-B14F-4D97-AF65-F5344CB8AC3E}">
        <p14:creationId xmlns:p14="http://schemas.microsoft.com/office/powerpoint/2010/main" val="24699219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0F5885C-F285-4C9E-AC64-80B01636FF3B}" type="slidenum">
              <a:rPr lang="en-GB" smtClean="0">
                <a:latin typeface="Times New Roman" pitchFamily="18" charset="0"/>
              </a:rPr>
              <a:pPr eaLnBrk="1" hangingPunct="1"/>
              <a:t>2</a:t>
            </a:fld>
            <a:endParaRPr lang="en-GB" smtClean="0">
              <a:latin typeface="Times New Roman" pitchFamily="18" charset="0"/>
            </a:endParaRPr>
          </a:p>
        </p:txBody>
      </p:sp>
      <p:sp>
        <p:nvSpPr>
          <p:cNvPr id="58371" name="Rectangle 2"/>
          <p:cNvSpPr>
            <a:spLocks noChangeArrowheads="1" noTextEdit="1"/>
          </p:cNvSpPr>
          <p:nvPr>
            <p:ph type="sldImg"/>
          </p:nvPr>
        </p:nvSpPr>
        <p:spPr>
          <a:solidFill>
            <a:srgbClr val="FFFFFF"/>
          </a:solidFill>
          <a:ln/>
        </p:spPr>
      </p:sp>
      <p:sp>
        <p:nvSpPr>
          <p:cNvPr id="58372"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F993C9-8764-4936-B663-F99A6D794FB7}" type="slidenum">
              <a:rPr lang="en-GB" smtClean="0">
                <a:latin typeface="Times New Roman" pitchFamily="18" charset="0"/>
              </a:rPr>
              <a:pPr eaLnBrk="1" hangingPunct="1"/>
              <a:t>12</a:t>
            </a:fld>
            <a:endParaRPr lang="en-GB" smtClean="0">
              <a:latin typeface="Times New Roman" pitchFamily="18" charset="0"/>
            </a:endParaRPr>
          </a:p>
        </p:txBody>
      </p:sp>
      <p:sp>
        <p:nvSpPr>
          <p:cNvPr id="67587" name="Rectangle 2"/>
          <p:cNvSpPr>
            <a:spLocks noChangeArrowheads="1" noTextEdit="1"/>
          </p:cNvSpPr>
          <p:nvPr>
            <p:ph type="sldImg"/>
          </p:nvPr>
        </p:nvSpPr>
        <p:spPr>
          <a:solidFill>
            <a:srgbClr val="FFFFFF"/>
          </a:solidFill>
          <a:ln/>
        </p:spPr>
      </p:sp>
      <p:sp>
        <p:nvSpPr>
          <p:cNvPr id="67588"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84204C-A4B6-40C7-B2DC-0E814F232406}" type="slidenum">
              <a:rPr lang="en-GB" smtClean="0">
                <a:latin typeface="Times New Roman" pitchFamily="18" charset="0"/>
              </a:rPr>
              <a:pPr eaLnBrk="1" hangingPunct="1"/>
              <a:t>13</a:t>
            </a:fld>
            <a:endParaRPr lang="en-GB" smtClean="0">
              <a:latin typeface="Times New Roman" pitchFamily="18" charset="0"/>
            </a:endParaRPr>
          </a:p>
        </p:txBody>
      </p:sp>
      <p:sp>
        <p:nvSpPr>
          <p:cNvPr id="68611" name="Rectangle 2"/>
          <p:cNvSpPr>
            <a:spLocks noChangeArrowheads="1" noTextEdit="1"/>
          </p:cNvSpPr>
          <p:nvPr>
            <p:ph type="sldImg"/>
          </p:nvPr>
        </p:nvSpPr>
        <p:spPr>
          <a:solidFill>
            <a:srgbClr val="FFFFFF"/>
          </a:solidFill>
          <a:ln/>
        </p:spPr>
      </p:sp>
      <p:sp>
        <p:nvSpPr>
          <p:cNvPr id="68612"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33EF87-F170-4EEC-B435-E65B0D316CC2}" type="slidenum">
              <a:rPr lang="en-GB" smtClean="0">
                <a:latin typeface="Times New Roman" pitchFamily="18" charset="0"/>
              </a:rPr>
              <a:pPr eaLnBrk="1" hangingPunct="1"/>
              <a:t>15</a:t>
            </a:fld>
            <a:endParaRPr lang="en-GB" smtClean="0">
              <a:latin typeface="Times New Roman" pitchFamily="18" charset="0"/>
            </a:endParaRPr>
          </a:p>
        </p:txBody>
      </p:sp>
      <p:sp>
        <p:nvSpPr>
          <p:cNvPr id="69635" name="Rectangle 2"/>
          <p:cNvSpPr>
            <a:spLocks noChangeArrowheads="1" noTextEdit="1"/>
          </p:cNvSpPr>
          <p:nvPr>
            <p:ph type="sldImg"/>
          </p:nvPr>
        </p:nvSpPr>
        <p:spPr>
          <a:solidFill>
            <a:srgbClr val="FFFFFF"/>
          </a:solidFill>
          <a:ln/>
        </p:spPr>
      </p:sp>
      <p:sp>
        <p:nvSpPr>
          <p:cNvPr id="69636"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D82A3F-CAED-4B3E-9F14-63F17B855192}" type="slidenum">
              <a:rPr lang="en-GB" smtClean="0">
                <a:latin typeface="Times New Roman" pitchFamily="18" charset="0"/>
              </a:rPr>
              <a:pPr eaLnBrk="1" hangingPunct="1"/>
              <a:t>16</a:t>
            </a:fld>
            <a:endParaRPr lang="en-GB" smtClean="0">
              <a:latin typeface="Times New Roman" pitchFamily="18" charset="0"/>
            </a:endParaRPr>
          </a:p>
        </p:txBody>
      </p:sp>
      <p:sp>
        <p:nvSpPr>
          <p:cNvPr id="70659" name="Rectangle 2"/>
          <p:cNvSpPr>
            <a:spLocks noChangeArrowheads="1" noTextEdit="1"/>
          </p:cNvSpPr>
          <p:nvPr>
            <p:ph type="sldImg"/>
          </p:nvPr>
        </p:nvSpPr>
        <p:spPr>
          <a:solidFill>
            <a:srgbClr val="FFFFFF"/>
          </a:solidFill>
          <a:ln/>
        </p:spPr>
      </p:sp>
      <p:sp>
        <p:nvSpPr>
          <p:cNvPr id="70660"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F76113C-8DDD-44D2-91F8-889267229AC1}" type="slidenum">
              <a:rPr lang="en-GB" smtClean="0">
                <a:latin typeface="Times New Roman" pitchFamily="18" charset="0"/>
              </a:rPr>
              <a:pPr eaLnBrk="1" hangingPunct="1"/>
              <a:t>17</a:t>
            </a:fld>
            <a:endParaRPr lang="en-GB" smtClean="0">
              <a:latin typeface="Times New Roman" pitchFamily="18" charset="0"/>
            </a:endParaRPr>
          </a:p>
        </p:txBody>
      </p:sp>
      <p:sp>
        <p:nvSpPr>
          <p:cNvPr id="71683" name="Rectangle 2"/>
          <p:cNvSpPr>
            <a:spLocks noChangeArrowheads="1"/>
          </p:cNvSpPr>
          <p:nvPr>
            <p:ph type="body" idx="1"/>
          </p:nvPr>
        </p:nvSpPr>
        <p:spPr>
          <a:xfrm>
            <a:off x="990600" y="4343400"/>
            <a:ext cx="4876800" cy="38401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r>
              <a:rPr lang="en-US" smtClean="0"/>
              <a:t>Unlike contaminants, additives are put in food intentionally. When used properly, they protect food from spoilage and from pathogenic organisms, thus helping to ensure a plentiful and diverse food supply. At the same time, some may be hazardous if used excessively. </a:t>
            </a:r>
          </a:p>
          <a:p>
            <a:pPr eaLnBrk="1" hangingPunct="1"/>
            <a:r>
              <a:rPr lang="en-US" smtClean="0"/>
              <a:t>Other food additives may be dangerous if too little is added to food. For example, nitrite is used to prevent </a:t>
            </a:r>
            <a:r>
              <a:rPr lang="en-US" i="1" smtClean="0"/>
              <a:t>C. botulinum</a:t>
            </a:r>
            <a:r>
              <a:rPr lang="en-US" smtClean="0"/>
              <a:t> spores from growing in cured meat products, but a minimum residual level is necessary to ensure its effectiveness. Insufficient iodine in salt can give rise to iodine deficiency disorders.</a:t>
            </a:r>
          </a:p>
          <a:p>
            <a:pPr eaLnBrk="1" hangingPunct="1"/>
            <a:r>
              <a:rPr lang="en-US" smtClean="0"/>
              <a:t>Some food additives (e.g. sulphite) may provoke allergenic responses. People with metabolic deficiencies may react to certain additives as well as to the food. Accurate and complete food labelling helps these consumers to avoid products which could harm them. </a:t>
            </a:r>
          </a:p>
        </p:txBody>
      </p:sp>
      <p:sp>
        <p:nvSpPr>
          <p:cNvPr id="71684" name="Rectangle 3"/>
          <p:cNvSpPr>
            <a:spLocks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676B78-0A94-412B-AC55-DD330489234B}" type="slidenum">
              <a:rPr lang="en-GB" smtClean="0">
                <a:latin typeface="Times New Roman" pitchFamily="18" charset="0"/>
              </a:rPr>
              <a:pPr eaLnBrk="1" hangingPunct="1"/>
              <a:t>18</a:t>
            </a:fld>
            <a:endParaRPr lang="en-GB" smtClean="0">
              <a:latin typeface="Times New Roman" pitchFamily="18" charset="0"/>
            </a:endParaRPr>
          </a:p>
        </p:txBody>
      </p:sp>
      <p:sp>
        <p:nvSpPr>
          <p:cNvPr id="72707" name="Rectangle 2"/>
          <p:cNvSpPr>
            <a:spLocks noChangeArrowheads="1"/>
          </p:cNvSpPr>
          <p:nvPr>
            <p:ph type="body" idx="1"/>
          </p:nvPr>
        </p:nvSpPr>
        <p:spPr>
          <a:xfrm>
            <a:off x="990600" y="4343400"/>
            <a:ext cx="48768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r>
              <a:rPr lang="en-US" smtClean="0"/>
              <a:t>Adulterants are used to deceive the consumer as to the quality or value of the product. Sometimes, they are dangerous. For example, borax and boric acid were once widely used as low-cost food preservatives, but are now judged to be too toxic. In developing countries, however, they are still used illegally. Similarly, formaldehyde is sometimes used to preserve fish and other seafood, especially in places where adequate refrigeration is not available.</a:t>
            </a:r>
          </a:p>
          <a:p>
            <a:pPr eaLnBrk="1" hangingPunct="1"/>
            <a:r>
              <a:rPr lang="en-US" smtClean="0"/>
              <a:t>The most common adulterant is water, which is added to foods such as milk, fruit juices and seafood. If the water is contaminated, it may harm the consumer.</a:t>
            </a:r>
          </a:p>
          <a:p>
            <a:pPr eaLnBrk="1" hangingPunct="1"/>
            <a:r>
              <a:rPr lang="en-US" smtClean="0"/>
              <a:t>In some developing countries, the use of textile dyes in food, many of them carcinogenic, is a serious problem. Street-food vendors use them because they are cheap and readily available. Most consumers are unaware that these dyes are dangerous.</a:t>
            </a:r>
          </a:p>
          <a:p>
            <a:pPr eaLnBrk="1" hangingPunct="1"/>
            <a:endParaRPr lang="en-US" smtClean="0"/>
          </a:p>
        </p:txBody>
      </p:sp>
      <p:sp>
        <p:nvSpPr>
          <p:cNvPr id="72708" name="Rectangle 3"/>
          <p:cNvSpPr>
            <a:spLocks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0D5549-264A-4D00-BC7B-D005F2684043}" type="slidenum">
              <a:rPr lang="en-GB" smtClean="0">
                <a:latin typeface="Times New Roman" pitchFamily="18" charset="0"/>
              </a:rPr>
              <a:pPr eaLnBrk="1" hangingPunct="1"/>
              <a:t>19</a:t>
            </a:fld>
            <a:endParaRPr lang="en-GB" smtClean="0">
              <a:latin typeface="Times New Roman" pitchFamily="18" charset="0"/>
            </a:endParaRPr>
          </a:p>
        </p:txBody>
      </p:sp>
      <p:sp>
        <p:nvSpPr>
          <p:cNvPr id="73731" name="Rectangle 2"/>
          <p:cNvSpPr>
            <a:spLocks noChangeArrowheads="1"/>
          </p:cNvSpPr>
          <p:nvPr>
            <p:ph type="body" idx="1"/>
          </p:nvPr>
        </p:nvSpPr>
        <p:spPr>
          <a:xfrm>
            <a:off x="990600" y="4343400"/>
            <a:ext cx="4876800" cy="3848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r>
              <a:rPr lang="en-US" smtClean="0"/>
              <a:t>Toxic contaminants, including potential carcinogens, can be produced during food processing. High levels of benzo[a]pyrene can be produced in food during charcoal grilling; heterocyclic amines and nitropyrenes are produced when meat and fish are exposed to high temperatures. Nitrosamines, which are known carcinogens, are produced during curing, frying and some salting and pickling processes.  Ethyl carbamate can be produced during fermentation and is found in beer and distilled spirits, particularly Scotch whiskeys. Chloropropanols may result from the hydrolysis of proteins with hydrochloric acid. The food industry is gradually reducing the levels of these contaminants. Some countries prohibit traditional smoking processes; many manufacturers use a liquid smoke flavour that is free of polynuclear aromatic hydrocarbons.</a:t>
            </a:r>
          </a:p>
          <a:p>
            <a:pPr eaLnBrk="1" hangingPunct="1"/>
            <a:endParaRPr lang="en-US" smtClean="0"/>
          </a:p>
        </p:txBody>
      </p:sp>
      <p:sp>
        <p:nvSpPr>
          <p:cNvPr id="73732" name="Rectangle 3"/>
          <p:cNvSpPr>
            <a:spLocks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C69DD7-4ADE-49C0-87E8-8E23495163A6}" type="slidenum">
              <a:rPr lang="en-GB" smtClean="0">
                <a:latin typeface="Times New Roman" pitchFamily="18" charset="0"/>
              </a:rPr>
              <a:pPr eaLnBrk="1" hangingPunct="1"/>
              <a:t>20</a:t>
            </a:fld>
            <a:endParaRPr lang="en-GB" smtClean="0">
              <a:latin typeface="Times New Roman" pitchFamily="18" charset="0"/>
            </a:endParaRPr>
          </a:p>
        </p:txBody>
      </p:sp>
      <p:sp>
        <p:nvSpPr>
          <p:cNvPr id="74755" name="Rectangle 2"/>
          <p:cNvSpPr>
            <a:spLocks noChangeArrowheads="1"/>
          </p:cNvSpPr>
          <p:nvPr>
            <p:ph type="body" idx="1"/>
          </p:nvPr>
        </p:nvSpPr>
        <p:spPr>
          <a:xfrm>
            <a:off x="990600" y="4343400"/>
            <a:ext cx="4876800" cy="3849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eaLnBrk="1" hangingPunct="1"/>
            <a:r>
              <a:rPr lang="en-US" smtClean="0"/>
              <a:t>Few countries regulate the use of all chemicals (indirect food additives) that may leave residues in food, such as processing aids and cleaning agents. Chemicals can migrate from materials in contact with the food; for example, from packaging. In many countries, the specifications for food-grade plastics include limits on extractable materials.</a:t>
            </a:r>
          </a:p>
          <a:p>
            <a:pPr eaLnBrk="1" hangingPunct="1"/>
            <a:r>
              <a:rPr lang="en-US" smtClean="0"/>
              <a:t>Contaminants may be transferred from cookware or containers. Cooking acidic food in a copper-lined pot can introduce copper into the food. Lead may be transferred to food from certain ceramics, and food in lead-solder cans has significantly higher lead levels than food in cans with welded seams. </a:t>
            </a:r>
          </a:p>
        </p:txBody>
      </p:sp>
      <p:sp>
        <p:nvSpPr>
          <p:cNvPr id="74756" name="Rectangle 3"/>
          <p:cNvSpPr>
            <a:spLocks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64526F2-20AB-4614-B3E5-8882F096FACA}" type="slidenum">
              <a:rPr lang="en-GB" smtClean="0">
                <a:latin typeface="Times New Roman" pitchFamily="18" charset="0"/>
              </a:rPr>
              <a:pPr eaLnBrk="1" hangingPunct="1"/>
              <a:t>21</a:t>
            </a:fld>
            <a:endParaRPr lang="en-GB" smtClean="0">
              <a:latin typeface="Times New Roman" pitchFamily="18" charset="0"/>
            </a:endParaRPr>
          </a:p>
        </p:txBody>
      </p:sp>
      <p:sp>
        <p:nvSpPr>
          <p:cNvPr id="75779" name="Rectangle 2"/>
          <p:cNvSpPr>
            <a:spLocks noChangeArrowheads="1" noTextEdit="1"/>
          </p:cNvSpPr>
          <p:nvPr>
            <p:ph type="sldImg"/>
          </p:nvPr>
        </p:nvSpPr>
        <p:spPr>
          <a:solidFill>
            <a:srgbClr val="FFFFFF"/>
          </a:solidFill>
          <a:ln/>
        </p:spPr>
      </p:sp>
      <p:sp>
        <p:nvSpPr>
          <p:cNvPr id="75780"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DC2D30-BFF7-42D2-9F8D-DFD995692F0A}" type="slidenum">
              <a:rPr lang="en-GB" smtClean="0">
                <a:latin typeface="Times New Roman" pitchFamily="18" charset="0"/>
              </a:rPr>
              <a:pPr eaLnBrk="1" hangingPunct="1"/>
              <a:t>22</a:t>
            </a:fld>
            <a:endParaRPr lang="en-GB" smtClean="0">
              <a:latin typeface="Times New Roman" pitchFamily="18" charset="0"/>
            </a:endParaRPr>
          </a:p>
        </p:txBody>
      </p:sp>
      <p:sp>
        <p:nvSpPr>
          <p:cNvPr id="76803" name="Rectangle 2"/>
          <p:cNvSpPr>
            <a:spLocks noChangeArrowheads="1" noTextEdit="1"/>
          </p:cNvSpPr>
          <p:nvPr>
            <p:ph type="sldImg"/>
          </p:nvPr>
        </p:nvSpPr>
        <p:spPr>
          <a:xfrm>
            <a:off x="1150938" y="692150"/>
            <a:ext cx="4556125" cy="3416300"/>
          </a:xfrm>
          <a:ln w="12700" cap="flat">
            <a:solidFill>
              <a:schemeClr val="tx1"/>
            </a:solidFill>
          </a:ln>
        </p:spPr>
      </p:sp>
      <p:sp>
        <p:nvSpPr>
          <p:cNvPr id="76804" name="Rectangle 3"/>
          <p:cNvSpPr>
            <a:spLocks noChangeArrowheads="1"/>
          </p:cNvSpPr>
          <p:nvPr/>
        </p:nvSpPr>
        <p:spPr bwMode="auto">
          <a:xfrm>
            <a:off x="990600" y="4343400"/>
            <a:ext cx="4876800" cy="384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p>
            <a:pPr algn="just" eaLnBrk="0" hangingPunct="0">
              <a:spcBef>
                <a:spcPct val="40000"/>
              </a:spcBef>
            </a:pPr>
            <a:r>
              <a:rPr lang="en-US" sz="1400"/>
              <a:t>A variety of physical objects can be present in food; some may be hazardous. Some occur naturally; for example, bones in a fish. However, it is unacceptable for food to contain glass shards or metal fragments, which may cause broken teeth or serious injury if swallowed. The most common contamination is with glass in foods and drinks packaged in glass containers. "Slime or scum,” also called "semi-solids", is another frequently reported problem.</a:t>
            </a:r>
          </a:p>
          <a:p>
            <a:pPr algn="just" eaLnBrk="0" hangingPunct="0">
              <a:spcBef>
                <a:spcPct val="40000"/>
              </a:spcBef>
            </a:pPr>
            <a:r>
              <a:rPr lang="en-US" sz="1400"/>
              <a:t>The problem of physical contamination of food eaten by children is of particular concern. </a:t>
            </a:r>
            <a:endParaRPr lang="en-US" sz="1600"/>
          </a:p>
          <a:p>
            <a:pPr algn="just" eaLnBrk="0" latinLnBrk="1" hangingPunct="0">
              <a:spcBef>
                <a:spcPct val="40000"/>
              </a:spcBef>
            </a:pPr>
            <a:endParaRPr lang="en-US" sz="16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DD0AC2A-2D3C-45FB-9472-FAF1B58AEF03}" type="slidenum">
              <a:rPr lang="en-GB" smtClean="0">
                <a:latin typeface="Times New Roman" pitchFamily="18" charset="0"/>
              </a:rPr>
              <a:pPr eaLnBrk="1" hangingPunct="1"/>
              <a:t>3</a:t>
            </a:fld>
            <a:endParaRPr lang="en-GB" smtClean="0">
              <a:latin typeface="Times New Roman" pitchFamily="18" charset="0"/>
            </a:endParaRPr>
          </a:p>
        </p:txBody>
      </p:sp>
      <p:sp>
        <p:nvSpPr>
          <p:cNvPr id="59395" name="Rectangle 2"/>
          <p:cNvSpPr>
            <a:spLocks noChangeArrowheads="1" noTextEdit="1"/>
          </p:cNvSpPr>
          <p:nvPr>
            <p:ph type="sldImg"/>
          </p:nvPr>
        </p:nvSpPr>
        <p:spPr>
          <a:solidFill>
            <a:srgbClr val="FFFFFF"/>
          </a:solidFill>
          <a:ln/>
        </p:spPr>
      </p:sp>
      <p:sp>
        <p:nvSpPr>
          <p:cNvPr id="59396"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72327DD-5803-4C68-9185-66C643502757}" type="slidenum">
              <a:rPr lang="en-GB" smtClean="0">
                <a:latin typeface="Times New Roman" pitchFamily="18" charset="0"/>
              </a:rPr>
              <a:pPr eaLnBrk="1" hangingPunct="1"/>
              <a:t>23</a:t>
            </a:fld>
            <a:endParaRPr lang="en-GB" smtClean="0">
              <a:latin typeface="Times New Roman" pitchFamily="18" charset="0"/>
            </a:endParaRPr>
          </a:p>
        </p:txBody>
      </p:sp>
      <p:sp>
        <p:nvSpPr>
          <p:cNvPr id="77827" name="Rectangle 2"/>
          <p:cNvSpPr>
            <a:spLocks noChangeArrowheads="1" noTextEdit="1"/>
          </p:cNvSpPr>
          <p:nvPr>
            <p:ph type="sldImg"/>
          </p:nvPr>
        </p:nvSpPr>
        <p:spPr>
          <a:solidFill>
            <a:srgbClr val="FFFFFF"/>
          </a:solidFill>
          <a:ln/>
        </p:spPr>
      </p:sp>
      <p:sp>
        <p:nvSpPr>
          <p:cNvPr id="77828"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DF4FE8-85B8-4FCC-9D5A-C125B3C205D2}" type="slidenum">
              <a:rPr lang="en-GB" smtClean="0">
                <a:latin typeface="Times New Roman" pitchFamily="18" charset="0"/>
              </a:rPr>
              <a:pPr eaLnBrk="1" hangingPunct="1"/>
              <a:t>24</a:t>
            </a:fld>
            <a:endParaRPr lang="en-GB" smtClean="0">
              <a:latin typeface="Times New Roman" pitchFamily="18" charset="0"/>
            </a:endParaRPr>
          </a:p>
        </p:txBody>
      </p:sp>
      <p:sp>
        <p:nvSpPr>
          <p:cNvPr id="78851" name="Rectangle 2"/>
          <p:cNvSpPr>
            <a:spLocks noChangeArrowheads="1" noTextEdit="1"/>
          </p:cNvSpPr>
          <p:nvPr>
            <p:ph type="sldImg"/>
          </p:nvPr>
        </p:nvSpPr>
        <p:spPr>
          <a:solidFill>
            <a:srgbClr val="FFFFFF"/>
          </a:solidFill>
          <a:ln/>
        </p:spPr>
      </p:sp>
      <p:sp>
        <p:nvSpPr>
          <p:cNvPr id="78852"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F93FBE-7BA1-4BC2-B864-3ADD0184F16D}" type="slidenum">
              <a:rPr lang="en-GB" smtClean="0">
                <a:latin typeface="Times New Roman" pitchFamily="18" charset="0"/>
              </a:rPr>
              <a:pPr eaLnBrk="1" hangingPunct="1"/>
              <a:t>25</a:t>
            </a:fld>
            <a:endParaRPr lang="en-GB" smtClean="0">
              <a:latin typeface="Times New Roman" pitchFamily="18" charset="0"/>
            </a:endParaRPr>
          </a:p>
        </p:txBody>
      </p:sp>
      <p:sp>
        <p:nvSpPr>
          <p:cNvPr id="79875" name="Rectangle 2"/>
          <p:cNvSpPr>
            <a:spLocks noChangeArrowheads="1" noTextEdit="1"/>
          </p:cNvSpPr>
          <p:nvPr>
            <p:ph type="sldImg"/>
          </p:nvPr>
        </p:nvSpPr>
        <p:spPr>
          <a:solidFill>
            <a:srgbClr val="FFFFFF"/>
          </a:solidFill>
          <a:ln/>
        </p:spPr>
      </p:sp>
      <p:sp>
        <p:nvSpPr>
          <p:cNvPr id="79876"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59248-527B-4EC9-9519-6D35A64460D8}" type="slidenum">
              <a:rPr lang="en-GB" smtClean="0">
                <a:latin typeface="Times New Roman" pitchFamily="18" charset="0"/>
              </a:rPr>
              <a:pPr eaLnBrk="1" hangingPunct="1"/>
              <a:t>26</a:t>
            </a:fld>
            <a:endParaRPr lang="en-GB" smtClean="0">
              <a:latin typeface="Times New Roman" pitchFamily="18" charset="0"/>
            </a:endParaRPr>
          </a:p>
        </p:txBody>
      </p:sp>
      <p:sp>
        <p:nvSpPr>
          <p:cNvPr id="80899" name="Rectangle 2"/>
          <p:cNvSpPr>
            <a:spLocks noChangeArrowheads="1" noTextEdit="1"/>
          </p:cNvSpPr>
          <p:nvPr>
            <p:ph type="sldImg"/>
          </p:nvPr>
        </p:nvSpPr>
        <p:spPr>
          <a:solidFill>
            <a:srgbClr val="FFFFFF"/>
          </a:solidFill>
          <a:ln/>
        </p:spPr>
      </p:sp>
      <p:sp>
        <p:nvSpPr>
          <p:cNvPr id="80900"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513CF34-1B8F-47BB-90A6-88E56297CDF9}" type="slidenum">
              <a:rPr lang="en-GB" smtClean="0">
                <a:latin typeface="Times New Roman" pitchFamily="18" charset="0"/>
              </a:rPr>
              <a:pPr eaLnBrk="1" hangingPunct="1"/>
              <a:t>27</a:t>
            </a:fld>
            <a:endParaRPr lang="en-GB" smtClean="0">
              <a:latin typeface="Times New Roman" pitchFamily="18" charset="0"/>
            </a:endParaRPr>
          </a:p>
        </p:txBody>
      </p:sp>
      <p:sp>
        <p:nvSpPr>
          <p:cNvPr id="81923" name="Rectangle 2"/>
          <p:cNvSpPr>
            <a:spLocks noChangeArrowheads="1" noTextEdit="1"/>
          </p:cNvSpPr>
          <p:nvPr>
            <p:ph type="sldImg"/>
          </p:nvPr>
        </p:nvSpPr>
        <p:spPr>
          <a:solidFill>
            <a:srgbClr val="FFFFFF"/>
          </a:solidFill>
          <a:ln/>
        </p:spPr>
      </p:sp>
      <p:sp>
        <p:nvSpPr>
          <p:cNvPr id="81924"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757195-B70A-4132-AEBB-D14C6BECA148}" type="slidenum">
              <a:rPr lang="en-GB" smtClean="0">
                <a:latin typeface="Times New Roman" pitchFamily="18" charset="0"/>
              </a:rPr>
              <a:pPr eaLnBrk="1" hangingPunct="1"/>
              <a:t>4</a:t>
            </a:fld>
            <a:endParaRPr lang="en-GB" smtClean="0">
              <a:latin typeface="Times New Roman" pitchFamily="18" charset="0"/>
            </a:endParaRPr>
          </a:p>
        </p:txBody>
      </p:sp>
      <p:sp>
        <p:nvSpPr>
          <p:cNvPr id="60419" name="Rectangle 2"/>
          <p:cNvSpPr>
            <a:spLocks noChangeArrowheads="1" noTextEdit="1"/>
          </p:cNvSpPr>
          <p:nvPr>
            <p:ph type="sldImg"/>
          </p:nvPr>
        </p:nvSpPr>
        <p:spPr>
          <a:solidFill>
            <a:srgbClr val="FFFFFF"/>
          </a:solidFill>
          <a:ln/>
        </p:spPr>
      </p:sp>
      <p:sp>
        <p:nvSpPr>
          <p:cNvPr id="60420"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8B841CD-672A-4E1E-83D4-A99B97B1B1DC}" type="slidenum">
              <a:rPr lang="en-GB" smtClean="0">
                <a:latin typeface="Times New Roman" pitchFamily="18" charset="0"/>
              </a:rPr>
              <a:pPr eaLnBrk="1" hangingPunct="1"/>
              <a:t>5</a:t>
            </a:fld>
            <a:endParaRPr lang="en-GB" smtClean="0">
              <a:latin typeface="Times New Roman" pitchFamily="18" charset="0"/>
            </a:endParaRPr>
          </a:p>
        </p:txBody>
      </p:sp>
      <p:sp>
        <p:nvSpPr>
          <p:cNvPr id="61443" name="Rectangle 2"/>
          <p:cNvSpPr>
            <a:spLocks noChangeArrowheads="1" noTextEdit="1"/>
          </p:cNvSpPr>
          <p:nvPr>
            <p:ph type="sldImg"/>
          </p:nvPr>
        </p:nvSpPr>
        <p:spPr>
          <a:solidFill>
            <a:srgbClr val="FFFFFF"/>
          </a:solidFill>
          <a:ln/>
        </p:spPr>
      </p:sp>
      <p:sp>
        <p:nvSpPr>
          <p:cNvPr id="61444"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F0C580-B6F4-4005-83AD-EC4CAB7BDB88}" type="slidenum">
              <a:rPr lang="en-GB" smtClean="0">
                <a:latin typeface="Times New Roman" pitchFamily="18" charset="0"/>
              </a:rPr>
              <a:pPr eaLnBrk="1" hangingPunct="1"/>
              <a:t>6</a:t>
            </a:fld>
            <a:endParaRPr lang="en-GB" smtClean="0">
              <a:latin typeface="Times New Roman" pitchFamily="18" charset="0"/>
            </a:endParaRPr>
          </a:p>
        </p:txBody>
      </p:sp>
      <p:sp>
        <p:nvSpPr>
          <p:cNvPr id="62467" name="Rectangle 2"/>
          <p:cNvSpPr>
            <a:spLocks noChangeArrowheads="1" noTextEdit="1"/>
          </p:cNvSpPr>
          <p:nvPr>
            <p:ph type="sldImg"/>
          </p:nvPr>
        </p:nvSpPr>
        <p:spPr>
          <a:solidFill>
            <a:srgbClr val="FFFFFF"/>
          </a:solidFill>
          <a:ln/>
        </p:spPr>
      </p:sp>
      <p:sp>
        <p:nvSpPr>
          <p:cNvPr id="62468"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5181E4-E73A-4485-98B5-089A9866A45A}" type="slidenum">
              <a:rPr lang="en-GB" smtClean="0">
                <a:latin typeface="Times New Roman" pitchFamily="18" charset="0"/>
              </a:rPr>
              <a:pPr eaLnBrk="1" hangingPunct="1"/>
              <a:t>8</a:t>
            </a:fld>
            <a:endParaRPr lang="en-GB" smtClean="0">
              <a:latin typeface="Times New Roman" pitchFamily="18" charset="0"/>
            </a:endParaRPr>
          </a:p>
        </p:txBody>
      </p:sp>
      <p:sp>
        <p:nvSpPr>
          <p:cNvPr id="63491" name="Rectangle 2"/>
          <p:cNvSpPr>
            <a:spLocks noChangeArrowheads="1" noTextEdit="1"/>
          </p:cNvSpPr>
          <p:nvPr>
            <p:ph type="sldImg"/>
          </p:nvPr>
        </p:nvSpPr>
        <p:spPr>
          <a:solidFill>
            <a:srgbClr val="FFFFFF"/>
          </a:solidFill>
          <a:ln/>
        </p:spPr>
      </p:sp>
      <p:sp>
        <p:nvSpPr>
          <p:cNvPr id="63492"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5D1F25A-5BCC-441C-9D0A-B183E90F4FA3}" type="slidenum">
              <a:rPr lang="en-GB" smtClean="0">
                <a:latin typeface="Times New Roman" pitchFamily="18" charset="0"/>
              </a:rPr>
              <a:pPr eaLnBrk="1" hangingPunct="1"/>
              <a:t>9</a:t>
            </a:fld>
            <a:endParaRPr lang="en-GB" smtClean="0">
              <a:latin typeface="Times New Roman" pitchFamily="18" charset="0"/>
            </a:endParaRPr>
          </a:p>
        </p:txBody>
      </p:sp>
      <p:sp>
        <p:nvSpPr>
          <p:cNvPr id="64515" name="Rectangle 2"/>
          <p:cNvSpPr>
            <a:spLocks noChangeArrowheads="1" noTextEdit="1"/>
          </p:cNvSpPr>
          <p:nvPr>
            <p:ph type="sldImg"/>
          </p:nvPr>
        </p:nvSpPr>
        <p:spPr>
          <a:solidFill>
            <a:srgbClr val="FFFFFF"/>
          </a:solidFill>
          <a:ln/>
        </p:spPr>
      </p:sp>
      <p:sp>
        <p:nvSpPr>
          <p:cNvPr id="64516"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32F6A0-4BE4-48A2-BF16-2C51C95B79B2}" type="slidenum">
              <a:rPr lang="en-GB" smtClean="0">
                <a:latin typeface="Times New Roman" pitchFamily="18" charset="0"/>
              </a:rPr>
              <a:pPr eaLnBrk="1" hangingPunct="1"/>
              <a:t>10</a:t>
            </a:fld>
            <a:endParaRPr lang="en-GB" smtClean="0">
              <a:latin typeface="Times New Roman" pitchFamily="18" charset="0"/>
            </a:endParaRPr>
          </a:p>
        </p:txBody>
      </p:sp>
      <p:sp>
        <p:nvSpPr>
          <p:cNvPr id="65539" name="Rectangle 2"/>
          <p:cNvSpPr>
            <a:spLocks noChangeArrowheads="1" noTextEdit="1"/>
          </p:cNvSpPr>
          <p:nvPr>
            <p:ph type="sldImg"/>
          </p:nvPr>
        </p:nvSpPr>
        <p:spPr>
          <a:solidFill>
            <a:srgbClr val="FFFFFF"/>
          </a:solidFill>
          <a:ln/>
        </p:spPr>
      </p:sp>
      <p:sp>
        <p:nvSpPr>
          <p:cNvPr id="65540"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82EB01-4A6C-45BF-AD65-269F8028E4FF}" type="slidenum">
              <a:rPr lang="en-GB" smtClean="0">
                <a:latin typeface="Times New Roman" pitchFamily="18" charset="0"/>
              </a:rPr>
              <a:pPr eaLnBrk="1" hangingPunct="1"/>
              <a:t>11</a:t>
            </a:fld>
            <a:endParaRPr lang="en-GB" smtClean="0">
              <a:latin typeface="Times New Roman" pitchFamily="18" charset="0"/>
            </a:endParaRPr>
          </a:p>
        </p:txBody>
      </p:sp>
      <p:sp>
        <p:nvSpPr>
          <p:cNvPr id="66563" name="Rectangle 2"/>
          <p:cNvSpPr>
            <a:spLocks noChangeArrowheads="1" noTextEdit="1"/>
          </p:cNvSpPr>
          <p:nvPr>
            <p:ph type="sldImg"/>
          </p:nvPr>
        </p:nvSpPr>
        <p:spPr>
          <a:solidFill>
            <a:srgbClr val="FFFFFF"/>
          </a:solidFill>
          <a:ln/>
        </p:spPr>
      </p:sp>
      <p:sp>
        <p:nvSpPr>
          <p:cNvPr id="66564" name="Rectangle 3"/>
          <p:cNvSpPr>
            <a:spLocks noChangeArrowheads="1"/>
          </p:cNvSpPr>
          <p:nvPr>
            <p:ph type="body" idx="1"/>
          </p:nvPr>
        </p:nvSpPr>
        <p:spPr>
          <a:solidFill>
            <a:srgbClr val="FFFFFF"/>
          </a:solidFill>
          <a:ln>
            <a:solidFill>
              <a:srgbClr val="000000"/>
            </a:solid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16DD0F91-21F5-4835-A3CA-13F2E1CAB3A0}" type="slidenum">
              <a:rPr lang="en-GB" smtClean="0"/>
              <a:pPr>
                <a:defRPr/>
              </a:pPr>
              <a:t>‹#›</a:t>
            </a:fld>
            <a:endParaRPr lang="en-GB"/>
          </a:p>
        </p:txBody>
      </p:sp>
    </p:spTree>
    <p:extLst>
      <p:ext uri="{BB962C8B-B14F-4D97-AF65-F5344CB8AC3E}">
        <p14:creationId xmlns:p14="http://schemas.microsoft.com/office/powerpoint/2010/main" val="3608016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44B85F56-7B6C-4A4A-B79C-D20BA4E5C891}" type="slidenum">
              <a:rPr lang="en-GB" smtClean="0"/>
              <a:pPr>
                <a:defRPr/>
              </a:pPr>
              <a:t>‹#›</a:t>
            </a:fld>
            <a:endParaRPr lang="en-GB"/>
          </a:p>
        </p:txBody>
      </p:sp>
    </p:spTree>
    <p:extLst>
      <p:ext uri="{BB962C8B-B14F-4D97-AF65-F5344CB8AC3E}">
        <p14:creationId xmlns:p14="http://schemas.microsoft.com/office/powerpoint/2010/main" val="397071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E8290B74-4BFC-4D1E-BB62-C13DCE835A37}" type="slidenum">
              <a:rPr lang="en-GB" smtClean="0"/>
              <a:pPr>
                <a:defRPr/>
              </a:pPr>
              <a:t>‹#›</a:t>
            </a:fld>
            <a:endParaRPr lang="en-GB"/>
          </a:p>
        </p:txBody>
      </p:sp>
    </p:spTree>
    <p:extLst>
      <p:ext uri="{BB962C8B-B14F-4D97-AF65-F5344CB8AC3E}">
        <p14:creationId xmlns:p14="http://schemas.microsoft.com/office/powerpoint/2010/main" val="66109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543800" cy="1143000"/>
          </a:xfrm>
          <a:prstGeom prst="rect">
            <a:avLst/>
          </a:prstGeom>
        </p:spPr>
        <p:txBody>
          <a:bodyPr/>
          <a:lstStyle/>
          <a:p>
            <a:r>
              <a:rPr lang="en-US" smtClean="0"/>
              <a:t>Click to edit Master title style</a:t>
            </a:r>
            <a:endParaRPr lang="id-ID"/>
          </a:p>
        </p:txBody>
      </p:sp>
      <p:sp>
        <p:nvSpPr>
          <p:cNvPr id="3" name="Table Placeholder 2"/>
          <p:cNvSpPr>
            <a:spLocks noGrp="1"/>
          </p:cNvSpPr>
          <p:nvPr>
            <p:ph type="tbl" idx="1"/>
          </p:nvPr>
        </p:nvSpPr>
        <p:spPr>
          <a:xfrm>
            <a:off x="1524000" y="1600200"/>
            <a:ext cx="7543800" cy="4525963"/>
          </a:xfrm>
          <a:prstGeom prst="rect">
            <a:avLst/>
          </a:prstGeom>
        </p:spPr>
        <p:txBody>
          <a:bodyPr>
            <a:normAutofit/>
          </a:bodyPr>
          <a:lstStyle/>
          <a:p>
            <a:pPr lvl="0"/>
            <a:endParaRPr lang="id-ID" noProof="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pPr>
              <a:defRPr/>
            </a:pPr>
            <a:fld id="{53F67181-61A6-47A3-8E0C-900F06378109}" type="slidenum">
              <a:rPr lang="en-GB"/>
              <a:pPr>
                <a:defRPr/>
              </a:pPr>
              <a:t>‹#›</a:t>
            </a:fld>
            <a:endParaRPr lang="en-GB"/>
          </a:p>
        </p:txBody>
      </p:sp>
    </p:spTree>
    <p:extLst>
      <p:ext uri="{BB962C8B-B14F-4D97-AF65-F5344CB8AC3E}">
        <p14:creationId xmlns:p14="http://schemas.microsoft.com/office/powerpoint/2010/main" val="170255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76285573-65EE-45A8-B0F3-A32E9861ACD7}" type="slidenum">
              <a:rPr lang="en-GB" smtClean="0"/>
              <a:pPr>
                <a:defRPr/>
              </a:pPr>
              <a:t>‹#›</a:t>
            </a:fld>
            <a:endParaRPr lang="en-GB"/>
          </a:p>
        </p:txBody>
      </p:sp>
    </p:spTree>
    <p:extLst>
      <p:ext uri="{BB962C8B-B14F-4D97-AF65-F5344CB8AC3E}">
        <p14:creationId xmlns:p14="http://schemas.microsoft.com/office/powerpoint/2010/main" val="243361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AD1B810B-A864-4C17-9383-8ACFC4BD7C02}" type="slidenum">
              <a:rPr lang="en-GB" smtClean="0"/>
              <a:pPr>
                <a:defRPr/>
              </a:pPr>
              <a:t>‹#›</a:t>
            </a:fld>
            <a:endParaRPr lang="en-GB"/>
          </a:p>
        </p:txBody>
      </p:sp>
    </p:spTree>
    <p:extLst>
      <p:ext uri="{BB962C8B-B14F-4D97-AF65-F5344CB8AC3E}">
        <p14:creationId xmlns:p14="http://schemas.microsoft.com/office/powerpoint/2010/main" val="134539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CD538121-2ED0-4FD8-B121-4C425A905A9C}" type="slidenum">
              <a:rPr lang="en-GB" smtClean="0"/>
              <a:pPr>
                <a:defRPr/>
              </a:pPr>
              <a:t>‹#›</a:t>
            </a:fld>
            <a:endParaRPr lang="en-GB"/>
          </a:p>
        </p:txBody>
      </p:sp>
    </p:spTree>
    <p:extLst>
      <p:ext uri="{BB962C8B-B14F-4D97-AF65-F5344CB8AC3E}">
        <p14:creationId xmlns:p14="http://schemas.microsoft.com/office/powerpoint/2010/main" val="289998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CDCE274F-B35B-475F-AB11-EFD8CE7C5250}" type="slidenum">
              <a:rPr lang="en-GB" smtClean="0"/>
              <a:pPr>
                <a:defRPr/>
              </a:pPr>
              <a:t>‹#›</a:t>
            </a:fld>
            <a:endParaRPr lang="en-GB"/>
          </a:p>
        </p:txBody>
      </p:sp>
    </p:spTree>
    <p:extLst>
      <p:ext uri="{BB962C8B-B14F-4D97-AF65-F5344CB8AC3E}">
        <p14:creationId xmlns:p14="http://schemas.microsoft.com/office/powerpoint/2010/main" val="6564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020A408A-648A-421E-BF0B-98CCB19CF5E5}" type="slidenum">
              <a:rPr lang="en-GB" smtClean="0"/>
              <a:pPr>
                <a:defRPr/>
              </a:pPr>
              <a:t>‹#›</a:t>
            </a:fld>
            <a:endParaRPr lang="en-GB"/>
          </a:p>
        </p:txBody>
      </p:sp>
    </p:spTree>
    <p:extLst>
      <p:ext uri="{BB962C8B-B14F-4D97-AF65-F5344CB8AC3E}">
        <p14:creationId xmlns:p14="http://schemas.microsoft.com/office/powerpoint/2010/main" val="255468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8B6D369A-F6EB-463F-91F3-E14B49E93393}" type="slidenum">
              <a:rPr lang="en-GB" smtClean="0"/>
              <a:pPr>
                <a:defRPr/>
              </a:pPr>
              <a:t>‹#›</a:t>
            </a:fld>
            <a:endParaRPr lang="en-GB"/>
          </a:p>
        </p:txBody>
      </p:sp>
    </p:spTree>
    <p:extLst>
      <p:ext uri="{BB962C8B-B14F-4D97-AF65-F5344CB8AC3E}">
        <p14:creationId xmlns:p14="http://schemas.microsoft.com/office/powerpoint/2010/main" val="225356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29B53E85-98C1-487F-AC69-C2CF26B75CBD}" type="slidenum">
              <a:rPr lang="en-GB" smtClean="0"/>
              <a:pPr>
                <a:defRPr/>
              </a:pPr>
              <a:t>‹#›</a:t>
            </a:fld>
            <a:endParaRPr lang="en-GB"/>
          </a:p>
        </p:txBody>
      </p:sp>
    </p:spTree>
    <p:extLst>
      <p:ext uri="{BB962C8B-B14F-4D97-AF65-F5344CB8AC3E}">
        <p14:creationId xmlns:p14="http://schemas.microsoft.com/office/powerpoint/2010/main" val="2953658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defRPr>
            </a:lvl1pPr>
          </a:lstStyle>
          <a:p>
            <a:pPr>
              <a:defRPr/>
            </a:pPr>
            <a:endParaRPr lang="en-GB"/>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GB"/>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defRPr>
            </a:lvl1pPr>
          </a:lstStyle>
          <a:p>
            <a:pPr>
              <a:defRPr/>
            </a:pPr>
            <a:fld id="{E61445A5-A375-4AB9-96C8-607F1B4C7B26}" type="slidenum">
              <a:rPr lang="en-GB" smtClean="0"/>
              <a:pPr>
                <a:defRPr/>
              </a:pPr>
              <a:t>‹#›</a:t>
            </a:fld>
            <a:endParaRPr lang="en-GB"/>
          </a:p>
        </p:txBody>
      </p:sp>
    </p:spTree>
    <p:extLst>
      <p:ext uri="{BB962C8B-B14F-4D97-AF65-F5344CB8AC3E}">
        <p14:creationId xmlns:p14="http://schemas.microsoft.com/office/powerpoint/2010/main" val="337642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6.xml"/><Relationship Id="rId4" Type="http://schemas.openxmlformats.org/officeDocument/2006/relationships/audio" Target="../media/audio1.wav"/></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2954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3200400" y="2168526"/>
            <a:ext cx="5638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d-ID" b="1" dirty="0" smtClean="0">
                <a:solidFill>
                  <a:schemeClr val="bg1"/>
                </a:solidFill>
              </a:rPr>
              <a:t>PENERAPAN HACCP PADA PRODUKSI MAKANAN</a:t>
            </a:r>
            <a:endParaRPr lang="en-US" b="1" dirty="0">
              <a:solidFill>
                <a:schemeClr val="bg1"/>
              </a:solidFill>
            </a:endParaRPr>
          </a:p>
          <a:p>
            <a:pPr algn="ctr" eaLnBrk="1" hangingPunct="1"/>
            <a:r>
              <a:rPr lang="id-ID" sz="1400" b="1" dirty="0" smtClean="0">
                <a:solidFill>
                  <a:schemeClr val="bg1"/>
                </a:solidFill>
              </a:rPr>
              <a:t>Mayumi Nitami</a:t>
            </a:r>
            <a:r>
              <a:rPr lang="en-US" sz="1400" b="1" dirty="0" smtClean="0">
                <a:solidFill>
                  <a:schemeClr val="bg1"/>
                </a:solidFill>
              </a:rPr>
              <a:t>, </a:t>
            </a:r>
            <a:r>
              <a:rPr lang="en-US" sz="1400" b="1" dirty="0">
                <a:solidFill>
                  <a:schemeClr val="bg1"/>
                </a:solidFill>
              </a:rPr>
              <a:t>SKM, MKM</a:t>
            </a:r>
          </a:p>
          <a:p>
            <a:pPr algn="ctr" eaLnBrk="1" hangingPunct="1"/>
            <a:r>
              <a:rPr lang="en-US" sz="1400" b="1" dirty="0" err="1">
                <a:solidFill>
                  <a:schemeClr val="bg1"/>
                </a:solidFill>
              </a:rPr>
              <a:t>Kesmas</a:t>
            </a:r>
            <a:r>
              <a:rPr lang="en-US" sz="1400" b="1" dirty="0">
                <a:solidFill>
                  <a:schemeClr val="bg1"/>
                </a:solidFill>
              </a:rPr>
              <a:t>/FIKES</a:t>
            </a:r>
          </a:p>
        </p:txBody>
      </p:sp>
    </p:spTree>
    <p:extLst>
      <p:ext uri="{BB962C8B-B14F-4D97-AF65-F5344CB8AC3E}">
        <p14:creationId xmlns:p14="http://schemas.microsoft.com/office/powerpoint/2010/main" val="342544362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0" y="2438400"/>
            <a:ext cx="7772400" cy="1143000"/>
          </a:xfrm>
        </p:spPr>
        <p:txBody>
          <a:bodyPr/>
          <a:lstStyle/>
          <a:p>
            <a:pPr algn="ctr" eaLnBrk="1" fontAlgn="auto" hangingPunct="1">
              <a:spcAft>
                <a:spcPts val="0"/>
              </a:spcAft>
              <a:defRPr/>
            </a:pPr>
            <a:r>
              <a:rPr b="1">
                <a:solidFill>
                  <a:schemeClr val="tx1"/>
                </a:solidFill>
              </a:rPr>
              <a:t>BAHAYA MIKROBIOLOGIS</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175" y="6846888"/>
            <a:ext cx="9144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1100">
                <a:latin typeface="Tahoma" pitchFamily="34" charset="0"/>
              </a:rPr>
              <a:t> </a:t>
            </a:r>
            <a:endParaRPr lang="en-US" sz="1200">
              <a:latin typeface="Times New Roman" pitchFamily="18" charset="0"/>
              <a:cs typeface="Times New Roman" pitchFamily="18" charset="0"/>
            </a:endParaRPr>
          </a:p>
          <a:p>
            <a:pPr eaLnBrk="0" hangingPunct="0"/>
            <a:endParaRPr lang="en-US" sz="2400">
              <a:latin typeface="Times New Roman" pitchFamily="18" charset="0"/>
            </a:endParaRPr>
          </a:p>
        </p:txBody>
      </p:sp>
      <p:graphicFrame>
        <p:nvGraphicFramePr>
          <p:cNvPr id="28675" name="Group 3"/>
          <p:cNvGraphicFramePr>
            <a:graphicFrameLocks noGrp="1"/>
          </p:cNvGraphicFramePr>
          <p:nvPr/>
        </p:nvGraphicFramePr>
        <p:xfrm>
          <a:off x="381000" y="527050"/>
          <a:ext cx="8458200" cy="5949950"/>
        </p:xfrm>
        <a:graphic>
          <a:graphicData uri="http://schemas.openxmlformats.org/drawingml/2006/table">
            <a:tbl>
              <a:tblPr/>
              <a:tblGrid>
                <a:gridCol w="2819400"/>
                <a:gridCol w="2819400"/>
                <a:gridCol w="2819400"/>
              </a:tblGrid>
              <a:tr h="533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Bahan Pangan</a:t>
                      </a: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Organisme Patogen</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r>
              <a:tr h="1219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Daging dan produk daging</a:t>
                      </a:r>
                      <a:endParaRPr kumimoji="0" lang="en-GB" sz="1600" b="1" i="0" u="none" strike="noStrike" cap="none" normalizeH="0" baseline="0" smtClean="0">
                        <a:ln>
                          <a:noFill/>
                        </a:ln>
                        <a:solidFill>
                          <a:srgbClr val="9C00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Salmonella</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S. aureus</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Y. enterocolitica</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C. perfringens</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C. botulinum</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E. coli patogenik</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L. monocytogenes</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Virus enteric</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Parasit</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Susu dan produk susu</a:t>
                      </a:r>
                      <a:endParaRPr kumimoji="0" lang="en-GB" sz="1600" b="1" i="0" u="none" strike="noStrike" cap="none" normalizeH="0" baseline="0" smtClean="0">
                        <a:ln>
                          <a:noFill/>
                        </a:ln>
                        <a:solidFill>
                          <a:srgbClr val="9C00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Mycobacterium</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Brucella</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Salmonella</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L. monocytogenes</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E. coli</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S. aureus</a:t>
                      </a:r>
                      <a:endParaRPr kumimoji="0" lang="en-US" sz="1600" b="1" i="1"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Bacillus</a:t>
                      </a:r>
                      <a:r>
                        <a:rPr kumimoji="0" lang="en-US" sz="1600" b="1" i="0" u="none" strike="noStrike" cap="none" normalizeH="0" baseline="0" smtClean="0">
                          <a:ln>
                            <a:noFill/>
                          </a:ln>
                          <a:solidFill>
                            <a:srgbClr val="9C0000"/>
                          </a:solidFill>
                          <a:effectLst/>
                          <a:latin typeface="Tahoma" pitchFamily="34" charset="0"/>
                        </a:rPr>
                        <a:t> sp.</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Clostridium</a:t>
                      </a:r>
                      <a:r>
                        <a:rPr kumimoji="0" lang="en-US" sz="1600" b="1" i="0" u="none" strike="noStrike" cap="none" normalizeH="0" baseline="0" smtClean="0">
                          <a:ln>
                            <a:noFill/>
                          </a:ln>
                          <a:solidFill>
                            <a:srgbClr val="9C0000"/>
                          </a:solidFill>
                          <a:effectLst/>
                          <a:latin typeface="Tahoma" pitchFamily="34" charset="0"/>
                        </a:rPr>
                        <a:t> sp.</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Virus</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Unggas dan produk unggas</a:t>
                      </a:r>
                      <a:endParaRPr kumimoji="0" lang="en-GB" sz="1600" b="1" i="0" u="none" strike="noStrike" cap="none" normalizeH="0" baseline="0" smtClean="0">
                        <a:ln>
                          <a:noFill/>
                        </a:ln>
                        <a:solidFill>
                          <a:srgbClr val="9C00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Salmonella</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Campylobacter</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C. perfringens</a:t>
                      </a:r>
                      <a:endParaRPr kumimoji="0" lang="en-GB" sz="1600" b="1" i="1" u="none" strike="noStrike" cap="none" normalizeH="0" baseline="0" smtClean="0">
                        <a:ln>
                          <a:noFill/>
                        </a:ln>
                        <a:solidFill>
                          <a:srgbClr val="9C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S. aureus</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Y. Enterocolitica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L. monocytogenes</a:t>
                      </a:r>
                      <a:endParaRPr kumimoji="0" lang="en-GB" sz="1600" b="1" i="1" u="none" strike="noStrike" cap="none" normalizeH="0" baseline="0" smtClean="0">
                        <a:ln>
                          <a:noFill/>
                        </a:ln>
                        <a:solidFill>
                          <a:srgbClr val="9C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FFFFFF"/>
                          </a:solidFill>
                          <a:effectLst/>
                          <a:latin typeface="Tahoma" pitchFamily="34" charset="0"/>
                        </a:rPr>
                        <a:t>Produk hasil laut (ikan, kerang, udang)</a:t>
                      </a:r>
                      <a:endParaRPr kumimoji="0" lang="en-GB" sz="1600" b="1" i="0" u="none" strike="noStrike" cap="none" normalizeH="0" baseline="0" smtClean="0">
                        <a:ln>
                          <a:noFill/>
                        </a:ln>
                        <a:solidFill>
                          <a:srgbClr val="FFFFFF"/>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V. cholerae</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V. parahaemolyticus</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C. botulinum</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smtClean="0">
                          <a:ln>
                            <a:noFill/>
                          </a:ln>
                          <a:solidFill>
                            <a:srgbClr val="9C0000"/>
                          </a:solidFill>
                          <a:effectLst/>
                          <a:latin typeface="Tahoma" pitchFamily="34" charset="0"/>
                        </a:rPr>
                        <a:t>L. monocytogenes</a:t>
                      </a:r>
                      <a:endParaRPr kumimoji="0" lang="en-US" sz="1600" b="1" i="1"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Parasit</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Virus (utama Hepatitis A)</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3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Sayur-sayuran</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600" b="1" i="0" u="none" strike="noStrike" cap="none" normalizeH="0" baseline="0" smtClean="0">
                        <a:ln>
                          <a:noFill/>
                        </a:ln>
                        <a:solidFill>
                          <a:srgbClr val="9C0000"/>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Salmonella</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Shigella</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V. cholerae</a:t>
                      </a:r>
                      <a:endParaRPr kumimoji="0" lang="en-US" sz="14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1" u="none" strike="noStrike" cap="none" normalizeH="0" baseline="0" smtClean="0">
                          <a:ln>
                            <a:noFill/>
                          </a:ln>
                          <a:solidFill>
                            <a:srgbClr val="9C0000"/>
                          </a:solidFill>
                          <a:effectLst/>
                          <a:latin typeface="Tahoma" pitchFamily="34" charset="0"/>
                        </a:rPr>
                        <a:t>L. monocytogenes</a:t>
                      </a:r>
                      <a:endParaRPr kumimoji="0" lang="en-GB" sz="1400" b="1" i="1" u="none" strike="noStrike" cap="none" normalizeH="0" baseline="0" smtClean="0">
                        <a:ln>
                          <a:noFill/>
                        </a:ln>
                        <a:solidFill>
                          <a:srgbClr val="9C0000"/>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Virus Hepatitis A&amp; enteric</a:t>
                      </a:r>
                      <a:endParaRPr kumimoji="0" lang="en-US" sz="1600" b="1" i="0" u="none" strike="noStrike" cap="none" normalizeH="0" baseline="0" smtClean="0">
                        <a:ln>
                          <a:noFill/>
                        </a:ln>
                        <a:solidFill>
                          <a:srgbClr val="9C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rgbClr val="9C0000"/>
                          </a:solidFill>
                          <a:effectLst/>
                          <a:latin typeface="Tahoma" pitchFamily="34" charset="0"/>
                        </a:rPr>
                        <a:t>Parasit</a:t>
                      </a: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Group 2"/>
          <p:cNvGraphicFramePr>
            <a:graphicFrameLocks noGrp="1"/>
          </p:cNvGraphicFramePr>
          <p:nvPr/>
        </p:nvGraphicFramePr>
        <p:xfrm>
          <a:off x="304800" y="304800"/>
          <a:ext cx="8610600" cy="6283326"/>
        </p:xfrm>
        <a:graphic>
          <a:graphicData uri="http://schemas.openxmlformats.org/drawingml/2006/table">
            <a:tbl>
              <a:tblPr/>
              <a:tblGrid>
                <a:gridCol w="2209800"/>
                <a:gridCol w="3276600"/>
                <a:gridCol w="3124200"/>
              </a:tblGrid>
              <a:tr h="11383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rebuchet MS" pitchFamily="34" charset="0"/>
                        </a:rPr>
                        <a:t>Mikotoksin</a:t>
                      </a:r>
                      <a:endParaRPr kumimoji="0" lang="en-GB" sz="2400" b="1" i="0" u="none" strike="noStrike" cap="none" normalizeH="0" baseline="0" smtClean="0">
                        <a:ln>
                          <a:noFill/>
                        </a:ln>
                        <a:solidFill>
                          <a:schemeClr val="tx1"/>
                        </a:solidFill>
                        <a:effectLst/>
                        <a:latin typeface="Trebuchet MS"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rebuchet MS" pitchFamily="34" charset="0"/>
                        </a:rPr>
                        <a:t>Mikroba penghasil</a:t>
                      </a:r>
                      <a:endParaRPr kumimoji="0" lang="en-GB" sz="2400" b="1" i="0" u="none" strike="noStrike" cap="none" normalizeH="0" baseline="0" smtClean="0">
                        <a:ln>
                          <a:noFill/>
                        </a:ln>
                        <a:solidFill>
                          <a:schemeClr val="tx1"/>
                        </a:solidFill>
                        <a:effectLst/>
                        <a:latin typeface="Trebuchet MS"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Trebuchet MS" pitchFamily="34" charset="0"/>
                        </a:rPr>
                        <a:t>Makanan yang tercemar</a:t>
                      </a:r>
                      <a:endParaRPr kumimoji="0" lang="en-GB" sz="2400" b="1" i="0" u="none" strike="noStrike" cap="none" normalizeH="0" baseline="0" smtClean="0">
                        <a:ln>
                          <a:noFill/>
                        </a:ln>
                        <a:solidFill>
                          <a:schemeClr val="tx1"/>
                        </a:solidFill>
                        <a:effectLst/>
                        <a:latin typeface="Trebuchet MS" pitchFamily="34"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25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860000"/>
                          </a:solidFill>
                          <a:effectLst/>
                          <a:latin typeface="Tahoma" pitchFamily="34" charset="0"/>
                        </a:rPr>
                        <a:t>Aflatoksin</a:t>
                      </a:r>
                      <a:endParaRPr kumimoji="0" lang="en-GB" sz="2000" b="1"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Aspergillus flavus</a:t>
                      </a:r>
                      <a:endParaRPr kumimoji="0" lang="en-US" sz="1800" b="0" i="0" u="none" strike="noStrike" cap="none" normalizeH="0" baseline="0" smtClean="0">
                        <a:ln>
                          <a:noFill/>
                        </a:ln>
                        <a:solidFill>
                          <a:srgbClr val="86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Jagung, kacang tanah, biji kapas, kopra, beras, susu, kacang-kacangan lain.</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860000"/>
                          </a:solidFill>
                          <a:effectLst/>
                          <a:latin typeface="Tahoma" pitchFamily="34" charset="0"/>
                        </a:rPr>
                        <a:t>Patulin</a:t>
                      </a:r>
                      <a:endParaRPr kumimoji="0" lang="en-GB" sz="2000" b="1"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Penicillium claviforme</a:t>
                      </a:r>
                      <a:endParaRPr kumimoji="0" lang="en-GB" sz="1800" b="0" i="1" u="none" strike="noStrike" cap="none" normalizeH="0" baseline="0" smtClean="0">
                        <a:ln>
                          <a:noFill/>
                        </a:ln>
                        <a:solidFill>
                          <a:srgbClr val="860000"/>
                        </a:solidFill>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Apel, anggur, buah-buahan</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860000"/>
                          </a:solidFill>
                          <a:effectLst/>
                          <a:latin typeface="Tahoma" pitchFamily="34" charset="0"/>
                        </a:rPr>
                        <a:t>Okratoksin A</a:t>
                      </a:r>
                      <a:endParaRPr kumimoji="0" lang="en-GB" sz="2000" b="1"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Aspergillus ochraceus</a:t>
                      </a:r>
                      <a:endParaRPr kumimoji="0" lang="en-US" sz="1800" b="0" i="0" u="none" strike="noStrike" cap="none" normalizeH="0" baseline="0" smtClean="0">
                        <a:ln>
                          <a:noFill/>
                        </a:ln>
                        <a:solidFill>
                          <a:srgbClr val="86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Gandum, jagung, barlei, kacang tanah, biji-bijian</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860000"/>
                          </a:solidFill>
                          <a:effectLst/>
                          <a:latin typeface="Tahoma" pitchFamily="34" charset="0"/>
                        </a:rPr>
                        <a:t>Zearalenon</a:t>
                      </a:r>
                      <a:endParaRPr kumimoji="0" lang="en-GB" sz="2000" b="1" i="0" u="none" strike="noStrike" cap="none" normalizeH="0" baseline="0" smtClean="0">
                        <a:ln>
                          <a:noFill/>
                        </a:ln>
                        <a:solidFill>
                          <a:schemeClr val="tx1"/>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Fusarium </a:t>
                      </a:r>
                      <a:r>
                        <a:rPr kumimoji="0" lang="en-US" sz="1800" b="0" i="0" u="none" strike="noStrike" cap="none" normalizeH="0" baseline="0" smtClean="0">
                          <a:ln>
                            <a:noFill/>
                          </a:ln>
                          <a:solidFill>
                            <a:srgbClr val="860000"/>
                          </a:solidFill>
                          <a:effectLst/>
                          <a:latin typeface="Tahoma" pitchFamily="34" charset="0"/>
                        </a:rPr>
                        <a:t>sp</a:t>
                      </a:r>
                      <a:r>
                        <a:rPr kumimoji="0" lang="en-US" sz="1800" b="0" i="1" u="none" strike="noStrike" cap="none" normalizeH="0" baseline="0" smtClean="0">
                          <a:ln>
                            <a:noFill/>
                          </a:ln>
                          <a:solidFill>
                            <a:srgbClr val="860000"/>
                          </a:solidFill>
                          <a:effectLst/>
                          <a:latin typeface="Tahoma" pitchFamily="34" charset="0"/>
                        </a:rPr>
                        <a:t>.</a:t>
                      </a:r>
                      <a:endParaRPr kumimoji="0" lang="en-US" sz="1800" b="0" i="0" u="none" strike="noStrike" cap="none" normalizeH="0" baseline="0" smtClean="0">
                        <a:ln>
                          <a:noFill/>
                        </a:ln>
                        <a:solidFill>
                          <a:srgbClr val="86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Jagung, barlei, sorghum, wijen, minyak jagung, pati</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5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ahoma" pitchFamily="34" charset="0"/>
                        </a:rPr>
                        <a:t>Fumonisin</a:t>
                      </a:r>
                      <a:endParaRPr kumimoji="0" lang="en-GB" sz="2000" b="1" i="0" u="none" strike="noStrike" cap="none" normalizeH="0" baseline="0" smtClean="0">
                        <a:ln>
                          <a:noFill/>
                        </a:ln>
                        <a:solidFill>
                          <a:srgbClr val="FFFFFF"/>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Fusarium moniliforme</a:t>
                      </a:r>
                      <a:endParaRPr kumimoji="0" lang="en-US" sz="1800" b="0" i="0" u="none" strike="noStrike" cap="none" normalizeH="0" baseline="0" smtClean="0">
                        <a:ln>
                          <a:noFill/>
                        </a:ln>
                        <a:solidFill>
                          <a:srgbClr val="86000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Jagung, barlei, sorghum, wijen, minyak jagung, pati</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35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Tahoma" pitchFamily="34" charset="0"/>
                        </a:rPr>
                        <a:t>Botulinin</a:t>
                      </a:r>
                      <a:endParaRPr kumimoji="0" lang="en-US" sz="2000" b="1" i="0" u="none" strike="noStrike" cap="none" normalizeH="0" baseline="0" smtClean="0">
                        <a:ln>
                          <a:noFill/>
                        </a:ln>
                        <a:solidFill>
                          <a:srgbClr val="FFFFFF"/>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smtClean="0">
                        <a:ln>
                          <a:noFill/>
                        </a:ln>
                        <a:solidFill>
                          <a:srgbClr val="FFFFFF"/>
                        </a:solidFill>
                        <a:effectLst/>
                        <a:latin typeface="Arial"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Clostridium botulinum</a:t>
                      </a:r>
                      <a:endParaRPr kumimoji="0" lang="en-GB" sz="1800" b="0" i="1" u="none" strike="noStrike" cap="none" normalizeH="0" baseline="0" smtClean="0">
                        <a:ln>
                          <a:noFill/>
                        </a:ln>
                        <a:solidFill>
                          <a:srgbClr val="860000"/>
                        </a:solidFill>
                        <a:effectLst/>
                        <a:latin typeface="Tahoma" pitchFamily="34"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Makanan kaleng, daging, ikan &amp; sea food, telur, sayuran</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14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860000"/>
                          </a:solidFill>
                          <a:effectLst/>
                          <a:latin typeface="Tahoma" pitchFamily="34" charset="0"/>
                        </a:rPr>
                        <a:t>Asam bongkrek</a:t>
                      </a:r>
                      <a:endParaRPr kumimoji="0" lang="en-GB" sz="2000" b="1" i="0" u="none" strike="noStrike" cap="none" normalizeH="0" baseline="0" smtClean="0">
                        <a:ln>
                          <a:noFill/>
                        </a:ln>
                        <a:solidFill>
                          <a:srgbClr val="860000"/>
                        </a:solidFill>
                        <a:effectLst/>
                        <a:latin typeface="Tahoma" pitchFamily="34" charset="0"/>
                      </a:endParaRP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rgbClr val="860000"/>
                          </a:solidFill>
                          <a:effectLst/>
                          <a:latin typeface="Tahoma" pitchFamily="34" charset="0"/>
                        </a:rPr>
                        <a:t>Pseudomonas cocovenenans</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860000"/>
                          </a:solidFill>
                          <a:effectLst/>
                          <a:latin typeface="Tahoma" pitchFamily="34" charset="0"/>
                        </a:rPr>
                        <a:t>Bungkil ampas kelapa, tempe bongkrek</a:t>
                      </a:r>
                      <a:endParaRPr kumimoji="0" lang="en-GB" sz="20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743200"/>
            <a:ext cx="7772400" cy="1143000"/>
          </a:xfrm>
        </p:spPr>
        <p:txBody>
          <a:bodyPr/>
          <a:lstStyle/>
          <a:p>
            <a:pPr algn="ctr" eaLnBrk="1" fontAlgn="auto" hangingPunct="1">
              <a:spcAft>
                <a:spcPts val="0"/>
              </a:spcAft>
              <a:defRPr/>
            </a:pPr>
            <a:r>
              <a:rPr b="1">
                <a:solidFill>
                  <a:srgbClr val="008000"/>
                </a:solidFill>
              </a:rPr>
              <a:t>BAHAYA KIMIA</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D:\Lily Jan 05\KULIAH\Keamanan &amp; Kthnn Pgn\Hibah inherent\Bahan Website\HACCP JPG\slide 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14350"/>
            <a:ext cx="7848600" cy="588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Group 2"/>
          <p:cNvGraphicFramePr>
            <a:graphicFrameLocks noGrp="1"/>
          </p:cNvGraphicFramePr>
          <p:nvPr/>
        </p:nvGraphicFramePr>
        <p:xfrm>
          <a:off x="457200" y="381000"/>
          <a:ext cx="8458200" cy="6410742"/>
        </p:xfrm>
        <a:graphic>
          <a:graphicData uri="http://schemas.openxmlformats.org/drawingml/2006/table">
            <a:tbl>
              <a:tblPr/>
              <a:tblGrid>
                <a:gridCol w="2286000"/>
                <a:gridCol w="3352800"/>
                <a:gridCol w="2819400"/>
              </a:tblGrid>
              <a:tr h="10158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Kelompok</a:t>
                      </a:r>
                      <a:endParaRPr kumimoji="0" lang="en-GB" sz="2800" b="0" i="0" u="none" strike="noStrike" cap="none" normalizeH="0" baseline="0" smtClean="0">
                        <a:ln>
                          <a:noFill/>
                        </a:ln>
                        <a:solidFill>
                          <a:schemeClr val="tx1"/>
                        </a:solidFill>
                        <a:effectLst/>
                        <a:latin typeface="Arial"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Jenis Bahan Kimia</a:t>
                      </a:r>
                      <a:endParaRPr kumimoji="0" lang="en-GB" sz="2800" b="0" i="0" u="none" strike="noStrike" cap="none" normalizeH="0" baseline="0" smtClean="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Contoh</a:t>
                      </a:r>
                      <a:endParaRPr kumimoji="0" lang="en-GB" sz="2800" b="0" i="0" u="none" strike="noStrike" cap="none" normalizeH="0" baseline="0" smtClean="0">
                        <a:ln>
                          <a:noFill/>
                        </a:ln>
                        <a:solidFill>
                          <a:schemeClr val="tx1"/>
                        </a:solidFill>
                        <a:effectLst/>
                        <a:latin typeface="Arial"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15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860000"/>
                          </a:solidFill>
                          <a:effectLst/>
                          <a:latin typeface="Tahoma" pitchFamily="34" charset="0"/>
                        </a:rPr>
                        <a:t>Terbentuk secara alami</a:t>
                      </a:r>
                      <a:endParaRPr kumimoji="0" lang="en-GB" sz="2400" b="1" i="0" u="none" strike="noStrike" cap="none" normalizeH="0" baseline="0" smtClean="0">
                        <a:ln>
                          <a:noFill/>
                        </a:ln>
                        <a:solidFill>
                          <a:srgbClr val="860000"/>
                        </a:solidFill>
                        <a:effectLst/>
                        <a:latin typeface="Tahoma"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1900"/>
                        </a:lnSpc>
                        <a:spcBef>
                          <a:spcPct val="0"/>
                        </a:spcBef>
                        <a:spcAft>
                          <a:spcPct val="0"/>
                        </a:spcAft>
                        <a:buClrTx/>
                        <a:buSzTx/>
                        <a:buFontTx/>
                        <a:buNone/>
                        <a:tabLst/>
                      </a:pPr>
                      <a:r>
                        <a:rPr kumimoji="0" lang="en-US" sz="2000" b="0" i="0" u="none" strike="noStrike" cap="none" normalizeH="0" baseline="0" smtClean="0">
                          <a:ln>
                            <a:noFill/>
                          </a:ln>
                          <a:solidFill>
                            <a:schemeClr val="tx2"/>
                          </a:solidFill>
                          <a:effectLst/>
                          <a:latin typeface="Trebuchet MS" pitchFamily="34" charset="0"/>
                        </a:rPr>
                        <a:t>Mikotoksin,Skrombotoksin</a:t>
                      </a:r>
                      <a:r>
                        <a:rPr kumimoji="0" lang="en-US" sz="2000" b="0" i="0" u="none" strike="noStrike" cap="none" normalizeH="0" baseline="0" smtClean="0">
                          <a:ln>
                            <a:noFill/>
                          </a:ln>
                          <a:solidFill>
                            <a:schemeClr val="tx2"/>
                          </a:solidFill>
                          <a:effectLst/>
                          <a:latin typeface="Trebuchet MS" pitchFamily="34" charset="0"/>
                          <a:cs typeface="Times New Roman" pitchFamily="18" charset="0"/>
                        </a:rPr>
                        <a:t>, </a:t>
                      </a:r>
                      <a:r>
                        <a:rPr kumimoji="0" lang="en-US" sz="2000" b="0" i="0" u="none" strike="noStrike" cap="none" normalizeH="0" baseline="0" smtClean="0">
                          <a:ln>
                            <a:noFill/>
                          </a:ln>
                          <a:solidFill>
                            <a:schemeClr val="tx2"/>
                          </a:solidFill>
                          <a:effectLst/>
                          <a:latin typeface="Trebuchet MS" pitchFamily="34" charset="0"/>
                        </a:rPr>
                        <a:t>Toksin jamur &amp; kerang,    Alkaloid pirolizidin, </a:t>
                      </a:r>
                      <a:r>
                        <a:rPr kumimoji="0" lang="en-US" sz="2000" b="0" i="0" u="none" strike="noStrike" cap="none" normalizeH="0" baseline="0" smtClean="0">
                          <a:ln>
                            <a:noFill/>
                          </a:ln>
                          <a:solidFill>
                            <a:schemeClr val="tx2"/>
                          </a:solidFill>
                          <a:effectLst/>
                          <a:latin typeface="Trebuchet MS" pitchFamily="34" charset="0"/>
                          <a:cs typeface="Times New Roman" pitchFamily="18" charset="0"/>
                        </a:rPr>
                        <a:t> </a:t>
                      </a:r>
                      <a:r>
                        <a:rPr kumimoji="0" lang="en-US" sz="2000" b="0" i="0" u="none" strike="noStrike" cap="none" normalizeH="0" baseline="0" smtClean="0">
                          <a:ln>
                            <a:noFill/>
                          </a:ln>
                          <a:solidFill>
                            <a:schemeClr val="tx2"/>
                          </a:solidFill>
                          <a:effectLst/>
                          <a:latin typeface="Trebuchet MS" pitchFamily="34" charset="0"/>
                        </a:rPr>
                        <a:t>Fitohemaglutinin, PCB (polychlorinated biphenyl)</a:t>
                      </a:r>
                      <a:endParaRPr kumimoji="0" lang="en-US" sz="2000" b="0" i="0" u="none" strike="noStrike" cap="none" normalizeH="0" baseline="0" smtClean="0">
                        <a:ln>
                          <a:noFill/>
                        </a:ln>
                        <a:solidFill>
                          <a:schemeClr val="tx2"/>
                        </a:solidFill>
                        <a:effectLst/>
                        <a:latin typeface="Trebuchet MS" pitchFamily="34"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Trebuchet MS" pitchFamily="34" charset="0"/>
                        </a:rPr>
                        <a:t>Aflatoksin, okratoksin, zearalenon</a:t>
                      </a:r>
                      <a:endParaRPr kumimoji="0" lang="en-US" sz="1800" b="0" i="0" u="none" strike="noStrike" cap="none" normalizeH="0" baseline="0" smtClean="0">
                        <a:ln>
                          <a:noFill/>
                        </a:ln>
                        <a:solidFill>
                          <a:schemeClr val="tx2"/>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Trebuchet MS" pitchFamily="34" charset="0"/>
                        </a:rPr>
                        <a:t>Histamin</a:t>
                      </a:r>
                      <a:endParaRPr kumimoji="0" lang="en-US" sz="1800" b="0" i="0" u="none" strike="noStrike" cap="none" normalizeH="0" baseline="0" smtClean="0">
                        <a:ln>
                          <a:noFill/>
                        </a:ln>
                        <a:solidFill>
                          <a:schemeClr val="tx2"/>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Trebuchet MS" pitchFamily="34" charset="0"/>
                        </a:rPr>
                        <a:t>Amatoksin, palotoksin</a:t>
                      </a:r>
                      <a:endParaRPr kumimoji="0" lang="en-US" sz="1800" b="0" i="0" u="none" strike="noStrike" cap="none" normalizeH="0" baseline="0" smtClean="0">
                        <a:ln>
                          <a:noFill/>
                        </a:ln>
                        <a:solidFill>
                          <a:schemeClr val="tx2"/>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2"/>
                          </a:solidFill>
                          <a:effectLst/>
                          <a:latin typeface="Trebuchet MS" pitchFamily="34" charset="0"/>
                        </a:rPr>
                        <a:t>Toksin paralitik, toksin diare, neurotoksin, toksin amnestik</a:t>
                      </a:r>
                      <a:endParaRPr kumimoji="0" lang="en-GB" sz="18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29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3300"/>
                          </a:solidFill>
                          <a:effectLst/>
                          <a:latin typeface="Tahoma" pitchFamily="34" charset="0"/>
                        </a:rPr>
                        <a:t>Ditambahkan secara sengaja atau tidak sengaja</a:t>
                      </a:r>
                      <a:endParaRPr kumimoji="0" lang="en-GB" sz="2400" b="1" i="0" u="none" strike="noStrike" cap="none" normalizeH="0" baseline="0" smtClean="0">
                        <a:ln>
                          <a:noFill/>
                        </a:ln>
                        <a:solidFill>
                          <a:srgbClr val="FF3300"/>
                        </a:solidFill>
                        <a:effectLst/>
                        <a:latin typeface="Tahoma"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rebuchet MS" pitchFamily="34" charset="0"/>
                        </a:rPr>
                        <a:t>Bahan kimia pertanian</a:t>
                      </a:r>
                      <a:endParaRPr kumimoji="0" lang="en-US" sz="20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rebuchet MS" pitchFamily="34" charset="0"/>
                        </a:rPr>
                        <a:t>Logam/benda berbahaya</a:t>
                      </a:r>
                      <a:endParaRPr kumimoji="0" lang="en-US" sz="20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rebuchet MS" pitchFamily="34" charset="0"/>
                        </a:rPr>
                        <a:t>Bahan tambahan (terlarang atau melebihi batas)</a:t>
                      </a:r>
                      <a:endParaRPr kumimoji="0" lang="en-US" sz="20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rebuchet MS" pitchFamily="34" charset="0"/>
                        </a:rPr>
                        <a:t>Bahan bangunan &amp; sanitasi, Pengawet</a:t>
                      </a:r>
                      <a:endParaRPr kumimoji="0" lang="en-GB" sz="20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rebuchet MS" pitchFamily="34" charset="0"/>
                        </a:rPr>
                        <a:t>Pestisida, fungisida, pupuk, insektisida, aldrin, antibiotik, hormon pertumbuhan, fertilizer</a:t>
                      </a:r>
                      <a:endParaRPr kumimoji="0" lang="en-US" sz="18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rebuchet MS" pitchFamily="34" charset="0"/>
                        </a:rPr>
                        <a:t>Pb, Zn, As, Hg, Sianida</a:t>
                      </a:r>
                      <a:endParaRPr kumimoji="0" lang="en-US" sz="18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rebuchet MS" pitchFamily="34" charset="0"/>
                        </a:rPr>
                        <a:t>Pewarna (amarant, methanil yellow, rhodamin B)</a:t>
                      </a:r>
                      <a:endParaRPr kumimoji="0" lang="en-US" sz="18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rebuchet MS" pitchFamily="34" charset="0"/>
                        </a:rPr>
                        <a:t>Lubrikan, sanitizer, pelapis</a:t>
                      </a:r>
                      <a:endParaRPr kumimoji="0" lang="en-US" sz="1800" b="0" i="0" u="none" strike="noStrike" cap="none" normalizeH="0" baseline="0" smtClean="0">
                        <a:ln>
                          <a:noFill/>
                        </a:ln>
                        <a:solidFill>
                          <a:schemeClr val="tx1"/>
                        </a:solidFill>
                        <a:effectLst/>
                        <a:latin typeface="Trebuchet MS"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rebuchet MS" pitchFamily="34" charset="0"/>
                        </a:rPr>
                        <a:t>Nitrit, formalin, boraks</a:t>
                      </a:r>
                      <a:endParaRPr kumimoji="0" lang="en-GB" sz="1800" b="0" i="0" u="none" strike="noStrike" cap="none" normalizeH="0" baseline="0" smtClean="0">
                        <a:ln>
                          <a:noFill/>
                        </a:ln>
                        <a:solidFill>
                          <a:schemeClr val="tx1"/>
                        </a:solidFill>
                        <a:effectLst/>
                        <a:latin typeface="Trebuchet MS"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914" name="Group 2"/>
          <p:cNvGraphicFramePr>
            <a:graphicFrameLocks noGrp="1"/>
          </p:cNvGraphicFramePr>
          <p:nvPr/>
        </p:nvGraphicFramePr>
        <p:xfrm>
          <a:off x="381000" y="152400"/>
          <a:ext cx="8534400" cy="6642301"/>
        </p:xfrm>
        <a:graphic>
          <a:graphicData uri="http://schemas.openxmlformats.org/drawingml/2006/table">
            <a:tbl>
              <a:tblPr/>
              <a:tblGrid>
                <a:gridCol w="3124200"/>
                <a:gridCol w="2565400"/>
                <a:gridCol w="2844800"/>
              </a:tblGrid>
              <a:tr h="6400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6600"/>
                          </a:solidFill>
                          <a:effectLst/>
                          <a:latin typeface="Tahoma" pitchFamily="34" charset="0"/>
                        </a:rPr>
                        <a:t>Toksikan</a:t>
                      </a:r>
                      <a:endParaRPr kumimoji="0" lang="en-GB" sz="2400" b="1" i="0" u="none" strike="noStrike" cap="none" normalizeH="0" baseline="0" smtClean="0">
                        <a:ln>
                          <a:noFill/>
                        </a:ln>
                        <a:solidFill>
                          <a:srgbClr val="0066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6600"/>
                          </a:solidFill>
                          <a:effectLst/>
                          <a:latin typeface="Tahoma" pitchFamily="34" charset="0"/>
                        </a:rPr>
                        <a:t>Sumber</a:t>
                      </a:r>
                      <a:endParaRPr kumimoji="0" lang="en-GB" sz="28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6600"/>
                          </a:solidFill>
                          <a:effectLst/>
                          <a:latin typeface="Tahoma" pitchFamily="34" charset="0"/>
                        </a:rPr>
                        <a:t>Makanan yang tercemar</a:t>
                      </a:r>
                      <a:endParaRPr kumimoji="0" lang="en-GB" sz="28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2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Ciguatera</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Dinoflagelat</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Berbagai ikan tropis</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6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Toksin kerang : paralitik, neirutoksin, diareik, amnesik</a:t>
                      </a:r>
                      <a:endParaRPr kumimoji="0" lang="en-GB" sz="2400" b="0" i="0" u="none" strike="noStrike" cap="none" normalizeH="0" baseline="0" smtClean="0">
                        <a:ln>
                          <a:noFill/>
                        </a:ln>
                        <a:solidFill>
                          <a:srgbClr val="FF00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Berbagai dinoflagelat</a:t>
                      </a:r>
                      <a:endParaRPr kumimoji="0" lang="en-GB" sz="2400" b="0" i="0" u="none" strike="noStrike" cap="none" normalizeH="0" baseline="0" smtClean="0">
                        <a:ln>
                          <a:noFill/>
                        </a:ln>
                        <a:solidFill>
                          <a:srgbClr val="FF0000"/>
                        </a:solidFill>
                        <a:effectLst/>
                        <a:latin typeface="Tahoma" pitchFamily="34"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Kerang</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Alkaloid pirolizidin</a:t>
                      </a:r>
                      <a:endParaRPr kumimoji="0" lang="en-GB" sz="2400" b="0" i="0" u="none" strike="noStrike" cap="none" normalizeH="0" baseline="0" smtClean="0">
                        <a:ln>
                          <a:noFill/>
                        </a:ln>
                        <a:solidFill>
                          <a:srgbClr val="FF00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Berbagai tanaman beracun</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Serealia, madu</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2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Histamin</a:t>
                      </a:r>
                      <a:endParaRPr kumimoji="0" lang="en-GB" sz="2400" b="0" i="0" u="none" strike="noStrike" cap="none" normalizeH="0" baseline="0" smtClean="0">
                        <a:ln>
                          <a:noFill/>
                        </a:ln>
                        <a:solidFill>
                          <a:srgbClr val="FF00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Bakteri pembusuk</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Ikan, keju</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Tahoma" pitchFamily="34" charset="0"/>
                        </a:rPr>
                        <a:t>HCN</a:t>
                      </a:r>
                      <a:endParaRPr kumimoji="0" lang="en-GB" sz="2400" b="1" i="0" u="none" strike="noStrike" cap="none" normalizeH="0" baseline="0" smtClean="0">
                        <a:ln>
                          <a:noFill/>
                        </a:ln>
                        <a:solidFill>
                          <a:srgbClr val="FFFFFF"/>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Singkong, gadung</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ahoma" pitchFamily="34" charset="0"/>
                        </a:rPr>
                        <a:t>Asam jengkolat</a:t>
                      </a:r>
                      <a:endParaRPr kumimoji="0" lang="en-GB" sz="2400" b="1" i="0" u="none" strike="noStrike" cap="none" normalizeH="0" baseline="0" smtClean="0">
                        <a:ln>
                          <a:noFill/>
                        </a:ln>
                        <a:solidFill>
                          <a:srgbClr val="FF00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Jengkol</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8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3300"/>
                          </a:solidFill>
                          <a:effectLst/>
                          <a:latin typeface="Tahoma" pitchFamily="34" charset="0"/>
                        </a:rPr>
                        <a:t>Mimosin</a:t>
                      </a:r>
                      <a:endParaRPr kumimoji="0" lang="en-GB" sz="2400" b="1" i="0" u="none" strike="noStrike" cap="none" normalizeH="0" baseline="0" smtClean="0">
                        <a:ln>
                          <a:noFill/>
                        </a:ln>
                        <a:solidFill>
                          <a:srgbClr val="FF33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Petai china/lamtoro</a:t>
                      </a:r>
                      <a:endParaRPr kumimoji="0" lang="en-GB" sz="2400" b="0" i="0" u="none" strike="noStrike" cap="none" normalizeH="0" baseline="0" smtClean="0">
                        <a:ln>
                          <a:noFill/>
                        </a:ln>
                        <a:solidFill>
                          <a:srgbClr val="FF0000"/>
                        </a:solidFill>
                        <a:effectLst/>
                        <a:latin typeface="Tahoma" pitchFamily="34"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accent1"/>
                          </a:solidFill>
                          <a:effectLst/>
                          <a:latin typeface="Tahoma" pitchFamily="34" charset="0"/>
                        </a:rPr>
                        <a:t>Solanin</a:t>
                      </a:r>
                      <a:endParaRPr kumimoji="0" lang="en-GB" sz="2400" b="1" i="0" u="none" strike="noStrike" cap="none" normalizeH="0" baseline="0" smtClean="0">
                        <a:ln>
                          <a:noFill/>
                        </a:ln>
                        <a:solidFill>
                          <a:schemeClr val="accent1"/>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Kentang</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7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ahoma" pitchFamily="34" charset="0"/>
                        </a:rPr>
                        <a:t>Eteris</a:t>
                      </a:r>
                      <a:endParaRPr kumimoji="0" lang="en-GB" sz="2400" b="1" i="0" u="none" strike="noStrike" cap="none" normalizeH="0" baseline="0" smtClean="0">
                        <a:ln>
                          <a:noFill/>
                        </a:ln>
                        <a:solidFill>
                          <a:srgbClr val="FF0000"/>
                        </a:solidFill>
                        <a:effectLst/>
                        <a:latin typeface="Tahoma" pitchFamily="34" charset="0"/>
                      </a:endParaRP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FF0000"/>
                          </a:solidFill>
                          <a:effectLst/>
                          <a:latin typeface="Tahoma" pitchFamily="34" charset="0"/>
                        </a:rPr>
                        <a:t>Cabe</a:t>
                      </a:r>
                      <a:endParaRPr kumimoji="0" lang="en-GB" sz="2400" b="0" i="0" u="none" strike="noStrike" cap="none" normalizeH="0" baseline="0" smtClean="0">
                        <a:ln>
                          <a:noFill/>
                        </a:ln>
                        <a:solidFill>
                          <a:schemeClr val="tx1"/>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dissolve">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384300" y="317500"/>
            <a:ext cx="6350000" cy="930275"/>
          </a:xfrm>
          <a:prstGeom prst="rect">
            <a:avLst/>
          </a:prstGeom>
          <a:noFill/>
          <a:ln w="25400">
            <a:noFill/>
            <a:miter lim="800000"/>
            <a:headEnd/>
            <a:tailEnd/>
          </a:ln>
          <a:effectLst/>
        </p:spPr>
        <p:txBody>
          <a:bodyPr wrap="none" lIns="381000" tIns="190500" rIns="381000" bIns="190500" anchor="ctr" anchorCtr="1">
            <a:spAutoFit/>
          </a:bodyPr>
          <a:lstStyle/>
          <a:p>
            <a:pPr algn="ctr" eaLnBrk="0" hangingPunct="0">
              <a:defRPr/>
            </a:pPr>
            <a:r>
              <a:rPr lang="en-US" sz="3600" b="1">
                <a:effectLst>
                  <a:outerShdw blurRad="38100" dist="38100" dir="2700000" algn="tl">
                    <a:srgbClr val="FFFFFF"/>
                  </a:outerShdw>
                </a:effectLst>
              </a:rPr>
              <a:t>Bahan Tambahan Pangan</a:t>
            </a:r>
          </a:p>
        </p:txBody>
      </p:sp>
      <p:grpSp>
        <p:nvGrpSpPr>
          <p:cNvPr id="2" name="Group 3"/>
          <p:cNvGrpSpPr>
            <a:grpSpLocks/>
          </p:cNvGrpSpPr>
          <p:nvPr/>
        </p:nvGrpSpPr>
        <p:grpSpPr bwMode="auto">
          <a:xfrm>
            <a:off x="495300" y="1828800"/>
            <a:ext cx="8420100" cy="4476750"/>
            <a:chOff x="519" y="1365"/>
            <a:chExt cx="5746" cy="2820"/>
          </a:xfrm>
        </p:grpSpPr>
        <p:sp>
          <p:nvSpPr>
            <p:cNvPr id="22532" name="Rectangle 4"/>
            <p:cNvSpPr>
              <a:spLocks noChangeArrowheads="1"/>
            </p:cNvSpPr>
            <p:nvPr/>
          </p:nvSpPr>
          <p:spPr bwMode="auto">
            <a:xfrm>
              <a:off x="519" y="1365"/>
              <a:ext cx="2422" cy="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marL="4191000" indent="-4191000" eaLnBrk="0" hangingPunct="0">
                <a:spcBef>
                  <a:spcPct val="10000"/>
                </a:spcBef>
              </a:pPr>
              <a:r>
                <a:rPr lang="en-US" sz="2200" b="1">
                  <a:solidFill>
                    <a:schemeClr val="tx2"/>
                  </a:solidFill>
                </a:rPr>
                <a:t>anti-caking agents</a:t>
              </a:r>
            </a:p>
            <a:p>
              <a:pPr marL="4191000" indent="-4191000" eaLnBrk="0" hangingPunct="0">
                <a:spcBef>
                  <a:spcPct val="10000"/>
                </a:spcBef>
              </a:pPr>
              <a:r>
                <a:rPr lang="en-US" sz="2200" b="1">
                  <a:solidFill>
                    <a:schemeClr val="tx2"/>
                  </a:solidFill>
                </a:rPr>
                <a:t>antimicrobial agents</a:t>
              </a:r>
            </a:p>
            <a:p>
              <a:pPr marL="4191000" indent="-4191000" eaLnBrk="0" hangingPunct="0">
                <a:spcBef>
                  <a:spcPct val="10000"/>
                </a:spcBef>
              </a:pPr>
              <a:r>
                <a:rPr lang="en-US" sz="2200" b="1">
                  <a:solidFill>
                    <a:schemeClr val="tx2"/>
                  </a:solidFill>
                </a:rPr>
                <a:t>antioxidants</a:t>
              </a:r>
            </a:p>
            <a:p>
              <a:pPr marL="4191000" indent="-4191000" eaLnBrk="0" hangingPunct="0">
                <a:spcBef>
                  <a:spcPct val="10000"/>
                </a:spcBef>
              </a:pPr>
              <a:r>
                <a:rPr lang="en-US" sz="2200" b="1">
                  <a:solidFill>
                    <a:schemeClr val="tx2"/>
                  </a:solidFill>
                </a:rPr>
                <a:t>colours</a:t>
              </a:r>
            </a:p>
            <a:p>
              <a:pPr marL="4191000" indent="-4191000" eaLnBrk="0" hangingPunct="0">
                <a:spcBef>
                  <a:spcPct val="10000"/>
                </a:spcBef>
              </a:pPr>
              <a:r>
                <a:rPr lang="en-US" sz="2200" b="1">
                  <a:solidFill>
                    <a:schemeClr val="tx2"/>
                  </a:solidFill>
                </a:rPr>
                <a:t>curing and pickling agents</a:t>
              </a:r>
            </a:p>
            <a:p>
              <a:pPr marL="4191000" indent="-4191000" eaLnBrk="0" hangingPunct="0">
                <a:spcBef>
                  <a:spcPct val="10000"/>
                </a:spcBef>
              </a:pPr>
              <a:r>
                <a:rPr lang="en-US" sz="2200" b="1">
                  <a:solidFill>
                    <a:schemeClr val="tx2"/>
                  </a:solidFill>
                </a:rPr>
                <a:t>emulsifiers</a:t>
              </a:r>
            </a:p>
            <a:p>
              <a:pPr marL="4191000" indent="-4191000" eaLnBrk="0" hangingPunct="0">
                <a:spcBef>
                  <a:spcPct val="10000"/>
                </a:spcBef>
              </a:pPr>
              <a:r>
                <a:rPr lang="en-US" sz="2200" b="1">
                  <a:solidFill>
                    <a:schemeClr val="tx2"/>
                  </a:solidFill>
                </a:rPr>
                <a:t>enzymes</a:t>
              </a:r>
            </a:p>
            <a:p>
              <a:pPr marL="4191000" indent="-4191000" eaLnBrk="0" hangingPunct="0">
                <a:spcBef>
                  <a:spcPct val="10000"/>
                </a:spcBef>
              </a:pPr>
              <a:r>
                <a:rPr lang="en-US" sz="2200" b="1">
                  <a:solidFill>
                    <a:srgbClr val="FFFFFF"/>
                  </a:solidFill>
                </a:rPr>
                <a:t>firming agents</a:t>
              </a:r>
            </a:p>
            <a:p>
              <a:pPr marL="4191000" indent="-4191000" eaLnBrk="0" hangingPunct="0">
                <a:spcBef>
                  <a:spcPct val="10000"/>
                </a:spcBef>
              </a:pPr>
              <a:r>
                <a:rPr lang="en-US" sz="2200" b="1">
                  <a:solidFill>
                    <a:srgbClr val="FFFFFF"/>
                  </a:solidFill>
                </a:rPr>
                <a:t>flavour enhancers</a:t>
              </a:r>
            </a:p>
            <a:p>
              <a:pPr marL="4191000" indent="-4191000" eaLnBrk="0" hangingPunct="0">
                <a:spcBef>
                  <a:spcPct val="10000"/>
                </a:spcBef>
              </a:pPr>
              <a:r>
                <a:rPr lang="en-US" sz="2200" b="1">
                  <a:solidFill>
                    <a:srgbClr val="FFFFFF"/>
                  </a:solidFill>
                </a:rPr>
                <a:t>flavouring agents</a:t>
              </a:r>
            </a:p>
            <a:p>
              <a:pPr marL="4191000" indent="-4191000" eaLnBrk="0" hangingPunct="0">
                <a:spcBef>
                  <a:spcPct val="10000"/>
                </a:spcBef>
              </a:pPr>
              <a:r>
                <a:rPr lang="en-US" sz="2200" b="1">
                  <a:solidFill>
                    <a:schemeClr val="tx2"/>
                  </a:solidFill>
                </a:rPr>
                <a:t>humectants</a:t>
              </a:r>
            </a:p>
            <a:p>
              <a:pPr marL="4191000" indent="-4191000" eaLnBrk="0" hangingPunct="0">
                <a:spcBef>
                  <a:spcPct val="10000"/>
                </a:spcBef>
              </a:pPr>
              <a:r>
                <a:rPr lang="en-US" sz="2200" b="1">
                  <a:solidFill>
                    <a:schemeClr val="tx2"/>
                  </a:solidFill>
                </a:rPr>
                <a:t>leavening agents</a:t>
              </a:r>
            </a:p>
          </p:txBody>
        </p:sp>
        <p:sp>
          <p:nvSpPr>
            <p:cNvPr id="22533" name="Rectangle 5"/>
            <p:cNvSpPr>
              <a:spLocks noChangeArrowheads="1"/>
            </p:cNvSpPr>
            <p:nvPr/>
          </p:nvSpPr>
          <p:spPr bwMode="auto">
            <a:xfrm>
              <a:off x="3379" y="1366"/>
              <a:ext cx="2886" cy="2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spcBef>
                  <a:spcPct val="10000"/>
                </a:spcBef>
              </a:pPr>
              <a:r>
                <a:rPr lang="en-US" sz="2200" b="1">
                  <a:solidFill>
                    <a:schemeClr val="tx2"/>
                  </a:solidFill>
                </a:rPr>
                <a:t>release agents</a:t>
              </a:r>
            </a:p>
            <a:p>
              <a:pPr eaLnBrk="0" hangingPunct="0">
                <a:spcBef>
                  <a:spcPct val="10000"/>
                </a:spcBef>
              </a:pPr>
              <a:r>
                <a:rPr lang="en-US" sz="2200" b="1">
                  <a:solidFill>
                    <a:schemeClr val="tx2"/>
                  </a:solidFill>
                </a:rPr>
                <a:t>non-nutritive sweeteners</a:t>
              </a:r>
            </a:p>
            <a:p>
              <a:pPr eaLnBrk="0" hangingPunct="0">
                <a:spcBef>
                  <a:spcPct val="10000"/>
                </a:spcBef>
              </a:pPr>
              <a:r>
                <a:rPr lang="en-US" sz="2200" b="1">
                  <a:solidFill>
                    <a:schemeClr val="tx2"/>
                  </a:solidFill>
                </a:rPr>
                <a:t>nutrient supplements</a:t>
              </a:r>
            </a:p>
            <a:p>
              <a:pPr eaLnBrk="0" hangingPunct="0">
                <a:spcBef>
                  <a:spcPct val="10000"/>
                </a:spcBef>
              </a:pPr>
              <a:r>
                <a:rPr lang="en-US" sz="2200" b="1">
                  <a:solidFill>
                    <a:schemeClr val="tx2"/>
                  </a:solidFill>
                </a:rPr>
                <a:t>nutritive sweeteners</a:t>
              </a:r>
            </a:p>
            <a:p>
              <a:pPr eaLnBrk="0" hangingPunct="0">
                <a:spcBef>
                  <a:spcPct val="10000"/>
                </a:spcBef>
              </a:pPr>
              <a:r>
                <a:rPr lang="en-US" sz="2200" b="1">
                  <a:solidFill>
                    <a:schemeClr val="tx2"/>
                  </a:solidFill>
                </a:rPr>
                <a:t>oxidising and reducing agents</a:t>
              </a:r>
            </a:p>
            <a:p>
              <a:pPr eaLnBrk="0" hangingPunct="0">
                <a:spcBef>
                  <a:spcPct val="10000"/>
                </a:spcBef>
              </a:pPr>
              <a:r>
                <a:rPr lang="en-US" sz="2200" b="1">
                  <a:solidFill>
                    <a:schemeClr val="tx2"/>
                  </a:solidFill>
                </a:rPr>
                <a:t>pH control agents</a:t>
              </a:r>
            </a:p>
            <a:p>
              <a:pPr eaLnBrk="0" hangingPunct="0">
                <a:spcBef>
                  <a:spcPct val="10000"/>
                </a:spcBef>
              </a:pPr>
              <a:r>
                <a:rPr lang="en-US" sz="2200" b="1">
                  <a:solidFill>
                    <a:schemeClr val="tx2"/>
                  </a:solidFill>
                </a:rPr>
                <a:t>propellants and gases</a:t>
              </a:r>
            </a:p>
            <a:p>
              <a:pPr eaLnBrk="0" hangingPunct="0">
                <a:spcBef>
                  <a:spcPct val="10000"/>
                </a:spcBef>
              </a:pPr>
              <a:r>
                <a:rPr lang="en-US" sz="2200" b="1">
                  <a:solidFill>
                    <a:schemeClr val="tx2"/>
                  </a:solidFill>
                </a:rPr>
                <a:t>sequestrants </a:t>
              </a:r>
            </a:p>
            <a:p>
              <a:pPr eaLnBrk="0" hangingPunct="0">
                <a:spcBef>
                  <a:spcPct val="10000"/>
                </a:spcBef>
              </a:pPr>
              <a:r>
                <a:rPr lang="en-US" sz="2200" b="1">
                  <a:solidFill>
                    <a:schemeClr val="tx2"/>
                  </a:solidFill>
                </a:rPr>
                <a:t>solvents and vehicles </a:t>
              </a:r>
            </a:p>
            <a:p>
              <a:pPr eaLnBrk="0" hangingPunct="0">
                <a:spcBef>
                  <a:spcPct val="10000"/>
                </a:spcBef>
              </a:pPr>
              <a:r>
                <a:rPr lang="en-US" sz="2200" b="1">
                  <a:solidFill>
                    <a:schemeClr val="tx2"/>
                  </a:solidFill>
                </a:rPr>
                <a:t>stabilisers and thickeners </a:t>
              </a:r>
            </a:p>
            <a:p>
              <a:pPr eaLnBrk="0" hangingPunct="0">
                <a:spcBef>
                  <a:spcPct val="10000"/>
                </a:spcBef>
              </a:pPr>
              <a:r>
                <a:rPr lang="en-US" sz="2200" b="1">
                  <a:solidFill>
                    <a:schemeClr val="tx2"/>
                  </a:solidFill>
                </a:rPr>
                <a:t>surface-active agents</a:t>
              </a:r>
            </a:p>
            <a:p>
              <a:pPr eaLnBrk="0" hangingPunct="0">
                <a:spcBef>
                  <a:spcPct val="10000"/>
                </a:spcBef>
              </a:pPr>
              <a:r>
                <a:rPr lang="en-US" sz="2200" b="1">
                  <a:solidFill>
                    <a:schemeClr val="tx2"/>
                  </a:solidFill>
                </a:rPr>
                <a:t>texturizers</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0-#ppt_w/2"/>
                                          </p:val>
                                        </p:tav>
                                        <p:tav tm="100000">
                                          <p:val>
                                            <p:strVal val="#ppt_x"/>
                                          </p:val>
                                        </p:tav>
                                      </p:tavLst>
                                    </p:anim>
                                    <p:anim calcmode="lin" valueType="num">
                                      <p:cBhvr additive="base">
                                        <p:cTn id="8" dur="500" fill="hold"/>
                                        <p:tgtEl>
                                          <p:spTgt spid="409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773113" y="698500"/>
            <a:ext cx="7645400" cy="930275"/>
          </a:xfrm>
          <a:prstGeom prst="rect">
            <a:avLst/>
          </a:prstGeom>
          <a:noFill/>
          <a:ln w="25400">
            <a:noFill/>
            <a:miter lim="800000"/>
            <a:headEnd/>
            <a:tailEnd/>
          </a:ln>
          <a:effectLst/>
        </p:spPr>
        <p:txBody>
          <a:bodyPr wrap="none" lIns="381000" tIns="190500" rIns="381000" bIns="190500" anchor="ctr" anchorCtr="1">
            <a:spAutoFit/>
          </a:bodyPr>
          <a:lstStyle/>
          <a:p>
            <a:pPr algn="ctr" eaLnBrk="0" hangingPunct="0">
              <a:defRPr/>
            </a:pPr>
            <a:r>
              <a:rPr lang="en-US" sz="3600" b="1">
                <a:effectLst>
                  <a:outerShdw blurRad="38100" dist="38100" dir="2700000" algn="tl">
                    <a:srgbClr val="FFFFFF"/>
                  </a:outerShdw>
                </a:effectLst>
              </a:rPr>
              <a:t>Penggunaan BTP yang dilarang</a:t>
            </a:r>
          </a:p>
        </p:txBody>
      </p:sp>
      <p:sp>
        <p:nvSpPr>
          <p:cNvPr id="43011" name="Rectangle 3"/>
          <p:cNvSpPr>
            <a:spLocks noChangeArrowheads="1"/>
          </p:cNvSpPr>
          <p:nvPr/>
        </p:nvSpPr>
        <p:spPr bwMode="auto">
          <a:xfrm>
            <a:off x="2895600" y="2057400"/>
            <a:ext cx="5557838"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lnSpc>
                <a:spcPct val="75000"/>
              </a:lnSpc>
              <a:spcBef>
                <a:spcPct val="145000"/>
              </a:spcBef>
              <a:buClr>
                <a:srgbClr val="FF0000"/>
              </a:buClr>
              <a:buSzPct val="50000"/>
              <a:buFont typeface="Wingdings" pitchFamily="2" charset="2"/>
              <a:buChar char="Ø"/>
            </a:pPr>
            <a:r>
              <a:rPr lang="en-US" sz="2800" b="1">
                <a:solidFill>
                  <a:schemeClr val="tx2"/>
                </a:solidFill>
              </a:rPr>
              <a:t>   </a:t>
            </a:r>
            <a:r>
              <a:rPr lang="en-US" sz="2700" b="1"/>
              <a:t>borax</a:t>
            </a:r>
          </a:p>
          <a:p>
            <a:pPr eaLnBrk="0" hangingPunct="0">
              <a:lnSpc>
                <a:spcPct val="75000"/>
              </a:lnSpc>
              <a:spcBef>
                <a:spcPct val="145000"/>
              </a:spcBef>
              <a:buClr>
                <a:srgbClr val="FF0000"/>
              </a:buClr>
              <a:buSzPct val="50000"/>
              <a:buFont typeface="Wingdings" pitchFamily="2" charset="2"/>
              <a:buChar char="Ø"/>
            </a:pPr>
            <a:r>
              <a:rPr lang="en-US" sz="2700" b="1"/>
              <a:t>   boric acid</a:t>
            </a:r>
          </a:p>
          <a:p>
            <a:pPr eaLnBrk="0" hangingPunct="0">
              <a:lnSpc>
                <a:spcPct val="75000"/>
              </a:lnSpc>
              <a:spcBef>
                <a:spcPct val="50000"/>
              </a:spcBef>
              <a:buClr>
                <a:srgbClr val="FF0000"/>
              </a:buClr>
              <a:buSzPct val="50000"/>
              <a:buFont typeface="Wingdings" pitchFamily="2" charset="2"/>
              <a:buChar char="Ø"/>
            </a:pPr>
            <a:endParaRPr lang="en-US" sz="2700" b="1"/>
          </a:p>
          <a:p>
            <a:pPr eaLnBrk="0" hangingPunct="0">
              <a:lnSpc>
                <a:spcPct val="75000"/>
              </a:lnSpc>
              <a:spcBef>
                <a:spcPct val="50000"/>
              </a:spcBef>
              <a:buClr>
                <a:srgbClr val="FF0000"/>
              </a:buClr>
              <a:buSzPct val="50000"/>
              <a:buFont typeface="Wingdings" pitchFamily="2" charset="2"/>
              <a:buChar char="Ø"/>
            </a:pPr>
            <a:r>
              <a:rPr lang="en-US" sz="2700" b="1"/>
              <a:t>   formaldehyde</a:t>
            </a:r>
          </a:p>
          <a:p>
            <a:pPr eaLnBrk="0" hangingPunct="0">
              <a:lnSpc>
                <a:spcPct val="75000"/>
              </a:lnSpc>
              <a:spcBef>
                <a:spcPct val="50000"/>
              </a:spcBef>
              <a:buClr>
                <a:srgbClr val="FF0000"/>
              </a:buClr>
              <a:buSzPct val="50000"/>
              <a:buFont typeface="Wingdings" pitchFamily="2" charset="2"/>
              <a:buChar char="Ø"/>
            </a:pPr>
            <a:endParaRPr lang="en-US" sz="2700" b="1"/>
          </a:p>
          <a:p>
            <a:pPr eaLnBrk="0" hangingPunct="0">
              <a:lnSpc>
                <a:spcPct val="75000"/>
              </a:lnSpc>
              <a:spcBef>
                <a:spcPct val="50000"/>
              </a:spcBef>
              <a:buClr>
                <a:srgbClr val="FF0000"/>
              </a:buClr>
              <a:buSzPct val="50000"/>
              <a:buFont typeface="Wingdings" pitchFamily="2" charset="2"/>
              <a:buChar char="Ø"/>
            </a:pPr>
            <a:r>
              <a:rPr lang="en-US" sz="2700" b="1"/>
              <a:t>   unapproved colouring agents</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additive="base">
                                        <p:cTn id="7" dur="500" fill="hold"/>
                                        <p:tgtEl>
                                          <p:spTgt spid="43010"/>
                                        </p:tgtEl>
                                        <p:attrNameLst>
                                          <p:attrName>ppt_x</p:attrName>
                                        </p:attrNameLst>
                                      </p:cBhvr>
                                      <p:tavLst>
                                        <p:tav tm="0">
                                          <p:val>
                                            <p:strVal val="0-#ppt_w/2"/>
                                          </p:val>
                                        </p:tav>
                                        <p:tav tm="100000">
                                          <p:val>
                                            <p:strVal val="#ppt_x"/>
                                          </p:val>
                                        </p:tav>
                                      </p:tavLst>
                                    </p:anim>
                                    <p:anim calcmode="lin" valueType="num">
                                      <p:cBhvr additive="base">
                                        <p:cTn id="8" dur="500" fill="hold"/>
                                        <p:tgtEl>
                                          <p:spTgt spid="430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gtEl>
                                        <p:attrNameLst>
                                          <p:attrName>style.visibility</p:attrName>
                                        </p:attrNameLst>
                                      </p:cBhvr>
                                      <p:to>
                                        <p:strVal val="visible"/>
                                      </p:to>
                                    </p:set>
                                    <p:anim calcmode="lin" valueType="num">
                                      <p:cBhvr additive="base">
                                        <p:cTn id="13" dur="500" fill="hold"/>
                                        <p:tgtEl>
                                          <p:spTgt spid="43011"/>
                                        </p:tgtEl>
                                        <p:attrNameLst>
                                          <p:attrName>ppt_x</p:attrName>
                                        </p:attrNameLst>
                                      </p:cBhvr>
                                      <p:tavLst>
                                        <p:tav tm="0">
                                          <p:val>
                                            <p:strVal val="0-#ppt_w/2"/>
                                          </p:val>
                                        </p:tav>
                                        <p:tav tm="100000">
                                          <p:val>
                                            <p:strVal val="#ppt_x"/>
                                          </p:val>
                                        </p:tav>
                                      </p:tavLst>
                                    </p:anim>
                                    <p:anim calcmode="lin" valueType="num">
                                      <p:cBhvr additive="base">
                                        <p:cTn id="14" dur="500" fill="hold"/>
                                        <p:tgtEl>
                                          <p:spTgt spid="430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P spid="4301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2362200" y="2209800"/>
            <a:ext cx="641985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eaLnBrk="0" hangingPunct="0">
              <a:lnSpc>
                <a:spcPct val="160000"/>
              </a:lnSpc>
              <a:buClr>
                <a:srgbClr val="FF0000"/>
              </a:buClr>
              <a:buSzPct val="100000"/>
              <a:buFont typeface="Wingdings" pitchFamily="2" charset="2"/>
              <a:buChar char="v"/>
            </a:pPr>
            <a:r>
              <a:rPr lang="en-US" sz="2700" b="1">
                <a:solidFill>
                  <a:schemeClr val="tx2"/>
                </a:solidFill>
              </a:rPr>
              <a:t>   </a:t>
            </a:r>
            <a:r>
              <a:rPr lang="en-US" sz="2700" b="1"/>
              <a:t>polynuclear aromatic hydrocarbons</a:t>
            </a:r>
          </a:p>
          <a:p>
            <a:pPr eaLnBrk="0" hangingPunct="0">
              <a:lnSpc>
                <a:spcPct val="160000"/>
              </a:lnSpc>
              <a:buClr>
                <a:srgbClr val="FF0000"/>
              </a:buClr>
              <a:buSzPct val="100000"/>
              <a:buFont typeface="Wingdings" pitchFamily="2" charset="2"/>
              <a:buChar char="v"/>
            </a:pPr>
            <a:r>
              <a:rPr lang="en-US" sz="2700" b="1"/>
              <a:t>   heterocyclic amines, nitropyrenes</a:t>
            </a:r>
          </a:p>
          <a:p>
            <a:pPr eaLnBrk="0" hangingPunct="0">
              <a:lnSpc>
                <a:spcPct val="160000"/>
              </a:lnSpc>
              <a:buClr>
                <a:srgbClr val="FF0000"/>
              </a:buClr>
              <a:buSzPct val="100000"/>
              <a:buFont typeface="Wingdings" pitchFamily="2" charset="2"/>
              <a:buChar char="v"/>
            </a:pPr>
            <a:r>
              <a:rPr lang="en-US" sz="2700" b="1"/>
              <a:t>   nitrosamines</a:t>
            </a:r>
          </a:p>
          <a:p>
            <a:pPr eaLnBrk="0" hangingPunct="0">
              <a:lnSpc>
                <a:spcPct val="160000"/>
              </a:lnSpc>
              <a:buClr>
                <a:srgbClr val="FF0000"/>
              </a:buClr>
              <a:buSzPct val="100000"/>
              <a:buFont typeface="Wingdings" pitchFamily="2" charset="2"/>
              <a:buChar char="v"/>
            </a:pPr>
            <a:r>
              <a:rPr lang="en-US" sz="2700" b="1"/>
              <a:t>   ethyl carbamate (urethane)</a:t>
            </a:r>
          </a:p>
          <a:p>
            <a:pPr eaLnBrk="0" hangingPunct="0">
              <a:lnSpc>
                <a:spcPct val="160000"/>
              </a:lnSpc>
              <a:buClr>
                <a:srgbClr val="FF0000"/>
              </a:buClr>
              <a:buSzPct val="100000"/>
              <a:buFont typeface="Wingdings" pitchFamily="2" charset="2"/>
              <a:buChar char="v"/>
            </a:pPr>
            <a:r>
              <a:rPr lang="en-US" sz="2700" b="1"/>
              <a:t>   chloropropanols</a:t>
            </a:r>
          </a:p>
        </p:txBody>
      </p:sp>
      <p:sp>
        <p:nvSpPr>
          <p:cNvPr id="45059" name="Rectangle 3"/>
          <p:cNvSpPr>
            <a:spLocks noChangeArrowheads="1"/>
          </p:cNvSpPr>
          <p:nvPr/>
        </p:nvSpPr>
        <p:spPr bwMode="auto">
          <a:xfrm>
            <a:off x="525463" y="722313"/>
            <a:ext cx="8199437" cy="728662"/>
          </a:xfrm>
          <a:prstGeom prst="rect">
            <a:avLst/>
          </a:prstGeom>
          <a:noFill/>
          <a:ln w="25400">
            <a:noFill/>
            <a:miter lim="800000"/>
            <a:headEnd/>
            <a:tailEnd/>
          </a:ln>
          <a:effectLst/>
        </p:spPr>
        <p:txBody>
          <a:bodyPr wrap="none" lIns="381000" tIns="76200" rIns="381000" bIns="76200" anchor="ctr" anchorCtr="1">
            <a:spAutoFit/>
          </a:bodyPr>
          <a:lstStyle/>
          <a:p>
            <a:pPr algn="ctr" eaLnBrk="0" hangingPunct="0">
              <a:lnSpc>
                <a:spcPct val="90000"/>
              </a:lnSpc>
              <a:defRPr/>
            </a:pPr>
            <a:r>
              <a:rPr lang="en-US" sz="4200" b="1">
                <a:effectLst>
                  <a:outerShdw blurRad="38100" dist="38100" dir="2700000" algn="tl">
                    <a:srgbClr val="FFFFFF"/>
                  </a:outerShdw>
                </a:effectLst>
              </a:rPr>
              <a:t>Kontaminan selama produksi</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additive="base">
                                        <p:cTn id="7" dur="500" fill="hold"/>
                                        <p:tgtEl>
                                          <p:spTgt spid="45059"/>
                                        </p:tgtEl>
                                        <p:attrNameLst>
                                          <p:attrName>ppt_x</p:attrName>
                                        </p:attrNameLst>
                                      </p:cBhvr>
                                      <p:tavLst>
                                        <p:tav tm="0">
                                          <p:val>
                                            <p:strVal val="0-#ppt_w/2"/>
                                          </p:val>
                                        </p:tav>
                                        <p:tav tm="100000">
                                          <p:val>
                                            <p:strVal val="#ppt_x"/>
                                          </p:val>
                                        </p:tav>
                                      </p:tavLst>
                                    </p:anim>
                                    <p:anim calcmode="lin" valueType="num">
                                      <p:cBhvr additive="base">
                                        <p:cTn id="8" dur="500" fill="hold"/>
                                        <p:tgtEl>
                                          <p:spTgt spid="450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58"/>
                                        </p:tgtEl>
                                        <p:attrNameLst>
                                          <p:attrName>style.visibility</p:attrName>
                                        </p:attrNameLst>
                                      </p:cBhvr>
                                      <p:to>
                                        <p:strVal val="visible"/>
                                      </p:to>
                                    </p:set>
                                    <p:anim calcmode="lin" valueType="num">
                                      <p:cBhvr additive="base">
                                        <p:cTn id="13" dur="500" fill="hold"/>
                                        <p:tgtEl>
                                          <p:spTgt spid="45058"/>
                                        </p:tgtEl>
                                        <p:attrNameLst>
                                          <p:attrName>ppt_x</p:attrName>
                                        </p:attrNameLst>
                                      </p:cBhvr>
                                      <p:tavLst>
                                        <p:tav tm="0">
                                          <p:val>
                                            <p:strVal val="0-#ppt_w/2"/>
                                          </p:val>
                                        </p:tav>
                                        <p:tav tm="100000">
                                          <p:val>
                                            <p:strVal val="#ppt_x"/>
                                          </p:val>
                                        </p:tav>
                                      </p:tavLst>
                                    </p:anim>
                                    <p:anim calcmode="lin" valueType="num">
                                      <p:cBhvr additive="base">
                                        <p:cTn id="14"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descr="80%"/>
          <p:cNvSpPr>
            <a:spLocks noGrp="1" noChangeArrowheads="1"/>
          </p:cNvSpPr>
          <p:nvPr>
            <p:ph type="title"/>
          </p:nvPr>
        </p:nvSpPr>
        <p:spPr>
          <a:xfrm>
            <a:off x="685800" y="304800"/>
            <a:ext cx="7772400" cy="1143000"/>
          </a:xfrm>
        </p:spPr>
        <p:txBody>
          <a:bodyPr/>
          <a:lstStyle/>
          <a:p>
            <a:pPr eaLnBrk="1" fontAlgn="auto" hangingPunct="1">
              <a:spcAft>
                <a:spcPts val="0"/>
              </a:spcAft>
              <a:defRPr/>
            </a:pPr>
            <a:r>
              <a:rPr sz="3200" b="1">
                <a:solidFill>
                  <a:srgbClr val="FF3300"/>
                </a:solidFill>
                <a:latin typeface="Tahoma" pitchFamily="34" charset="0"/>
              </a:rPr>
              <a:t>PENGERTIAN  Hazard Analysis Critical Control Point (HACCP)</a:t>
            </a:r>
            <a:endParaRPr sz="3200">
              <a:solidFill>
                <a:srgbClr val="FF3300"/>
              </a:solidFill>
              <a:cs typeface="Times New Roman" pitchFamily="18" charset="0"/>
            </a:endParaRPr>
          </a:p>
        </p:txBody>
      </p:sp>
      <p:sp>
        <p:nvSpPr>
          <p:cNvPr id="10243" name="Rectangle 3"/>
          <p:cNvSpPr>
            <a:spLocks noGrp="1" noChangeArrowheads="1"/>
          </p:cNvSpPr>
          <p:nvPr>
            <p:ph idx="1"/>
          </p:nvPr>
        </p:nvSpPr>
        <p:spPr>
          <a:xfrm>
            <a:off x="1600200" y="1676400"/>
            <a:ext cx="7543800" cy="4144963"/>
          </a:xfrm>
        </p:spPr>
        <p:txBody>
          <a:bodyPr/>
          <a:lstStyle/>
          <a:p>
            <a:pPr indent="-52388" eaLnBrk="1" hangingPunct="1">
              <a:buFontTx/>
              <a:buNone/>
            </a:pPr>
            <a:r>
              <a:rPr lang="en-US" sz="3600" smtClean="0">
                <a:latin typeface="Tahoma" pitchFamily="34" charset="0"/>
              </a:rPr>
              <a:t>Suatu system yang </a:t>
            </a:r>
            <a:r>
              <a:rPr lang="en-US" sz="3600" smtClean="0">
                <a:solidFill>
                  <a:srgbClr val="FF0000"/>
                </a:solidFill>
                <a:latin typeface="Tahoma" pitchFamily="34" charset="0"/>
              </a:rPr>
              <a:t>mengidentifikasi</a:t>
            </a:r>
            <a:r>
              <a:rPr lang="en-US" sz="3600" smtClean="0">
                <a:latin typeface="Tahoma" pitchFamily="34" charset="0"/>
              </a:rPr>
              <a:t> </a:t>
            </a:r>
            <a:r>
              <a:rPr lang="en-US" sz="3600" b="1" smtClean="0">
                <a:solidFill>
                  <a:srgbClr val="FF0000"/>
                </a:solidFill>
                <a:latin typeface="Tahoma" pitchFamily="34" charset="0"/>
              </a:rPr>
              <a:t>BAHAYA SPESIFIK</a:t>
            </a:r>
            <a:r>
              <a:rPr lang="en-US" sz="3600" smtClean="0">
                <a:latin typeface="Tahoma" pitchFamily="34" charset="0"/>
              </a:rPr>
              <a:t> yang mungkin timbul dan </a:t>
            </a:r>
            <a:r>
              <a:rPr lang="en-US" sz="3600" smtClean="0">
                <a:solidFill>
                  <a:srgbClr val="FF0000"/>
                </a:solidFill>
                <a:latin typeface="Tahoma" pitchFamily="34" charset="0"/>
              </a:rPr>
              <a:t>cara pencegahannya</a:t>
            </a:r>
            <a:r>
              <a:rPr lang="en-US" sz="3600" smtClean="0">
                <a:latin typeface="Tahoma" pitchFamily="34" charset="0"/>
              </a:rPr>
              <a:t> untuk mengendalikan bahaya tersebut.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1604963" y="638175"/>
            <a:ext cx="6042025" cy="1036638"/>
          </a:xfrm>
          <a:prstGeom prst="rect">
            <a:avLst/>
          </a:prstGeom>
          <a:noFill/>
          <a:ln w="25400">
            <a:noFill/>
            <a:miter lim="800000"/>
            <a:headEnd/>
            <a:tailEnd/>
          </a:ln>
          <a:effectLst/>
        </p:spPr>
        <p:txBody>
          <a:bodyPr wrap="none" lIns="381000" tIns="190500" rIns="381000" bIns="190500" anchor="ctr" anchorCtr="1">
            <a:spAutoFit/>
          </a:bodyPr>
          <a:lstStyle/>
          <a:p>
            <a:pPr algn="ctr" eaLnBrk="0" hangingPunct="0">
              <a:defRPr/>
            </a:pPr>
            <a:r>
              <a:rPr lang="en-US" sz="4300" b="1">
                <a:effectLst>
                  <a:outerShdw blurRad="38100" dist="38100" dir="2700000" algn="tl">
                    <a:srgbClr val="FFFFFF"/>
                  </a:outerShdw>
                </a:effectLst>
              </a:rPr>
              <a:t>Potensial bahan lain</a:t>
            </a:r>
          </a:p>
        </p:txBody>
      </p:sp>
      <p:grpSp>
        <p:nvGrpSpPr>
          <p:cNvPr id="2" name="Group 3"/>
          <p:cNvGrpSpPr>
            <a:grpSpLocks/>
          </p:cNvGrpSpPr>
          <p:nvPr/>
        </p:nvGrpSpPr>
        <p:grpSpPr bwMode="auto">
          <a:xfrm>
            <a:off x="438150" y="2209800"/>
            <a:ext cx="8705850" cy="4251325"/>
            <a:chOff x="240" y="1392"/>
            <a:chExt cx="5942" cy="2678"/>
          </a:xfrm>
        </p:grpSpPr>
        <p:sp>
          <p:nvSpPr>
            <p:cNvPr id="25604" name="Rectangle 4"/>
            <p:cNvSpPr>
              <a:spLocks noChangeArrowheads="1"/>
            </p:cNvSpPr>
            <p:nvPr/>
          </p:nvSpPr>
          <p:spPr bwMode="auto">
            <a:xfrm>
              <a:off x="240" y="1392"/>
              <a:ext cx="3121" cy="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p>
              <a:pPr marL="4572000" indent="-4572000" eaLnBrk="0" hangingPunct="0">
                <a:lnSpc>
                  <a:spcPct val="90000"/>
                </a:lnSpc>
                <a:spcAft>
                  <a:spcPct val="50000"/>
                </a:spcAft>
              </a:pPr>
              <a:r>
                <a:rPr lang="en-US" sz="2400" b="1">
                  <a:solidFill>
                    <a:schemeClr val="tx2"/>
                  </a:solidFill>
                </a:rPr>
                <a:t>processing Aids</a:t>
              </a:r>
              <a:br>
                <a:rPr lang="en-US" sz="2400" b="1">
                  <a:solidFill>
                    <a:schemeClr val="tx2"/>
                  </a:solidFill>
                </a:rPr>
              </a:br>
              <a:r>
                <a:rPr lang="en-US" sz="2400" b="1">
                  <a:solidFill>
                    <a:schemeClr val="tx2"/>
                  </a:solidFill>
                </a:rPr>
                <a:t/>
              </a:r>
              <a:br>
                <a:rPr lang="en-US" sz="2400" b="1">
                  <a:solidFill>
                    <a:schemeClr val="tx2"/>
                  </a:solidFill>
                </a:rPr>
              </a:br>
              <a:r>
                <a:rPr lang="en-US" sz="2400" b="1">
                  <a:solidFill>
                    <a:schemeClr val="tx2"/>
                  </a:solidFill>
                </a:rPr>
                <a:t/>
              </a:r>
              <a:br>
                <a:rPr lang="en-US" sz="2400" b="1">
                  <a:solidFill>
                    <a:schemeClr val="tx2"/>
                  </a:solidFill>
                </a:rPr>
              </a:br>
              <a:r>
                <a:rPr lang="en-US" sz="2400" b="1">
                  <a:solidFill>
                    <a:schemeClr val="tx2"/>
                  </a:solidFill>
                </a:rPr>
                <a:t/>
              </a:r>
              <a:br>
                <a:rPr lang="en-US" sz="2400" b="1">
                  <a:solidFill>
                    <a:schemeClr val="tx2"/>
                  </a:solidFill>
                </a:rPr>
              </a:br>
              <a:endParaRPr lang="en-US" sz="2400" b="1">
                <a:solidFill>
                  <a:schemeClr val="tx2"/>
                </a:solidFill>
              </a:endParaRPr>
            </a:p>
            <a:p>
              <a:pPr marL="4572000" indent="-4572000" eaLnBrk="0" hangingPunct="0">
                <a:lnSpc>
                  <a:spcPct val="90000"/>
                </a:lnSpc>
                <a:spcAft>
                  <a:spcPct val="50000"/>
                </a:spcAft>
              </a:pPr>
              <a:r>
                <a:rPr lang="en-US" sz="2400" b="1">
                  <a:solidFill>
                    <a:schemeClr val="tx2"/>
                  </a:solidFill>
                </a:rPr>
                <a:t>food Contact Materials</a:t>
              </a:r>
              <a:br>
                <a:rPr lang="en-US" sz="2400" b="1">
                  <a:solidFill>
                    <a:schemeClr val="tx2"/>
                  </a:solidFill>
                </a:rPr>
              </a:br>
              <a:r>
                <a:rPr lang="en-US" sz="2400" b="1">
                  <a:solidFill>
                    <a:schemeClr val="tx2"/>
                  </a:solidFill>
                </a:rPr>
                <a:t/>
              </a:r>
              <a:br>
                <a:rPr lang="en-US" sz="2400" b="1">
                  <a:solidFill>
                    <a:schemeClr val="tx2"/>
                  </a:solidFill>
                </a:rPr>
              </a:br>
              <a:endParaRPr lang="en-US" sz="2400" b="1">
                <a:solidFill>
                  <a:schemeClr val="tx2"/>
                </a:solidFill>
              </a:endParaRPr>
            </a:p>
            <a:p>
              <a:pPr marL="4572000" indent="-4572000" eaLnBrk="0" hangingPunct="0">
                <a:lnSpc>
                  <a:spcPct val="90000"/>
                </a:lnSpc>
                <a:spcAft>
                  <a:spcPct val="50000"/>
                </a:spcAft>
              </a:pPr>
              <a:r>
                <a:rPr lang="en-US" sz="2400" b="1">
                  <a:solidFill>
                    <a:schemeClr val="tx2"/>
                  </a:solidFill>
                </a:rPr>
                <a:t>packaging Materials</a:t>
              </a:r>
            </a:p>
            <a:p>
              <a:pPr marL="4572000" indent="-4572000" eaLnBrk="0" hangingPunct="0">
                <a:lnSpc>
                  <a:spcPct val="90000"/>
                </a:lnSpc>
                <a:spcAft>
                  <a:spcPct val="50000"/>
                </a:spcAft>
              </a:pPr>
              <a:r>
                <a:rPr lang="en-US" sz="2400" b="1">
                  <a:solidFill>
                    <a:schemeClr val="tx2"/>
                  </a:solidFill>
                </a:rPr>
                <a:t>cleaning  Agents</a:t>
              </a:r>
            </a:p>
          </p:txBody>
        </p:sp>
        <p:sp>
          <p:nvSpPr>
            <p:cNvPr id="25605" name="Rectangle 5"/>
            <p:cNvSpPr>
              <a:spLocks noChangeArrowheads="1"/>
            </p:cNvSpPr>
            <p:nvPr/>
          </p:nvSpPr>
          <p:spPr bwMode="auto">
            <a:xfrm>
              <a:off x="2544" y="1392"/>
              <a:ext cx="3638" cy="2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lnSpc>
                  <a:spcPct val="90000"/>
                </a:lnSpc>
                <a:spcAft>
                  <a:spcPct val="50000"/>
                </a:spcAft>
              </a:pPr>
              <a:r>
                <a:rPr lang="en-US" sz="2400" b="1">
                  <a:solidFill>
                    <a:schemeClr val="tx2"/>
                  </a:solidFill>
                </a:rPr>
                <a:t>ion-exchange resins, filter aids</a:t>
              </a:r>
              <a:br>
                <a:rPr lang="en-US" sz="2400" b="1">
                  <a:solidFill>
                    <a:schemeClr val="tx2"/>
                  </a:solidFill>
                </a:rPr>
              </a:br>
              <a:r>
                <a:rPr lang="en-US" sz="2400" b="1">
                  <a:solidFill>
                    <a:schemeClr val="tx2"/>
                  </a:solidFill>
                </a:rPr>
                <a:t>enzyme preparations </a:t>
              </a:r>
              <a:br>
                <a:rPr lang="en-US" sz="2400" b="1">
                  <a:solidFill>
                    <a:schemeClr val="tx2"/>
                  </a:solidFill>
                </a:rPr>
              </a:br>
              <a:r>
                <a:rPr lang="en-US" sz="2400" b="1">
                  <a:solidFill>
                    <a:schemeClr val="tx2"/>
                  </a:solidFill>
                </a:rPr>
                <a:t>microorganisms </a:t>
              </a:r>
              <a:br>
                <a:rPr lang="en-US" sz="2400" b="1">
                  <a:solidFill>
                    <a:schemeClr val="tx2"/>
                  </a:solidFill>
                </a:rPr>
              </a:br>
              <a:r>
                <a:rPr lang="en-US" sz="2400" b="1">
                  <a:solidFill>
                    <a:schemeClr val="tx2"/>
                  </a:solidFill>
                </a:rPr>
                <a:t>solvents, lubricants, release agents</a:t>
              </a:r>
              <a:br>
                <a:rPr lang="en-US" sz="2400" b="1">
                  <a:solidFill>
                    <a:schemeClr val="tx2"/>
                  </a:solidFill>
                </a:rPr>
              </a:br>
              <a:r>
                <a:rPr lang="en-US" sz="2400" b="1">
                  <a:solidFill>
                    <a:schemeClr val="tx2"/>
                  </a:solidFill>
                </a:rPr>
                <a:t>specific function additives </a:t>
              </a:r>
            </a:p>
            <a:p>
              <a:pPr eaLnBrk="0" hangingPunct="0">
                <a:lnSpc>
                  <a:spcPct val="90000"/>
                </a:lnSpc>
                <a:spcAft>
                  <a:spcPct val="50000"/>
                </a:spcAft>
              </a:pPr>
              <a:r>
                <a:rPr lang="en-US" sz="2400" b="1">
                  <a:solidFill>
                    <a:schemeClr val="tx2"/>
                  </a:solidFill>
                </a:rPr>
                <a:t>utensils </a:t>
              </a:r>
              <a:br>
                <a:rPr lang="en-US" sz="2400" b="1">
                  <a:solidFill>
                    <a:schemeClr val="tx2"/>
                  </a:solidFill>
                </a:rPr>
              </a:br>
              <a:r>
                <a:rPr lang="en-US" sz="2400" b="1">
                  <a:solidFill>
                    <a:schemeClr val="tx2"/>
                  </a:solidFill>
                </a:rPr>
                <a:t>working surfaces </a:t>
              </a:r>
              <a:br>
                <a:rPr lang="en-US" sz="2400" b="1">
                  <a:solidFill>
                    <a:schemeClr val="tx2"/>
                  </a:solidFill>
                </a:rPr>
              </a:br>
              <a:r>
                <a:rPr lang="en-US" sz="2400" b="1">
                  <a:solidFill>
                    <a:schemeClr val="tx2"/>
                  </a:solidFill>
                </a:rPr>
                <a:t>equipment </a:t>
              </a:r>
            </a:p>
            <a:p>
              <a:pPr eaLnBrk="0" hangingPunct="0">
                <a:lnSpc>
                  <a:spcPct val="90000"/>
                </a:lnSpc>
                <a:spcAft>
                  <a:spcPct val="50000"/>
                </a:spcAft>
              </a:pPr>
              <a:r>
                <a:rPr lang="en-US" sz="2400" b="1">
                  <a:solidFill>
                    <a:schemeClr val="tx2"/>
                  </a:solidFill>
                </a:rPr>
                <a:t>metal, plastic, paper, wood, etc.</a:t>
              </a:r>
            </a:p>
            <a:p>
              <a:pPr eaLnBrk="0" hangingPunct="0">
                <a:lnSpc>
                  <a:spcPct val="90000"/>
                </a:lnSpc>
                <a:spcAft>
                  <a:spcPct val="50000"/>
                </a:spcAft>
              </a:pPr>
              <a:r>
                <a:rPr lang="en-US" sz="2400" b="1">
                  <a:solidFill>
                    <a:schemeClr val="tx2"/>
                  </a:solidFill>
                </a:rPr>
                <a:t>detergents </a:t>
              </a:r>
              <a:br>
                <a:rPr lang="en-US" sz="2400" b="1">
                  <a:solidFill>
                    <a:schemeClr val="tx2"/>
                  </a:solidFill>
                </a:rPr>
              </a:br>
              <a:r>
                <a:rPr lang="en-US" sz="2400" b="1">
                  <a:solidFill>
                    <a:schemeClr val="tx2"/>
                  </a:solidFill>
                </a:rPr>
                <a:t>sanitisers</a:t>
              </a:r>
            </a:p>
          </p:txBody>
        </p:sp>
      </p:gr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2209800"/>
            <a:ext cx="7772400" cy="1143000"/>
          </a:xfrm>
        </p:spPr>
        <p:txBody>
          <a:bodyPr/>
          <a:lstStyle/>
          <a:p>
            <a:pPr algn="ctr" eaLnBrk="1" fontAlgn="auto" hangingPunct="1">
              <a:spcAft>
                <a:spcPts val="0"/>
              </a:spcAft>
              <a:defRPr/>
            </a:pPr>
            <a:r>
              <a:rPr b="1"/>
              <a:t>BAHAYA FISIK</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004888" y="609600"/>
            <a:ext cx="7112000" cy="955675"/>
          </a:xfrm>
          <a:prstGeom prst="rect">
            <a:avLst/>
          </a:prstGeom>
          <a:solidFill>
            <a:srgbClr val="FFCCFF"/>
          </a:solidFill>
          <a:ln w="25400">
            <a:solidFill>
              <a:schemeClr val="tx1"/>
            </a:solidFill>
            <a:miter lim="800000"/>
            <a:headEnd/>
            <a:tailEnd/>
          </a:ln>
          <a:effectLst/>
        </p:spPr>
        <p:txBody>
          <a:bodyPr wrap="none" lIns="381000" tIns="190500" rIns="381000" bIns="190500" anchor="ctr" anchorCtr="1">
            <a:spAutoFit/>
          </a:bodyPr>
          <a:lstStyle/>
          <a:p>
            <a:pPr algn="ctr" eaLnBrk="0" hangingPunct="0">
              <a:defRPr/>
            </a:pPr>
            <a:r>
              <a:rPr lang="en-US" sz="3600" b="1">
                <a:effectLst>
                  <a:outerShdw blurRad="38100" dist="38100" dir="2700000" algn="tl">
                    <a:srgbClr val="FFFFFF"/>
                  </a:outerShdw>
                </a:effectLst>
              </a:rPr>
              <a:t>Cemaran fisik yang potensial</a:t>
            </a:r>
          </a:p>
        </p:txBody>
      </p:sp>
      <p:sp>
        <p:nvSpPr>
          <p:cNvPr id="51203" name="Rectangle 3"/>
          <p:cNvSpPr>
            <a:spLocks noChangeArrowheads="1"/>
          </p:cNvSpPr>
          <p:nvPr/>
        </p:nvSpPr>
        <p:spPr bwMode="auto">
          <a:xfrm>
            <a:off x="3124200" y="2057400"/>
            <a:ext cx="47244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p>
            <a:pPr marL="571500" indent="-571500" eaLnBrk="0" hangingPunct="0">
              <a:lnSpc>
                <a:spcPct val="105000"/>
              </a:lnSpc>
              <a:buClr>
                <a:srgbClr val="FF0000"/>
              </a:buClr>
              <a:buSzPct val="100000"/>
              <a:buFont typeface="Wingdings" pitchFamily="2" charset="2"/>
              <a:buChar char="ü"/>
            </a:pPr>
            <a:r>
              <a:rPr lang="en-US" sz="2500" b="1"/>
              <a:t>glass</a:t>
            </a:r>
          </a:p>
          <a:p>
            <a:pPr marL="571500" indent="-571500" eaLnBrk="0" hangingPunct="0">
              <a:lnSpc>
                <a:spcPct val="105000"/>
              </a:lnSpc>
              <a:buClr>
                <a:srgbClr val="FF0000"/>
              </a:buClr>
              <a:buSzPct val="100000"/>
              <a:buFont typeface="Wingdings" pitchFamily="2" charset="2"/>
              <a:buChar char="ü"/>
            </a:pPr>
            <a:r>
              <a:rPr lang="en-US" sz="2500" b="1"/>
              <a:t>slime or scum</a:t>
            </a:r>
          </a:p>
          <a:p>
            <a:pPr marL="571500" indent="-571500" eaLnBrk="0" hangingPunct="0">
              <a:lnSpc>
                <a:spcPct val="105000"/>
              </a:lnSpc>
              <a:buClr>
                <a:srgbClr val="FF0000"/>
              </a:buClr>
              <a:buSzPct val="100000"/>
              <a:buFont typeface="Wingdings" pitchFamily="2" charset="2"/>
              <a:buChar char="ü"/>
            </a:pPr>
            <a:r>
              <a:rPr lang="en-US" sz="2500" b="1"/>
              <a:t>metal</a:t>
            </a:r>
          </a:p>
          <a:p>
            <a:pPr marL="571500" indent="-571500" eaLnBrk="0" hangingPunct="0">
              <a:lnSpc>
                <a:spcPct val="105000"/>
              </a:lnSpc>
              <a:buClr>
                <a:srgbClr val="FF0000"/>
              </a:buClr>
              <a:buSzPct val="100000"/>
              <a:buFont typeface="Wingdings" pitchFamily="2" charset="2"/>
              <a:buChar char="ü"/>
            </a:pPr>
            <a:r>
              <a:rPr lang="en-US" sz="2500" b="1"/>
              <a:t>bone</a:t>
            </a:r>
          </a:p>
          <a:p>
            <a:pPr marL="571500" indent="-571500" eaLnBrk="0" hangingPunct="0">
              <a:lnSpc>
                <a:spcPct val="105000"/>
              </a:lnSpc>
              <a:buClr>
                <a:srgbClr val="FF0000"/>
              </a:buClr>
              <a:buSzPct val="100000"/>
              <a:buFont typeface="Wingdings" pitchFamily="2" charset="2"/>
              <a:buChar char="ü"/>
            </a:pPr>
            <a:r>
              <a:rPr lang="en-US" sz="2500" b="1"/>
              <a:t>plastic</a:t>
            </a:r>
          </a:p>
          <a:p>
            <a:pPr marL="571500" indent="-571500" eaLnBrk="0" hangingPunct="0">
              <a:lnSpc>
                <a:spcPct val="105000"/>
              </a:lnSpc>
              <a:buClr>
                <a:srgbClr val="FF0000"/>
              </a:buClr>
              <a:buSzPct val="100000"/>
              <a:buFont typeface="Wingdings" pitchFamily="2" charset="2"/>
              <a:buChar char="ü"/>
            </a:pPr>
            <a:r>
              <a:rPr lang="en-US" sz="2500" b="1"/>
              <a:t>stones and rocks</a:t>
            </a:r>
          </a:p>
          <a:p>
            <a:pPr marL="571500" indent="-571500" eaLnBrk="0" hangingPunct="0">
              <a:lnSpc>
                <a:spcPct val="105000"/>
              </a:lnSpc>
              <a:buClr>
                <a:srgbClr val="FF0000"/>
              </a:buClr>
              <a:buSzPct val="100000"/>
              <a:buFont typeface="Wingdings" pitchFamily="2" charset="2"/>
              <a:buChar char="ü"/>
            </a:pPr>
            <a:r>
              <a:rPr lang="en-US" sz="2500" b="1"/>
              <a:t>capsules or crystals</a:t>
            </a:r>
          </a:p>
          <a:p>
            <a:pPr marL="571500" indent="-571500" eaLnBrk="0" hangingPunct="0">
              <a:lnSpc>
                <a:spcPct val="105000"/>
              </a:lnSpc>
              <a:buClr>
                <a:srgbClr val="FF0000"/>
              </a:buClr>
              <a:buSzPct val="100000"/>
              <a:buFont typeface="Wingdings" pitchFamily="2" charset="2"/>
              <a:buChar char="ü"/>
            </a:pPr>
            <a:r>
              <a:rPr lang="en-US" sz="2500" b="1"/>
              <a:t>pits or shell</a:t>
            </a:r>
          </a:p>
          <a:p>
            <a:pPr marL="571500" indent="-571500" eaLnBrk="0" hangingPunct="0">
              <a:lnSpc>
                <a:spcPct val="105000"/>
              </a:lnSpc>
              <a:buClr>
                <a:srgbClr val="FF0000"/>
              </a:buClr>
              <a:buSzPct val="100000"/>
              <a:buFont typeface="Wingdings" pitchFamily="2" charset="2"/>
              <a:buChar char="ü"/>
            </a:pPr>
            <a:r>
              <a:rPr lang="en-US" sz="2500" b="1"/>
              <a:t>wood</a:t>
            </a:r>
          </a:p>
          <a:p>
            <a:pPr marL="571500" indent="-571500" eaLnBrk="0" hangingPunct="0">
              <a:lnSpc>
                <a:spcPct val="105000"/>
              </a:lnSpc>
              <a:buClr>
                <a:srgbClr val="FF0000"/>
              </a:buClr>
              <a:buSzPct val="100000"/>
              <a:buFont typeface="Wingdings" pitchFamily="2" charset="2"/>
              <a:buChar char="ü"/>
            </a:pPr>
            <a:r>
              <a:rPr lang="en-US" sz="2500" b="1"/>
              <a:t>paper</a:t>
            </a:r>
          </a:p>
          <a:p>
            <a:pPr marL="571500" indent="-571500" eaLnBrk="0" hangingPunct="0">
              <a:lnSpc>
                <a:spcPct val="105000"/>
              </a:lnSpc>
              <a:buClr>
                <a:srgbClr val="FF0000"/>
              </a:buClr>
              <a:buSzPct val="100000"/>
              <a:buFont typeface="Wingdings" pitchFamily="2" charset="2"/>
              <a:buChar char="ü"/>
            </a:pPr>
            <a:r>
              <a:rPr lang="en-US" sz="2500" b="1"/>
              <a:t>human and animal hair</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additive="base">
                                        <p:cTn id="7" dur="500" fill="hold"/>
                                        <p:tgtEl>
                                          <p:spTgt spid="51202"/>
                                        </p:tgtEl>
                                        <p:attrNameLst>
                                          <p:attrName>ppt_x</p:attrName>
                                        </p:attrNameLst>
                                      </p:cBhvr>
                                      <p:tavLst>
                                        <p:tav tm="0">
                                          <p:val>
                                            <p:strVal val="0-#ppt_w/2"/>
                                          </p:val>
                                        </p:tav>
                                        <p:tav tm="100000">
                                          <p:val>
                                            <p:strVal val="#ppt_x"/>
                                          </p:val>
                                        </p:tav>
                                      </p:tavLst>
                                    </p:anim>
                                    <p:anim calcmode="lin" valueType="num">
                                      <p:cBhvr additive="base">
                                        <p:cTn id="8" dur="500" fill="hold"/>
                                        <p:tgtEl>
                                          <p:spTgt spid="512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3"/>
                                        </p:tgtEl>
                                        <p:attrNameLst>
                                          <p:attrName>style.visibility</p:attrName>
                                        </p:attrNameLst>
                                      </p:cBhvr>
                                      <p:to>
                                        <p:strVal val="visible"/>
                                      </p:to>
                                    </p:set>
                                    <p:anim calcmode="lin" valueType="num">
                                      <p:cBhvr additive="base">
                                        <p:cTn id="13" dur="500" fill="hold"/>
                                        <p:tgtEl>
                                          <p:spTgt spid="51203"/>
                                        </p:tgtEl>
                                        <p:attrNameLst>
                                          <p:attrName>ppt_x</p:attrName>
                                        </p:attrNameLst>
                                      </p:cBhvr>
                                      <p:tavLst>
                                        <p:tav tm="0">
                                          <p:val>
                                            <p:strVal val="0-#ppt_w/2"/>
                                          </p:val>
                                        </p:tav>
                                        <p:tav tm="100000">
                                          <p:val>
                                            <p:strVal val="#ppt_x"/>
                                          </p:val>
                                        </p:tav>
                                      </p:tavLst>
                                    </p:anim>
                                    <p:anim calcmode="lin" valueType="num">
                                      <p:cBhvr additive="base">
                                        <p:cTn id="14" dur="500" fill="hold"/>
                                        <p:tgtEl>
                                          <p:spTgt spid="512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nimBg="1" autoUpdateAnimBg="0"/>
      <p:bldP spid="5120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04800" y="304800"/>
            <a:ext cx="8458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p>
            <a:pPr marL="2381250" indent="-2381250"/>
            <a:r>
              <a:rPr lang="en-US" sz="2600" b="1">
                <a:solidFill>
                  <a:schemeClr val="tx2"/>
                </a:solidFill>
                <a:latin typeface="Tahoma" pitchFamily="34" charset="0"/>
              </a:rPr>
              <a:t>FORMULIR 1. IDENTIFIKASI BAHAYA DAN CARA PENCEGAHANNYA </a:t>
            </a:r>
            <a:endParaRPr lang="en-US" sz="2600" b="1">
              <a:solidFill>
                <a:schemeClr val="tx2"/>
              </a:solidFill>
              <a:latin typeface="Times New Roman" pitchFamily="18" charset="0"/>
              <a:cs typeface="Times New Roman" pitchFamily="18" charset="0"/>
            </a:endParaRPr>
          </a:p>
          <a:p>
            <a:pPr marL="2381250" indent="-2381250" eaLnBrk="0" hangingPunct="0"/>
            <a:endParaRPr lang="en-US" sz="2400" b="1">
              <a:solidFill>
                <a:schemeClr val="tx2"/>
              </a:solidFill>
              <a:latin typeface="Tahoma" pitchFamily="34" charset="0"/>
            </a:endParaRPr>
          </a:p>
          <a:p>
            <a:pPr marL="2381250" indent="-2381250" eaLnBrk="0" hangingPunct="0"/>
            <a:r>
              <a:rPr lang="en-US" sz="2400" b="1">
                <a:solidFill>
                  <a:schemeClr val="tx2"/>
                </a:solidFill>
                <a:latin typeface="Tahoma" pitchFamily="34" charset="0"/>
              </a:rPr>
              <a:t>NAMA MASAKAN : …</a:t>
            </a:r>
            <a:endParaRPr lang="en-US" sz="2400" b="1">
              <a:solidFill>
                <a:schemeClr val="tx2"/>
              </a:solidFill>
              <a:latin typeface="Times New Roman" pitchFamily="18" charset="0"/>
            </a:endParaRPr>
          </a:p>
        </p:txBody>
      </p:sp>
      <p:sp>
        <p:nvSpPr>
          <p:cNvPr id="53251" name="Rectangle 3"/>
          <p:cNvSpPr>
            <a:spLocks noChangeArrowheads="1"/>
          </p:cNvSpPr>
          <p:nvPr/>
        </p:nvSpPr>
        <p:spPr bwMode="auto">
          <a:xfrm>
            <a:off x="0" y="5410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solidFill>
                  <a:srgbClr val="FF0000"/>
                </a:solidFill>
                <a:latin typeface="Tahoma" pitchFamily="34" charset="0"/>
              </a:rPr>
              <a:t>   </a:t>
            </a:r>
            <a:r>
              <a:rPr lang="en-US" sz="2400" b="1">
                <a:solidFill>
                  <a:srgbClr val="FF0000"/>
                </a:solidFill>
                <a:latin typeface="Tahoma" pitchFamily="34" charset="0"/>
              </a:rPr>
              <a:t>Ket. B (M) = Biologis (Mikrob) ; </a:t>
            </a:r>
            <a:r>
              <a:rPr lang="en-US" sz="2400" b="1">
                <a:solidFill>
                  <a:srgbClr val="009900"/>
                </a:solidFill>
                <a:latin typeface="Tahoma" pitchFamily="34" charset="0"/>
              </a:rPr>
              <a:t>K = Kimia</a:t>
            </a:r>
            <a:r>
              <a:rPr lang="en-US" sz="2400" b="1">
                <a:solidFill>
                  <a:srgbClr val="FF0000"/>
                </a:solidFill>
                <a:latin typeface="Tahoma" pitchFamily="34" charset="0"/>
              </a:rPr>
              <a:t> ; </a:t>
            </a:r>
            <a:r>
              <a:rPr lang="en-US" sz="2400" b="1">
                <a:solidFill>
                  <a:schemeClr val="tx2"/>
                </a:solidFill>
                <a:latin typeface="Tahoma" pitchFamily="34" charset="0"/>
              </a:rPr>
              <a:t>F = Fisik</a:t>
            </a:r>
            <a:endParaRPr lang="en-US" sz="2400" b="1">
              <a:solidFill>
                <a:schemeClr val="tx2"/>
              </a:solidFill>
              <a:latin typeface="Times New Roman" pitchFamily="18" charset="0"/>
            </a:endParaRPr>
          </a:p>
        </p:txBody>
      </p:sp>
      <p:graphicFrame>
        <p:nvGraphicFramePr>
          <p:cNvPr id="53252" name="Group 4"/>
          <p:cNvGraphicFramePr>
            <a:graphicFrameLocks noGrp="1"/>
          </p:cNvGraphicFramePr>
          <p:nvPr/>
        </p:nvGraphicFramePr>
        <p:xfrm>
          <a:off x="228600" y="2133600"/>
          <a:ext cx="8763000" cy="2946400"/>
        </p:xfrm>
        <a:graphic>
          <a:graphicData uri="http://schemas.openxmlformats.org/drawingml/2006/table">
            <a:tbl>
              <a:tblPr/>
              <a:tblGrid>
                <a:gridCol w="609600"/>
                <a:gridCol w="2590800"/>
                <a:gridCol w="1752600"/>
                <a:gridCol w="1752600"/>
                <a:gridCol w="2057400"/>
              </a:tblGrid>
              <a:tr h="838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Arial" charset="0"/>
                        </a:rPr>
                        <a:t>NO.</a:t>
                      </a:r>
                      <a:endParaRPr kumimoji="0" lang="en-GB" sz="1800" b="1" i="0" u="none" strike="noStrike" cap="none" normalizeH="0" baseline="0" smtClean="0">
                        <a:ln>
                          <a:noFill/>
                        </a:ln>
                        <a:solidFill>
                          <a:schemeClr val="tx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BAHAN MENTAH / INGRIDIEN / BAHAN TAMBAHAN</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BAHAYA</a:t>
                      </a:r>
                      <a:endParaRPr kumimoji="0" lang="en-US" sz="1800" b="1" i="0" u="none" strike="noStrike" cap="none" normalizeH="0" baseline="0" smtClean="0">
                        <a:ln>
                          <a:noFill/>
                        </a:ln>
                        <a:solidFill>
                          <a:schemeClr val="tx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 B (M)/K/F</a:t>
                      </a:r>
                      <a:endParaRPr kumimoji="0" lang="en-US" sz="1800" b="1" i="0" u="none" strike="noStrike" cap="none" normalizeH="0" baseline="0" smtClean="0">
                        <a:ln>
                          <a:noFill/>
                        </a:ln>
                        <a:solidFill>
                          <a:schemeClr val="tx2"/>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JENIS BAHAYA</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CARA PENCEGAHAN</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dissolve">
                                      <p:cBhvr>
                                        <p:cTn id="7" dur="500"/>
                                        <p:tgtEl>
                                          <p:spTgt spid="532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Effect transition="in" filter="dissolve">
                                      <p:cBhvr>
                                        <p:cTn id="12"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utoUpdateAnimBg="0"/>
      <p:bldP spid="532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228600"/>
            <a:ext cx="7772400" cy="457200"/>
          </a:xfrm>
          <a:solidFill>
            <a:srgbClr val="FF6699"/>
          </a:solidFill>
        </p:spPr>
        <p:txBody>
          <a:bodyPr>
            <a:normAutofit fontScale="90000"/>
          </a:bodyPr>
          <a:lstStyle/>
          <a:p>
            <a:pPr eaLnBrk="1" fontAlgn="auto" hangingPunct="1">
              <a:spcAft>
                <a:spcPts val="0"/>
              </a:spcAft>
              <a:defRPr/>
            </a:pPr>
            <a:r>
              <a:rPr sz="3600" b="1"/>
              <a:t>KELOMPOK BAHAYA </a:t>
            </a:r>
            <a:r>
              <a:rPr sz="3600" b="1">
                <a:sym typeface="Wingdings" pitchFamily="2" charset="2"/>
              </a:rPr>
              <a:t></a:t>
            </a:r>
            <a:r>
              <a:rPr sz="3600" b="1"/>
              <a:t> to form 2 </a:t>
            </a:r>
          </a:p>
        </p:txBody>
      </p:sp>
      <p:graphicFrame>
        <p:nvGraphicFramePr>
          <p:cNvPr id="55299" name="Group 3"/>
          <p:cNvGraphicFramePr>
            <a:graphicFrameLocks noGrp="1"/>
          </p:cNvGraphicFramePr>
          <p:nvPr>
            <p:ph type="tbl" idx="1"/>
          </p:nvPr>
        </p:nvGraphicFramePr>
        <p:xfrm>
          <a:off x="0" y="762000"/>
          <a:ext cx="8991600" cy="5832476"/>
        </p:xfrm>
        <a:graphic>
          <a:graphicData uri="http://schemas.openxmlformats.org/drawingml/2006/table">
            <a:tbl>
              <a:tblPr/>
              <a:tblGrid>
                <a:gridCol w="1676400"/>
                <a:gridCol w="7315200"/>
              </a:tblGrid>
              <a:tr h="51278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KEL. BHY</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KARAKTERISTIK</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22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A</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Kelompok makanan </a:t>
                      </a:r>
                      <a:r>
                        <a:rPr kumimoji="0" lang="en-US" sz="1600" b="1" i="0" u="none" strike="noStrike" cap="none" normalizeH="0" baseline="0" smtClean="0">
                          <a:ln>
                            <a:noFill/>
                          </a:ln>
                          <a:solidFill>
                            <a:srgbClr val="FF0000"/>
                          </a:solidFill>
                          <a:effectLst/>
                          <a:latin typeface="Arial" charset="0"/>
                        </a:rPr>
                        <a:t>KHUSUS</a:t>
                      </a:r>
                      <a:r>
                        <a:rPr kumimoji="0" lang="en-US" sz="1600" b="1" i="0" u="none" strike="noStrike" cap="none" normalizeH="0" baseline="0" smtClean="0">
                          <a:ln>
                            <a:noFill/>
                          </a:ln>
                          <a:solidFill>
                            <a:schemeClr val="tx1"/>
                          </a:solidFill>
                          <a:effectLst/>
                          <a:latin typeface="Arial" charset="0"/>
                        </a:rPr>
                        <a:t> yang terdiri dari makanan </a:t>
                      </a:r>
                      <a:r>
                        <a:rPr kumimoji="0" lang="en-US" sz="1600" b="1" i="0" u="none" strike="noStrike" cap="none" normalizeH="0" baseline="0" smtClean="0">
                          <a:ln>
                            <a:noFill/>
                          </a:ln>
                          <a:solidFill>
                            <a:srgbClr val="FF0000"/>
                          </a:solidFill>
                          <a:effectLst/>
                          <a:latin typeface="Arial" charset="0"/>
                        </a:rPr>
                        <a:t>NON STERIL</a:t>
                      </a:r>
                      <a:r>
                        <a:rPr kumimoji="0" lang="en-US" sz="1600" b="1" i="0" u="none" strike="noStrike" cap="none" normalizeH="0" baseline="0" smtClean="0">
                          <a:ln>
                            <a:noFill/>
                          </a:ln>
                          <a:solidFill>
                            <a:schemeClr val="tx1"/>
                          </a:solidFill>
                          <a:effectLst/>
                          <a:latin typeface="Arial" charset="0"/>
                        </a:rPr>
                        <a:t> yang ditujukan untuk konsumen beresiko tinggi, seperti bayi, balita, orang sakit/pasien, orang tua, ibu hamil, ibu menyusui, usia lanjut</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10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B</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Makanan yang mengandung bahan / ingridien yang </a:t>
                      </a:r>
                      <a:r>
                        <a:rPr kumimoji="0" lang="en-US" sz="1600" b="1" i="0" u="none" strike="noStrike" cap="none" normalizeH="0" baseline="0" smtClean="0">
                          <a:ln>
                            <a:noFill/>
                          </a:ln>
                          <a:solidFill>
                            <a:srgbClr val="FF0000"/>
                          </a:solidFill>
                          <a:effectLst/>
                          <a:latin typeface="Arial" charset="0"/>
                        </a:rPr>
                        <a:t>SENSITIF</a:t>
                      </a:r>
                      <a:r>
                        <a:rPr kumimoji="0" lang="en-US" sz="1600" b="1" i="0" u="none" strike="noStrike" cap="none" normalizeH="0" baseline="0" smtClean="0">
                          <a:ln>
                            <a:noFill/>
                          </a:ln>
                          <a:solidFill>
                            <a:schemeClr val="tx1"/>
                          </a:solidFill>
                          <a:effectLst/>
                          <a:latin typeface="Arial" charset="0"/>
                        </a:rPr>
                        <a:t> terhadap bahaya biologis, kimia, atau fisik</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C</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Di dalam proses pengolahan makanan </a:t>
                      </a:r>
                      <a:r>
                        <a:rPr kumimoji="0" lang="en-US" sz="1600" b="1" i="0" u="none" strike="noStrike" cap="none" normalizeH="0" baseline="0" smtClean="0">
                          <a:ln>
                            <a:noFill/>
                          </a:ln>
                          <a:solidFill>
                            <a:srgbClr val="FF0000"/>
                          </a:solidFill>
                          <a:effectLst/>
                          <a:latin typeface="Arial" charset="0"/>
                        </a:rPr>
                        <a:t>TIDAK</a:t>
                      </a:r>
                      <a:r>
                        <a:rPr kumimoji="0" lang="en-US" sz="1600" b="1" i="0" u="none" strike="noStrike" cap="none" normalizeH="0" baseline="0" smtClean="0">
                          <a:ln>
                            <a:noFill/>
                          </a:ln>
                          <a:solidFill>
                            <a:schemeClr val="tx1"/>
                          </a:solidFill>
                          <a:effectLst/>
                          <a:latin typeface="Arial" charset="0"/>
                        </a:rPr>
                        <a:t> terdapat tahap yang dapat  membunuh mikroorganisme berbahaya atau mencegah / menghilangkan bahaya kimia / fisik</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51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D</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Makanan kemungkinan mengalami </a:t>
                      </a:r>
                      <a:r>
                        <a:rPr kumimoji="0" lang="en-US" sz="1600" b="1" i="0" u="none" strike="noStrike" cap="none" normalizeH="0" baseline="0" smtClean="0">
                          <a:ln>
                            <a:noFill/>
                          </a:ln>
                          <a:solidFill>
                            <a:srgbClr val="FF0000"/>
                          </a:solidFill>
                          <a:effectLst/>
                          <a:latin typeface="Arial" charset="0"/>
                        </a:rPr>
                        <a:t>PENCEMARAN KEMBALI</a:t>
                      </a:r>
                      <a:r>
                        <a:rPr kumimoji="0" lang="en-US" sz="1600" b="1" i="0" u="none" strike="noStrike" cap="none" normalizeH="0" baseline="0" smtClean="0">
                          <a:ln>
                            <a:noFill/>
                          </a:ln>
                          <a:solidFill>
                            <a:schemeClr val="tx1"/>
                          </a:solidFill>
                          <a:effectLst/>
                          <a:latin typeface="Arial" charset="0"/>
                        </a:rPr>
                        <a:t> setelah pengolahan </a:t>
                      </a:r>
                      <a:r>
                        <a:rPr kumimoji="0" lang="en-US" sz="1600" b="1" i="0" u="none" strike="noStrike" cap="none" normalizeH="0" baseline="0" smtClean="0">
                          <a:ln>
                            <a:noFill/>
                          </a:ln>
                          <a:solidFill>
                            <a:srgbClr val="FF0000"/>
                          </a:solidFill>
                          <a:effectLst/>
                          <a:latin typeface="Arial" charset="0"/>
                        </a:rPr>
                        <a:t>SEBELUM</a:t>
                      </a:r>
                      <a:r>
                        <a:rPr kumimoji="0" lang="en-US" sz="1600" b="1" i="0" u="none" strike="noStrike" cap="none" normalizeH="0" baseline="0" smtClean="0">
                          <a:ln>
                            <a:noFill/>
                          </a:ln>
                          <a:solidFill>
                            <a:schemeClr val="tx1"/>
                          </a:solidFill>
                          <a:effectLst/>
                          <a:latin typeface="Arial" charset="0"/>
                        </a:rPr>
                        <a:t> pengemasan / penyajian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9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Kemungkinan dapat terjadi </a:t>
                      </a:r>
                      <a:r>
                        <a:rPr kumimoji="0" lang="en-US" sz="1600" b="1" i="0" u="none" strike="noStrike" cap="none" normalizeH="0" baseline="0" smtClean="0">
                          <a:ln>
                            <a:noFill/>
                          </a:ln>
                          <a:solidFill>
                            <a:srgbClr val="FF0000"/>
                          </a:solidFill>
                          <a:effectLst/>
                          <a:latin typeface="Arial" charset="0"/>
                        </a:rPr>
                        <a:t>KONTAMINASI KEMBALI</a:t>
                      </a:r>
                      <a:r>
                        <a:rPr kumimoji="0" lang="en-US" sz="1600" b="1" i="0" u="none" strike="noStrike" cap="none" normalizeH="0" baseline="0" smtClean="0">
                          <a:ln>
                            <a:noFill/>
                          </a:ln>
                          <a:solidFill>
                            <a:schemeClr val="tx1"/>
                          </a:solidFill>
                          <a:effectLst/>
                          <a:latin typeface="Arial" charset="0"/>
                        </a:rPr>
                        <a:t> atau penanganan yang salah </a:t>
                      </a:r>
                      <a:r>
                        <a:rPr kumimoji="0" lang="en-US" sz="1600" b="1" i="0" u="none" strike="noStrike" cap="none" normalizeH="0" baseline="0" smtClean="0">
                          <a:ln>
                            <a:noFill/>
                          </a:ln>
                          <a:solidFill>
                            <a:srgbClr val="FF0000"/>
                          </a:solidFill>
                          <a:effectLst/>
                          <a:latin typeface="Arial" charset="0"/>
                        </a:rPr>
                        <a:t>SELAMA</a:t>
                      </a:r>
                      <a:r>
                        <a:rPr kumimoji="0" lang="en-US" sz="1600" b="1" i="0" u="none" strike="noStrike" cap="none" normalizeH="0" baseline="0" smtClean="0">
                          <a:ln>
                            <a:noFill/>
                          </a:ln>
                          <a:solidFill>
                            <a:schemeClr val="tx1"/>
                          </a:solidFill>
                          <a:effectLst/>
                          <a:latin typeface="Arial" charset="0"/>
                        </a:rPr>
                        <a:t> distribusi, penanganan oleh konsumen / pasien, sehingga makanan menjadi berbahaya bila dikonsumsi</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20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F</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Tidak ada proses pemanasan setelah mengemasan / penyajian atau waktu dipersiapkan di tingkat konsumen / pasien yang dapat memusnahkan / menghilangkan </a:t>
                      </a:r>
                      <a:r>
                        <a:rPr kumimoji="0" lang="en-US" sz="1600" b="1" i="0" u="none" strike="noStrike" cap="none" normalizeH="0" baseline="0" smtClean="0">
                          <a:ln>
                            <a:noFill/>
                          </a:ln>
                          <a:solidFill>
                            <a:srgbClr val="FF0000"/>
                          </a:solidFill>
                          <a:effectLst/>
                          <a:latin typeface="Arial" charset="0"/>
                        </a:rPr>
                        <a:t>BAHAYA BIOLOGIS</a:t>
                      </a:r>
                      <a:r>
                        <a:rPr kumimoji="0" lang="en-US" sz="1600" b="1" i="0" u="none" strike="noStrike" cap="none" normalizeH="0" baseline="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 Atau Tidak ada cara bagi konsumen untuk mendeteksi, menghilangkan, atau menghancurkan </a:t>
                      </a:r>
                      <a:r>
                        <a:rPr kumimoji="0" lang="en-US" sz="1600" b="1" i="0" u="none" strike="noStrike" cap="none" normalizeH="0" baseline="0" smtClean="0">
                          <a:ln>
                            <a:noFill/>
                          </a:ln>
                          <a:solidFill>
                            <a:srgbClr val="FF0000"/>
                          </a:solidFill>
                          <a:effectLst/>
                          <a:latin typeface="Arial" charset="0"/>
                        </a:rPr>
                        <a:t>BAHAYA KIMIA atau FISIK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304800" y="334963"/>
            <a:ext cx="8610600" cy="808037"/>
          </a:xfrm>
          <a:prstGeom prst="rect">
            <a:avLst/>
          </a:prstGeom>
          <a:gradFill rotWithShape="0">
            <a:gsLst>
              <a:gs pos="0">
                <a:srgbClr val="FFCCFF"/>
              </a:gs>
              <a:gs pos="100000">
                <a:srgbClr val="33CC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bIns="0">
            <a:spAutoFit/>
          </a:bodyPr>
          <a:lstStyle/>
          <a:p>
            <a:pPr marL="2381250" indent="-2381250" algn="ctr"/>
            <a:r>
              <a:rPr lang="en-US" sz="2600" b="1">
                <a:solidFill>
                  <a:schemeClr val="tx2"/>
                </a:solidFill>
                <a:latin typeface="Tahoma" pitchFamily="34" charset="0"/>
              </a:rPr>
              <a:t>FORMULIR 2. ANALISA RESIKO BAHAYA </a:t>
            </a:r>
            <a:endParaRPr lang="en-US" sz="2600" b="1">
              <a:solidFill>
                <a:schemeClr val="tx2"/>
              </a:solidFill>
              <a:latin typeface="Times New Roman" pitchFamily="18" charset="0"/>
              <a:cs typeface="Times New Roman" pitchFamily="18" charset="0"/>
            </a:endParaRPr>
          </a:p>
          <a:p>
            <a:pPr marL="2381250" indent="-2381250" algn="ctr" eaLnBrk="0" hangingPunct="0"/>
            <a:r>
              <a:rPr lang="en-US" sz="2400" b="1">
                <a:solidFill>
                  <a:schemeClr val="tx2"/>
                </a:solidFill>
                <a:latin typeface="Tahoma" pitchFamily="34" charset="0"/>
              </a:rPr>
              <a:t>NAMA MASAKAN : …</a:t>
            </a:r>
            <a:endParaRPr lang="en-US" sz="2400" b="1">
              <a:solidFill>
                <a:schemeClr val="tx2"/>
              </a:solidFill>
              <a:latin typeface="Times New Roman" pitchFamily="18" charset="0"/>
            </a:endParaRPr>
          </a:p>
        </p:txBody>
      </p:sp>
      <p:sp>
        <p:nvSpPr>
          <p:cNvPr id="57347" name="Rectangle 3"/>
          <p:cNvSpPr>
            <a:spLocks noChangeArrowheads="1"/>
          </p:cNvSpPr>
          <p:nvPr/>
        </p:nvSpPr>
        <p:spPr bwMode="auto">
          <a:xfrm>
            <a:off x="228600" y="4813300"/>
            <a:ext cx="8686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9C0000"/>
                </a:solidFill>
                <a:latin typeface="Tahoma" pitchFamily="34" charset="0"/>
              </a:rPr>
              <a:t>A = Makanan untuk konsumen beresiko tinggi (a.l. pasien &amp; gol. Resti)     </a:t>
            </a:r>
            <a:endParaRPr lang="en-US" b="1">
              <a:solidFill>
                <a:srgbClr val="9C0000"/>
              </a:solidFill>
              <a:latin typeface="Times New Roman" pitchFamily="18" charset="0"/>
              <a:cs typeface="Times New Roman" pitchFamily="18" charset="0"/>
            </a:endParaRPr>
          </a:p>
          <a:p>
            <a:pPr eaLnBrk="0" hangingPunct="0"/>
            <a:r>
              <a:rPr lang="en-US" b="1">
                <a:solidFill>
                  <a:srgbClr val="9C0000"/>
                </a:solidFill>
                <a:latin typeface="Tahoma" pitchFamily="34" charset="0"/>
              </a:rPr>
              <a:t>B = Mengandung bahan yang sensitif thd bahaya biologis/kimia/fisik     </a:t>
            </a:r>
            <a:endParaRPr lang="en-US" b="1">
              <a:solidFill>
                <a:srgbClr val="9C0000"/>
              </a:solidFill>
              <a:latin typeface="Times New Roman" pitchFamily="18" charset="0"/>
              <a:cs typeface="Times New Roman" pitchFamily="18" charset="0"/>
            </a:endParaRPr>
          </a:p>
          <a:p>
            <a:pPr eaLnBrk="0" hangingPunct="0"/>
            <a:r>
              <a:rPr lang="en-US" b="1">
                <a:solidFill>
                  <a:srgbClr val="9C0000"/>
                </a:solidFill>
                <a:latin typeface="Tahoma" pitchFamily="34" charset="0"/>
              </a:rPr>
              <a:t>C = Tidak ada tahap untuk mencegah/menghilangkan bahaya                          </a:t>
            </a:r>
            <a:endParaRPr lang="en-US" b="1">
              <a:solidFill>
                <a:srgbClr val="9C0000"/>
              </a:solidFill>
              <a:latin typeface="Times New Roman" pitchFamily="18" charset="0"/>
              <a:cs typeface="Times New Roman" pitchFamily="18" charset="0"/>
            </a:endParaRPr>
          </a:p>
          <a:p>
            <a:pPr eaLnBrk="0" hangingPunct="0"/>
            <a:r>
              <a:rPr lang="en-US" b="1">
                <a:solidFill>
                  <a:srgbClr val="9C0000"/>
                </a:solidFill>
                <a:latin typeface="Tahoma" pitchFamily="34" charset="0"/>
              </a:rPr>
              <a:t>D = Kemungkinan mengalami kontaminasi kembali setelah pengolahan</a:t>
            </a:r>
            <a:endParaRPr lang="en-US" b="1">
              <a:solidFill>
                <a:srgbClr val="9C0000"/>
              </a:solidFill>
              <a:latin typeface="Times New Roman" pitchFamily="18" charset="0"/>
              <a:cs typeface="Times New Roman" pitchFamily="18" charset="0"/>
            </a:endParaRPr>
          </a:p>
          <a:p>
            <a:pPr eaLnBrk="0" hangingPunct="0"/>
            <a:r>
              <a:rPr lang="en-US" b="1">
                <a:solidFill>
                  <a:srgbClr val="9C0000"/>
                </a:solidFill>
                <a:latin typeface="Tahoma" pitchFamily="34" charset="0"/>
              </a:rPr>
              <a:t>E = Kemungkinan penanganan yang salah selama distribusi /konsumsi</a:t>
            </a:r>
            <a:endParaRPr lang="en-US" b="1">
              <a:solidFill>
                <a:srgbClr val="9C0000"/>
              </a:solidFill>
              <a:latin typeface="Times New Roman" pitchFamily="18" charset="0"/>
              <a:cs typeface="Times New Roman" pitchFamily="18" charset="0"/>
            </a:endParaRPr>
          </a:p>
          <a:p>
            <a:pPr eaLnBrk="0" hangingPunct="0"/>
            <a:r>
              <a:rPr lang="en-US" b="1">
                <a:solidFill>
                  <a:srgbClr val="9C0000"/>
                </a:solidFill>
                <a:latin typeface="Tahoma" pitchFamily="34" charset="0"/>
              </a:rPr>
              <a:t>F = Tidak ada cara mencegah/menghilangkan bahaya oleh konsumen</a:t>
            </a:r>
            <a:endParaRPr lang="en-US" b="1">
              <a:solidFill>
                <a:srgbClr val="9C0000"/>
              </a:solidFill>
              <a:latin typeface="Times New Roman" pitchFamily="18" charset="0"/>
            </a:endParaRPr>
          </a:p>
        </p:txBody>
      </p:sp>
      <p:graphicFrame>
        <p:nvGraphicFramePr>
          <p:cNvPr id="57348" name="Group 4"/>
          <p:cNvGraphicFramePr>
            <a:graphicFrameLocks noGrp="1"/>
          </p:cNvGraphicFramePr>
          <p:nvPr/>
        </p:nvGraphicFramePr>
        <p:xfrm>
          <a:off x="381000" y="1477963"/>
          <a:ext cx="8382000" cy="3017838"/>
        </p:xfrm>
        <a:graphic>
          <a:graphicData uri="http://schemas.openxmlformats.org/drawingml/2006/table">
            <a:tbl>
              <a:tblPr/>
              <a:tblGrid>
                <a:gridCol w="609600"/>
                <a:gridCol w="2590800"/>
                <a:gridCol w="609600"/>
                <a:gridCol w="533400"/>
                <a:gridCol w="609600"/>
                <a:gridCol w="533400"/>
                <a:gridCol w="533400"/>
                <a:gridCol w="609600"/>
                <a:gridCol w="1752600"/>
              </a:tblGrid>
              <a:tr h="381000">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NO</a:t>
                      </a:r>
                      <a:endParaRPr kumimoji="0" lang="en-GB"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BAHAN / INGRIDIEN</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KEL. BAHAYA(“v”)</a:t>
                      </a:r>
                      <a:endParaRPr kumimoji="0" lang="en-GB" sz="1800" b="1" i="0" u="none" strike="noStrike" cap="none" normalizeH="0" baseline="0" smtClean="0">
                        <a:ln>
                          <a:noFill/>
                        </a:ln>
                        <a:solidFill>
                          <a:schemeClr val="tx2"/>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KATEGORI RESIKO</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vMerge="1">
                  <a:txBody>
                    <a:bodyPr/>
                    <a:lstStyle/>
                    <a:p>
                      <a:endParaRPr lang="id-ID"/>
                    </a:p>
                  </a:txBody>
                  <a:tcPr/>
                </a:tc>
                <a:tc vMerge="1">
                  <a:txBody>
                    <a:bodyPr/>
                    <a:lstStyle/>
                    <a:p>
                      <a:endParaRPr lang="id-ID"/>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rebuchet MS" pitchFamily="34" charset="0"/>
                        </a:rPr>
                        <a:t>A</a:t>
                      </a:r>
                      <a:endParaRPr kumimoji="0" lang="en-GB"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rebuchet MS" pitchFamily="34" charset="0"/>
                        </a:rPr>
                        <a:t>B</a:t>
                      </a:r>
                      <a:endParaRPr kumimoji="0" lang="en-GB"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rebuchet MS" pitchFamily="34" charset="0"/>
                        </a:rPr>
                        <a:t>C</a:t>
                      </a:r>
                      <a:endParaRPr kumimoji="0" lang="en-GB"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rebuchet MS" pitchFamily="34" charset="0"/>
                        </a:rPr>
                        <a:t>D</a:t>
                      </a:r>
                      <a:endParaRPr kumimoji="0" lang="en-GB"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rebuchet MS" pitchFamily="34" charset="0"/>
                        </a:rPr>
                        <a:t>E</a:t>
                      </a:r>
                      <a:endParaRPr kumimoji="0" lang="en-GB"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rebuchet MS" pitchFamily="34" charset="0"/>
                        </a:rPr>
                        <a:t>F</a:t>
                      </a:r>
                      <a:endParaRPr kumimoji="0" lang="en-GB"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id-ID"/>
                    </a:p>
                  </a:txBody>
                  <a:tcPr/>
                </a:tc>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Mkn “Opor Ayam</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Bahan mentah</a:t>
                      </a:r>
                      <a:endParaRPr kumimoji="0" lang="en-GB"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1.</a:t>
                      </a:r>
                      <a:endParaRPr kumimoji="0" lang="en-GB"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2.</a:t>
                      </a:r>
                      <a:endParaRPr kumimoji="0" lang="en-GB"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2"/>
                          </a:solidFill>
                          <a:effectLst/>
                          <a:latin typeface="Tahoma" pitchFamily="34" charset="0"/>
                        </a:rPr>
                        <a:t>3.</a:t>
                      </a:r>
                      <a:endParaRPr kumimoji="0" lang="en-GB" sz="1800" b="1" i="0" u="none" strike="noStrike" cap="none" normalizeH="0" baseline="0" smtClean="0">
                        <a:ln>
                          <a:noFill/>
                        </a:ln>
                        <a:solidFill>
                          <a:schemeClr val="tx2"/>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2"/>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dissolve">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57348"/>
                                        </p:tgtEl>
                                        <p:attrNameLst>
                                          <p:attrName>style.visibility</p:attrName>
                                        </p:attrNameLst>
                                      </p:cBhvr>
                                      <p:to>
                                        <p:strVal val="visible"/>
                                      </p:to>
                                    </p:set>
                                    <p:anim calcmode="lin" valueType="num">
                                      <p:cBhvr additive="base">
                                        <p:cTn id="12" dur="500" fill="hold"/>
                                        <p:tgtEl>
                                          <p:spTgt spid="57348"/>
                                        </p:tgtEl>
                                        <p:attrNameLst>
                                          <p:attrName>ppt_x</p:attrName>
                                        </p:attrNameLst>
                                      </p:cBhvr>
                                      <p:tavLst>
                                        <p:tav tm="0">
                                          <p:val>
                                            <p:strVal val="0-#ppt_w/2"/>
                                          </p:val>
                                        </p:tav>
                                        <p:tav tm="100000">
                                          <p:val>
                                            <p:strVal val="#ppt_x"/>
                                          </p:val>
                                        </p:tav>
                                      </p:tavLst>
                                    </p:anim>
                                    <p:anim calcmode="lin" valueType="num">
                                      <p:cBhvr additive="base">
                                        <p:cTn id="13" dur="500" fill="hold"/>
                                        <p:tgtEl>
                                          <p:spTgt spid="5734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7347">
                                            <p:txEl>
                                              <p:pRg st="0" end="0"/>
                                            </p:txEl>
                                          </p:spTgt>
                                        </p:tgtEl>
                                        <p:attrNameLst>
                                          <p:attrName>style.visibility</p:attrName>
                                        </p:attrNameLst>
                                      </p:cBhvr>
                                      <p:to>
                                        <p:strVal val="visible"/>
                                      </p:to>
                                    </p:set>
                                    <p:animEffect transition="in" filter="dissolve">
                                      <p:cBhvr>
                                        <p:cTn id="18" dur="500"/>
                                        <p:tgtEl>
                                          <p:spTgt spid="5734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7347">
                                            <p:txEl>
                                              <p:pRg st="1" end="1"/>
                                            </p:txEl>
                                          </p:spTgt>
                                        </p:tgtEl>
                                        <p:attrNameLst>
                                          <p:attrName>style.visibility</p:attrName>
                                        </p:attrNameLst>
                                      </p:cBhvr>
                                      <p:to>
                                        <p:strVal val="visible"/>
                                      </p:to>
                                    </p:set>
                                    <p:animEffect transition="in" filter="dissolve">
                                      <p:cBhvr>
                                        <p:cTn id="23" dur="500"/>
                                        <p:tgtEl>
                                          <p:spTgt spid="5734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7347">
                                            <p:txEl>
                                              <p:pRg st="2" end="2"/>
                                            </p:txEl>
                                          </p:spTgt>
                                        </p:tgtEl>
                                        <p:attrNameLst>
                                          <p:attrName>style.visibility</p:attrName>
                                        </p:attrNameLst>
                                      </p:cBhvr>
                                      <p:to>
                                        <p:strVal val="visible"/>
                                      </p:to>
                                    </p:set>
                                    <p:animEffect transition="in" filter="dissolve">
                                      <p:cBhvr>
                                        <p:cTn id="28" dur="500"/>
                                        <p:tgtEl>
                                          <p:spTgt spid="57347">
                                            <p:txEl>
                                              <p:pRg st="2" end="2"/>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57347">
                                            <p:txEl>
                                              <p:pRg st="3" end="3"/>
                                            </p:txEl>
                                          </p:spTgt>
                                        </p:tgtEl>
                                        <p:attrNameLst>
                                          <p:attrName>style.visibility</p:attrName>
                                        </p:attrNameLst>
                                      </p:cBhvr>
                                      <p:to>
                                        <p:strVal val="visible"/>
                                      </p:to>
                                    </p:set>
                                    <p:animEffect transition="in" filter="dissolve">
                                      <p:cBhvr>
                                        <p:cTn id="33" dur="500"/>
                                        <p:tgtEl>
                                          <p:spTgt spid="57347">
                                            <p:txEl>
                                              <p:pRg st="3" end="3"/>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57347">
                                            <p:txEl>
                                              <p:pRg st="4" end="4"/>
                                            </p:txEl>
                                          </p:spTgt>
                                        </p:tgtEl>
                                        <p:attrNameLst>
                                          <p:attrName>style.visibility</p:attrName>
                                        </p:attrNameLst>
                                      </p:cBhvr>
                                      <p:to>
                                        <p:strVal val="visible"/>
                                      </p:to>
                                    </p:set>
                                    <p:animEffect transition="in" filter="dissolve">
                                      <p:cBhvr>
                                        <p:cTn id="38" dur="500"/>
                                        <p:tgtEl>
                                          <p:spTgt spid="57347">
                                            <p:txEl>
                                              <p:pRg st="4" end="4"/>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57347">
                                            <p:txEl>
                                              <p:pRg st="5" end="5"/>
                                            </p:txEl>
                                          </p:spTgt>
                                        </p:tgtEl>
                                        <p:attrNameLst>
                                          <p:attrName>style.visibility</p:attrName>
                                        </p:attrNameLst>
                                      </p:cBhvr>
                                      <p:to>
                                        <p:strVal val="visible"/>
                                      </p:to>
                                    </p:set>
                                    <p:animEffect transition="in" filter="dissolve">
                                      <p:cBhvr>
                                        <p:cTn id="43"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autoUpdateAnimBg="0"/>
      <p:bldP spid="5734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304800" y="228600"/>
            <a:ext cx="8382000" cy="519113"/>
          </a:xfrm>
          <a:prstGeom prst="rect">
            <a:avLst/>
          </a:prstGeom>
          <a:gradFill rotWithShape="0">
            <a:gsLst>
              <a:gs pos="0">
                <a:srgbClr val="CCECFF"/>
              </a:gs>
              <a:gs pos="100000">
                <a:srgbClr val="FF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a:solidFill>
                  <a:srgbClr val="0000FF"/>
                </a:solidFill>
                <a:latin typeface="Tahoma" pitchFamily="34" charset="0"/>
              </a:rPr>
              <a:t>Kategori Resiko Makanan</a:t>
            </a:r>
            <a:r>
              <a:rPr lang="en-US" sz="2800" b="1">
                <a:solidFill>
                  <a:srgbClr val="0000FF"/>
                </a:solidFill>
                <a:latin typeface="Tahoma" pitchFamily="34" charset="0"/>
                <a:sym typeface="Wingdings" pitchFamily="2" charset="2"/>
              </a:rPr>
              <a:t> Form 2. HACCP</a:t>
            </a:r>
            <a:r>
              <a:rPr lang="en-US" sz="2800" b="1">
                <a:solidFill>
                  <a:srgbClr val="0000FF"/>
                </a:solidFill>
                <a:latin typeface="Tahoma" pitchFamily="34" charset="0"/>
              </a:rPr>
              <a:t> </a:t>
            </a:r>
            <a:endParaRPr lang="en-US" sz="2800" b="1">
              <a:solidFill>
                <a:srgbClr val="0000FF"/>
              </a:solidFill>
              <a:latin typeface="Tahoma" pitchFamily="34" charset="0"/>
              <a:cs typeface="Times New Roman" pitchFamily="18" charset="0"/>
              <a:sym typeface="Wingdings" pitchFamily="2" charset="2"/>
            </a:endParaRPr>
          </a:p>
        </p:txBody>
      </p:sp>
      <p:graphicFrame>
        <p:nvGraphicFramePr>
          <p:cNvPr id="59395" name="Group 3"/>
          <p:cNvGraphicFramePr>
            <a:graphicFrameLocks noGrp="1"/>
          </p:cNvGraphicFramePr>
          <p:nvPr/>
        </p:nvGraphicFramePr>
        <p:xfrm>
          <a:off x="304800" y="1162050"/>
          <a:ext cx="8610600" cy="4708758"/>
        </p:xfrm>
        <a:graphic>
          <a:graphicData uri="http://schemas.openxmlformats.org/drawingml/2006/table">
            <a:tbl>
              <a:tblPr/>
              <a:tblGrid>
                <a:gridCol w="1828800"/>
                <a:gridCol w="2819400"/>
                <a:gridCol w="3962400"/>
              </a:tblGrid>
              <a:tr h="83801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ahoma" pitchFamily="34" charset="0"/>
                        </a:rPr>
                        <a:t>Kategori resiko</a:t>
                      </a:r>
                      <a:endParaRPr kumimoji="0" lang="en-GB" sz="2400" b="1" i="0" u="none" strike="noStrike" cap="none" normalizeH="0" baseline="0" smtClean="0">
                        <a:ln>
                          <a:noFill/>
                        </a:ln>
                        <a:solidFill>
                          <a:srgbClr val="FF0000"/>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Tahoma" pitchFamily="34" charset="0"/>
                        </a:rPr>
                        <a:t>Karakteristik bahaya</a:t>
                      </a:r>
                      <a:endParaRPr kumimoji="0" lang="en-GB" sz="2400" b="1" i="0" u="none" strike="noStrike" cap="none" normalizeH="0" baseline="0" smtClean="0">
                        <a:ln>
                          <a:noFill/>
                        </a:ln>
                        <a:solidFill>
                          <a:srgbClr val="FF0000"/>
                        </a:solidFill>
                        <a:effectLst/>
                        <a:latin typeface="Tahoma"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0000"/>
                          </a:solidFill>
                          <a:effectLst/>
                          <a:latin typeface="Tahoma" pitchFamily="34" charset="0"/>
                        </a:rPr>
                        <a:t>Keterangan</a:t>
                      </a:r>
                      <a:endParaRPr kumimoji="0" lang="en-GB" sz="2400" b="1" i="0" u="none" strike="noStrike" cap="none" normalizeH="0" baseline="0" smtClean="0">
                        <a:ln>
                          <a:noFill/>
                        </a:ln>
                        <a:solidFill>
                          <a:schemeClr val="tx2"/>
                        </a:solidFill>
                        <a:effectLst/>
                        <a:latin typeface="Arial"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0</a:t>
                      </a:r>
                      <a:endParaRPr kumimoji="0" lang="en-GB" sz="2000" b="1" i="0" u="none" strike="noStrike" cap="none" normalizeH="0" baseline="0" smtClean="0">
                        <a:ln>
                          <a:noFill/>
                        </a:ln>
                        <a:solidFill>
                          <a:srgbClr val="000099"/>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99"/>
                          </a:solidFill>
                          <a:effectLst/>
                          <a:latin typeface="Tahoma" pitchFamily="34" charset="0"/>
                        </a:rPr>
                        <a:t>0 (tidak ada bahaya)</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Tahoma" pitchFamily="34" charset="0"/>
                        </a:rPr>
                        <a:t>TIDAK</a:t>
                      </a:r>
                      <a:r>
                        <a:rPr kumimoji="0" lang="en-US" sz="1800" b="0" i="0" u="none" strike="noStrike" cap="none" normalizeH="0" baseline="0" smtClean="0">
                          <a:ln>
                            <a:noFill/>
                          </a:ln>
                          <a:solidFill>
                            <a:srgbClr val="0000FF"/>
                          </a:solidFill>
                          <a:effectLst/>
                          <a:latin typeface="Tahoma" pitchFamily="34" charset="0"/>
                        </a:rPr>
                        <a:t> mengandung bahaya A s.d.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I</a:t>
                      </a:r>
                      <a:endParaRPr kumimoji="0" lang="en-GB" sz="2000" b="1" i="0" u="none" strike="noStrike" cap="none" normalizeH="0" baseline="0" smtClean="0">
                        <a:ln>
                          <a:noFill/>
                        </a:ln>
                        <a:solidFill>
                          <a:srgbClr val="000099"/>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rebuchet MS" pitchFamily="34" charset="0"/>
                        </a:rPr>
                        <a:t>(+)</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rPr>
                        <a:t>Mengandung </a:t>
                      </a:r>
                      <a:r>
                        <a:rPr kumimoji="0" lang="en-US" sz="1800" b="1" i="0" u="none" strike="noStrike" cap="none" normalizeH="0" baseline="0" smtClean="0">
                          <a:ln>
                            <a:noFill/>
                          </a:ln>
                          <a:solidFill>
                            <a:srgbClr val="FF0000"/>
                          </a:solidFill>
                          <a:effectLst/>
                          <a:latin typeface="Tahoma" pitchFamily="34" charset="0"/>
                        </a:rPr>
                        <a:t>SATU</a:t>
                      </a:r>
                      <a:r>
                        <a:rPr kumimoji="0" lang="en-US" sz="1800" b="0" i="0" u="none" strike="noStrike" cap="none" normalizeH="0" baseline="0" smtClean="0">
                          <a:ln>
                            <a:noFill/>
                          </a:ln>
                          <a:solidFill>
                            <a:srgbClr val="0000FF"/>
                          </a:solidFill>
                          <a:effectLst/>
                          <a:latin typeface="Tahoma" pitchFamily="34" charset="0"/>
                        </a:rPr>
                        <a:t> bahaya B s.d.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II</a:t>
                      </a:r>
                      <a:endParaRPr kumimoji="0" lang="en-GB" sz="2000" b="1" i="0" u="none" strike="noStrike" cap="none" normalizeH="0" baseline="0" smtClean="0">
                        <a:ln>
                          <a:noFill/>
                        </a:ln>
                        <a:solidFill>
                          <a:srgbClr val="000099"/>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rebuchet MS" pitchFamily="34" charset="0"/>
                        </a:rPr>
                        <a:t>(++)</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rPr>
                        <a:t>Mengandung </a:t>
                      </a:r>
                      <a:r>
                        <a:rPr kumimoji="0" lang="en-US" sz="1800" b="1" i="0" u="none" strike="noStrike" cap="none" normalizeH="0" baseline="0" smtClean="0">
                          <a:ln>
                            <a:noFill/>
                          </a:ln>
                          <a:solidFill>
                            <a:srgbClr val="FF0000"/>
                          </a:solidFill>
                          <a:effectLst/>
                          <a:latin typeface="Tahoma" pitchFamily="34" charset="0"/>
                        </a:rPr>
                        <a:t>DUA </a:t>
                      </a:r>
                      <a:r>
                        <a:rPr kumimoji="0" lang="en-US" sz="1800" b="0" i="0" u="none" strike="noStrike" cap="none" normalizeH="0" baseline="0" smtClean="0">
                          <a:ln>
                            <a:noFill/>
                          </a:ln>
                          <a:solidFill>
                            <a:srgbClr val="0000FF"/>
                          </a:solidFill>
                          <a:effectLst/>
                          <a:latin typeface="Tahoma" pitchFamily="34" charset="0"/>
                        </a:rPr>
                        <a:t>bahaya B s.d.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III</a:t>
                      </a:r>
                      <a:endParaRPr kumimoji="0" lang="en-GB" sz="2000" b="1" i="0" u="none" strike="noStrike" cap="none" normalizeH="0" baseline="0" smtClean="0">
                        <a:ln>
                          <a:noFill/>
                        </a:ln>
                        <a:solidFill>
                          <a:srgbClr val="000099"/>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rebuchet MS" pitchFamily="34" charset="0"/>
                        </a:rPr>
                        <a:t>(+++)</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rPr>
                        <a:t>Mengandung </a:t>
                      </a:r>
                      <a:r>
                        <a:rPr kumimoji="0" lang="en-US" sz="1800" b="1" i="0" u="none" strike="noStrike" cap="none" normalizeH="0" baseline="0" smtClean="0">
                          <a:ln>
                            <a:noFill/>
                          </a:ln>
                          <a:solidFill>
                            <a:srgbClr val="FF0000"/>
                          </a:solidFill>
                          <a:effectLst/>
                          <a:latin typeface="Tahoma" pitchFamily="34" charset="0"/>
                        </a:rPr>
                        <a:t>TIGA</a:t>
                      </a:r>
                      <a:r>
                        <a:rPr kumimoji="0" lang="en-US" sz="1800" b="0" i="0" u="none" strike="noStrike" cap="none" normalizeH="0" baseline="0" smtClean="0">
                          <a:ln>
                            <a:noFill/>
                          </a:ln>
                          <a:solidFill>
                            <a:srgbClr val="0000FF"/>
                          </a:solidFill>
                          <a:effectLst/>
                          <a:latin typeface="Tahoma" pitchFamily="34" charset="0"/>
                        </a:rPr>
                        <a:t> bahaya B s.d.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1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IV</a:t>
                      </a:r>
                      <a:endParaRPr kumimoji="0" lang="en-GB" sz="2000" b="1" i="0" u="none" strike="noStrike" cap="none" normalizeH="0" baseline="0" smtClean="0">
                        <a:ln>
                          <a:noFill/>
                        </a:ln>
                        <a:solidFill>
                          <a:srgbClr val="000099"/>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rebuchet MS" pitchFamily="34" charset="0"/>
                        </a:rPr>
                        <a:t>(++++)</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rPr>
                        <a:t>Mengandung </a:t>
                      </a:r>
                      <a:r>
                        <a:rPr kumimoji="0" lang="en-US" sz="1800" b="1" i="0" u="none" strike="noStrike" cap="none" normalizeH="0" baseline="0" smtClean="0">
                          <a:ln>
                            <a:noFill/>
                          </a:ln>
                          <a:solidFill>
                            <a:srgbClr val="FF0000"/>
                          </a:solidFill>
                          <a:effectLst/>
                          <a:latin typeface="Tahoma" pitchFamily="34" charset="0"/>
                        </a:rPr>
                        <a:t>EMPAT</a:t>
                      </a:r>
                      <a:r>
                        <a:rPr kumimoji="0" lang="en-US" sz="1800" b="0" i="0" u="none" strike="noStrike" cap="none" normalizeH="0" baseline="0" smtClean="0">
                          <a:ln>
                            <a:noFill/>
                          </a:ln>
                          <a:solidFill>
                            <a:srgbClr val="0000FF"/>
                          </a:solidFill>
                          <a:effectLst/>
                          <a:latin typeface="Tahoma" pitchFamily="34" charset="0"/>
                        </a:rPr>
                        <a:t> bahaya B s.d.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FFFF"/>
                          </a:solidFill>
                          <a:effectLst/>
                          <a:latin typeface="Tahoma" pitchFamily="34" charset="0"/>
                        </a:rPr>
                        <a:t>V</a:t>
                      </a:r>
                      <a:endParaRPr kumimoji="0" lang="en-GB" sz="2000" b="1" i="0" u="none" strike="noStrike" cap="none" normalizeH="0" baseline="0" smtClean="0">
                        <a:ln>
                          <a:noFill/>
                        </a:ln>
                        <a:solidFill>
                          <a:srgbClr val="FFFFFF"/>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rebuchet MS" pitchFamily="34" charset="0"/>
                        </a:rPr>
                        <a:t>(+++++)</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rPr>
                        <a:t>Mengandung </a:t>
                      </a:r>
                      <a:r>
                        <a:rPr kumimoji="0" lang="en-US" sz="1800" b="1" i="0" u="none" strike="noStrike" cap="none" normalizeH="0" baseline="0" smtClean="0">
                          <a:ln>
                            <a:noFill/>
                          </a:ln>
                          <a:solidFill>
                            <a:srgbClr val="FF0000"/>
                          </a:solidFill>
                          <a:effectLst/>
                          <a:latin typeface="Tahoma" pitchFamily="34" charset="0"/>
                        </a:rPr>
                        <a:t>LIMA</a:t>
                      </a:r>
                      <a:r>
                        <a:rPr kumimoji="0" lang="en-US" sz="1800" b="0" i="0" u="none" strike="noStrike" cap="none" normalizeH="0" baseline="0" smtClean="0">
                          <a:ln>
                            <a:noFill/>
                          </a:ln>
                          <a:solidFill>
                            <a:srgbClr val="0000FF"/>
                          </a:solidFill>
                          <a:effectLst/>
                          <a:latin typeface="Tahoma" pitchFamily="34" charset="0"/>
                        </a:rPr>
                        <a:t> bahaya B s.d.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86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FFFFFF"/>
                          </a:solidFill>
                          <a:effectLst/>
                          <a:latin typeface="Tahoma" pitchFamily="34" charset="0"/>
                        </a:rPr>
                        <a:t>VI</a:t>
                      </a:r>
                      <a:endParaRPr kumimoji="0" lang="en-GB" sz="2000" b="1" i="0" u="none" strike="noStrike" cap="none" normalizeH="0" baseline="0" smtClean="0">
                        <a:ln>
                          <a:noFill/>
                        </a:ln>
                        <a:solidFill>
                          <a:srgbClr val="FFFFFF"/>
                        </a:solidFill>
                        <a:effectLst/>
                        <a:latin typeface="Tahoma"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99"/>
                          </a:solidFill>
                          <a:effectLst/>
                          <a:latin typeface="Tahoma" pitchFamily="34" charset="0"/>
                        </a:rPr>
                        <a:t>(kategori khusus) </a:t>
                      </a:r>
                      <a:endParaRPr kumimoji="0" lang="en-GB" sz="2000" b="1" i="0" u="none" strike="noStrike" cap="none" normalizeH="0" baseline="0" smtClean="0">
                        <a:ln>
                          <a:noFill/>
                        </a:ln>
                        <a:solidFill>
                          <a:srgbClr val="000099"/>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FF"/>
                          </a:solidFill>
                          <a:effectLst/>
                          <a:latin typeface="Tahoma" pitchFamily="34" charset="0"/>
                        </a:rPr>
                        <a:t>Kategori resiko paling tinggi (semua makanan yang mengandung </a:t>
                      </a:r>
                      <a:r>
                        <a:rPr kumimoji="0" lang="en-US" sz="1800" b="1" i="0" u="none" strike="noStrike" cap="none" normalizeH="0" baseline="0" smtClean="0">
                          <a:ln>
                            <a:noFill/>
                          </a:ln>
                          <a:solidFill>
                            <a:srgbClr val="FF0000"/>
                          </a:solidFill>
                          <a:effectLst/>
                          <a:latin typeface="Tahoma" pitchFamily="34" charset="0"/>
                        </a:rPr>
                        <a:t>BAHAYA A</a:t>
                      </a:r>
                      <a:r>
                        <a:rPr kumimoji="0" lang="en-US" sz="1800" b="1" i="0" u="none" strike="noStrike" cap="none" normalizeH="0" baseline="0" smtClean="0">
                          <a:ln>
                            <a:noFill/>
                          </a:ln>
                          <a:solidFill>
                            <a:srgbClr val="0000FF"/>
                          </a:solidFill>
                          <a:effectLst/>
                          <a:latin typeface="Tahoma" pitchFamily="34" charset="0"/>
                        </a:rPr>
                        <a:t>, </a:t>
                      </a:r>
                      <a:r>
                        <a:rPr kumimoji="0" lang="en-US" sz="1800" b="0" i="0" u="none" strike="noStrike" cap="none" normalizeH="0" baseline="0" smtClean="0">
                          <a:ln>
                            <a:noFill/>
                          </a:ln>
                          <a:solidFill>
                            <a:srgbClr val="0000FF"/>
                          </a:solidFill>
                          <a:effectLst/>
                          <a:latin typeface="Tahoma" pitchFamily="34" charset="0"/>
                        </a:rPr>
                        <a:t>baik</a:t>
                      </a:r>
                      <a:r>
                        <a:rPr kumimoji="0" lang="en-US" sz="1800" b="1" i="0" u="none" strike="noStrike" cap="none" normalizeH="0" baseline="0" smtClean="0">
                          <a:ln>
                            <a:noFill/>
                          </a:ln>
                          <a:solidFill>
                            <a:srgbClr val="0000FF"/>
                          </a:solidFill>
                          <a:effectLst/>
                          <a:latin typeface="Tahoma" pitchFamily="34" charset="0"/>
                        </a:rPr>
                        <a:t> </a:t>
                      </a:r>
                      <a:r>
                        <a:rPr kumimoji="0" lang="en-US" sz="1800" b="1" i="0" u="none" strike="noStrike" cap="none" normalizeH="0" baseline="0" smtClean="0">
                          <a:ln>
                            <a:noFill/>
                          </a:ln>
                          <a:solidFill>
                            <a:srgbClr val="FF0000"/>
                          </a:solidFill>
                          <a:effectLst/>
                          <a:latin typeface="Tahoma" pitchFamily="34" charset="0"/>
                        </a:rPr>
                        <a:t>DENGAN/TANPA</a:t>
                      </a:r>
                      <a:r>
                        <a:rPr kumimoji="0" lang="en-US" sz="1800" b="0" i="0" u="none" strike="noStrike" cap="none" normalizeH="0" baseline="0" smtClean="0">
                          <a:ln>
                            <a:noFill/>
                          </a:ln>
                          <a:solidFill>
                            <a:srgbClr val="0000FF"/>
                          </a:solidFill>
                          <a:effectLst/>
                          <a:latin typeface="Tahoma" pitchFamily="34" charset="0"/>
                        </a:rPr>
                        <a:t> bahaya B - F</a:t>
                      </a:r>
                      <a:endParaRPr kumimoji="0" lang="en-GB" sz="1800" b="1" i="0" u="none" strike="noStrike" cap="none" normalizeH="0" baseline="0" smtClean="0">
                        <a:ln>
                          <a:noFill/>
                        </a:ln>
                        <a:solidFill>
                          <a:schemeClr val="tx2"/>
                        </a:solidFill>
                        <a:effectLst/>
                        <a:latin typeface="Trebuchet MS" pitchFamily="34"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box(out)">
                                      <p:cBhvr>
                                        <p:cTn id="7" dur="500"/>
                                        <p:tgtEl>
                                          <p:spTgt spid="59394"/>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59395"/>
                                        </p:tgtEl>
                                        <p:attrNameLst>
                                          <p:attrName>style.visibility</p:attrName>
                                        </p:attrNameLst>
                                      </p:cBhvr>
                                      <p:to>
                                        <p:strVal val="visible"/>
                                      </p:to>
                                    </p:set>
                                    <p:anim calcmode="lin" valueType="num">
                                      <p:cBhvr additive="base">
                                        <p:cTn id="12" dur="500" fill="hold"/>
                                        <p:tgtEl>
                                          <p:spTgt spid="59395"/>
                                        </p:tgtEl>
                                        <p:attrNameLst>
                                          <p:attrName>ppt_x</p:attrName>
                                        </p:attrNameLst>
                                      </p:cBhvr>
                                      <p:tavLst>
                                        <p:tav tm="0">
                                          <p:val>
                                            <p:strVal val="0-#ppt_w/2"/>
                                          </p:val>
                                        </p:tav>
                                        <p:tav tm="100000">
                                          <p:val>
                                            <p:strVal val="#ppt_x"/>
                                          </p:val>
                                        </p:tav>
                                      </p:tavLst>
                                    </p:anim>
                                    <p:anim calcmode="lin" valueType="num">
                                      <p:cBhvr additive="base">
                                        <p:cTn id="13" dur="500" fill="hold"/>
                                        <p:tgtEl>
                                          <p:spTgt spid="593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152400"/>
            <a:ext cx="7772400" cy="1143000"/>
          </a:xfrm>
          <a:solidFill>
            <a:schemeClr val="hlink"/>
          </a:solidFill>
        </p:spPr>
        <p:txBody>
          <a:bodyPr/>
          <a:lstStyle/>
          <a:p>
            <a:pPr algn="ctr" eaLnBrk="1" fontAlgn="auto" hangingPunct="1">
              <a:spcAft>
                <a:spcPts val="0"/>
              </a:spcAft>
              <a:defRPr/>
            </a:pPr>
            <a:r>
              <a:rPr>
                <a:solidFill>
                  <a:schemeClr val="tx1"/>
                </a:solidFill>
              </a:rPr>
              <a:t>Examples of Risk categories</a:t>
            </a:r>
            <a:r>
              <a:rPr>
                <a:solidFill>
                  <a:srgbClr val="FF3300"/>
                </a:solidFill>
              </a:rPr>
              <a:t> </a:t>
            </a:r>
            <a:endParaRPr lang="en-GB">
              <a:solidFill>
                <a:srgbClr val="FF3300"/>
              </a:solidFill>
            </a:endParaRPr>
          </a:p>
        </p:txBody>
      </p:sp>
      <p:graphicFrame>
        <p:nvGraphicFramePr>
          <p:cNvPr id="61443" name="Group 3"/>
          <p:cNvGraphicFramePr>
            <a:graphicFrameLocks noGrp="1"/>
          </p:cNvGraphicFramePr>
          <p:nvPr/>
        </p:nvGraphicFramePr>
        <p:xfrm>
          <a:off x="533400" y="1497013"/>
          <a:ext cx="8153400" cy="5227635"/>
        </p:xfrm>
        <a:graphic>
          <a:graphicData uri="http://schemas.openxmlformats.org/drawingml/2006/table">
            <a:tbl>
              <a:tblPr/>
              <a:tblGrid>
                <a:gridCol w="6705600"/>
                <a:gridCol w="1447800"/>
              </a:tblGrid>
              <a:tr h="38102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id-ID" sz="1400" b="1" i="0" u="none" strike="noStrike" cap="none" normalizeH="0" baseline="0" dirty="0" smtClean="0">
                        <a:ln>
                          <a:noFill/>
                        </a:ln>
                        <a:solidFill>
                          <a:srgbClr val="FF0000"/>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Applicability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731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sng" strike="noStrike" cap="none" normalizeH="0" baseline="0" smtClean="0">
                          <a:ln>
                            <a:noFill/>
                          </a:ln>
                          <a:solidFill>
                            <a:schemeClr val="tx1"/>
                          </a:solidFill>
                          <a:effectLst/>
                          <a:latin typeface="Trebuchet MS" pitchFamily="34" charset="0"/>
                          <a:cs typeface="Arial" charset="0"/>
                        </a:rPr>
                        <a:t>Hazard A :</a:t>
                      </a:r>
                      <a:endParaRPr kumimoji="0" lang="en-US"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A special class that applies to the non sterile product designate and </a:t>
                      </a:r>
                      <a:endParaRPr kumimoji="0" lang="en-US"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intended for the consumption by at risk population.</a:t>
                      </a:r>
                      <a:endParaRPr kumimoji="0" lang="en-GB" sz="1400" b="1" i="0" u="none" strike="noStrike" cap="none" normalizeH="0" baseline="0" smtClean="0">
                        <a:ln>
                          <a:noFill/>
                        </a:ln>
                        <a:solidFill>
                          <a:srgbClr val="000099"/>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Trebuchet MS" pitchFamily="34" charset="0"/>
                        </a:rPr>
                        <a:t>--</a:t>
                      </a:r>
                      <a:endParaRPr kumimoji="0" lang="en-GB"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51819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sng" strike="noStrike" cap="none" normalizeH="0" baseline="0" dirty="0" smtClean="0">
                          <a:ln>
                            <a:noFill/>
                          </a:ln>
                          <a:solidFill>
                            <a:schemeClr val="tx1"/>
                          </a:solidFill>
                          <a:effectLst/>
                          <a:latin typeface="Trebuchet MS" pitchFamily="34" charset="0"/>
                          <a:cs typeface="Arial" charset="0"/>
                        </a:rPr>
                        <a:t>Hazard B :</a:t>
                      </a:r>
                      <a:endParaRPr kumimoji="0" lang="en-GB" sz="1400" b="1" i="0" u="none" strike="noStrike" cap="none" normalizeH="0" baseline="0" dirty="0" smtClean="0">
                        <a:ln>
                          <a:noFill/>
                        </a:ln>
                        <a:solidFill>
                          <a:schemeClr val="tx1"/>
                        </a:solidFill>
                        <a:effectLst/>
                        <a:latin typeface="Trebuchet MS"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rebuchet MS" pitchFamily="34" charset="0"/>
                          <a:cs typeface="Arial" charset="0"/>
                        </a:rPr>
                        <a:t>The product contains sensitive ingredient in terms of microbiological </a:t>
                      </a:r>
                      <a:r>
                        <a:rPr kumimoji="0" lang="en-US" sz="1400" b="1" i="0" u="none" strike="noStrike" cap="none" normalizeH="0" baseline="0" dirty="0" smtClean="0">
                          <a:ln>
                            <a:noFill/>
                          </a:ln>
                          <a:solidFill>
                            <a:schemeClr val="tx1"/>
                          </a:solidFill>
                          <a:effectLst/>
                          <a:latin typeface="Trebuchet MS" pitchFamily="34" charset="0"/>
                          <a:cs typeface="Arial" charset="0"/>
                        </a:rPr>
                        <a:t> </a:t>
                      </a:r>
                      <a:r>
                        <a:rPr kumimoji="0" lang="en-GB" sz="1400" b="1" i="0" u="none" strike="noStrike" cap="none" normalizeH="0" baseline="0" dirty="0" smtClean="0">
                          <a:ln>
                            <a:noFill/>
                          </a:ln>
                          <a:solidFill>
                            <a:schemeClr val="tx1"/>
                          </a:solidFill>
                          <a:effectLst/>
                          <a:latin typeface="Trebuchet MS" pitchFamily="34" charset="0"/>
                          <a:cs typeface="Arial" charset="0"/>
                        </a:rPr>
                        <a:t>hazard.</a:t>
                      </a:r>
                      <a:endParaRPr kumimoji="0" lang="en-GB" sz="1400" b="1" i="0" u="none" strike="noStrike" cap="none" normalizeH="0" baseline="0" dirty="0" smtClean="0">
                        <a:ln>
                          <a:noFill/>
                        </a:ln>
                        <a:solidFill>
                          <a:srgbClr val="000099"/>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Trebuchet MS" pitchFamily="34" charset="0"/>
                        </a:rPr>
                        <a:t>+</a:t>
                      </a:r>
                      <a:endParaRPr kumimoji="0" lang="en-GB"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731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sng" strike="noStrike" cap="none" normalizeH="0" baseline="0" smtClean="0">
                          <a:ln>
                            <a:noFill/>
                          </a:ln>
                          <a:solidFill>
                            <a:schemeClr val="tx1"/>
                          </a:solidFill>
                          <a:effectLst/>
                          <a:latin typeface="Trebuchet MS" pitchFamily="34" charset="0"/>
                          <a:cs typeface="Arial" charset="0"/>
                        </a:rPr>
                        <a:t>Hazard C :</a:t>
                      </a:r>
                      <a:endParaRPr kumimoji="0" lang="en-GB"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The process does not contain a controlled processing step that </a:t>
                      </a:r>
                      <a:r>
                        <a:rPr kumimoji="0" lang="en-US" sz="1400" b="1" i="0" u="none" strike="noStrike" cap="none" normalizeH="0" baseline="0" smtClean="0">
                          <a:ln>
                            <a:noFill/>
                          </a:ln>
                          <a:solidFill>
                            <a:schemeClr val="tx1"/>
                          </a:solidFill>
                          <a:effectLst/>
                          <a:latin typeface="Trebuchet MS" pitchFamily="34" charset="0"/>
                          <a:cs typeface="Arial" charset="0"/>
                        </a:rPr>
                        <a:t> </a:t>
                      </a:r>
                      <a:r>
                        <a:rPr kumimoji="0" lang="en-GB" sz="1400" b="1" i="0" u="none" strike="noStrike" cap="none" normalizeH="0" baseline="0" smtClean="0">
                          <a:ln>
                            <a:noFill/>
                          </a:ln>
                          <a:solidFill>
                            <a:schemeClr val="tx1"/>
                          </a:solidFill>
                          <a:effectLst/>
                          <a:latin typeface="Trebuchet MS" pitchFamily="34" charset="0"/>
                          <a:cs typeface="Arial" charset="0"/>
                        </a:rPr>
                        <a:t>effectively destroys harmful micro-organism.</a:t>
                      </a:r>
                      <a:endParaRPr kumimoji="0" lang="en-GB" sz="1400" b="1" i="0" u="none" strike="noStrike" cap="none" normalizeH="0" baseline="0" smtClean="0">
                        <a:ln>
                          <a:noFill/>
                        </a:ln>
                        <a:solidFill>
                          <a:srgbClr val="000099"/>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Trebuchet MS" pitchFamily="34" charset="0"/>
                        </a:rPr>
                        <a:t>+</a:t>
                      </a:r>
                      <a:endParaRPr kumimoji="0" lang="en-GB"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731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sng" strike="noStrike" cap="none" normalizeH="0" baseline="0" smtClean="0">
                          <a:ln>
                            <a:noFill/>
                          </a:ln>
                          <a:solidFill>
                            <a:schemeClr val="tx1"/>
                          </a:solidFill>
                          <a:effectLst/>
                          <a:latin typeface="Trebuchet MS" pitchFamily="34" charset="0"/>
                          <a:cs typeface="Arial" charset="0"/>
                        </a:rPr>
                        <a:t>Hazard D :</a:t>
                      </a:r>
                      <a:endParaRPr kumimoji="0" lang="en-GB"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The product is subject to re-contamination after processing and before packaging.</a:t>
                      </a:r>
                      <a:endParaRPr kumimoji="0" lang="en-GB" sz="1400" b="1" i="0" u="none" strike="noStrike" cap="none" normalizeH="0" baseline="0" smtClean="0">
                        <a:ln>
                          <a:noFill/>
                        </a:ln>
                        <a:solidFill>
                          <a:srgbClr val="000099"/>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Trebuchet MS" pitchFamily="34" charset="0"/>
                        </a:rPr>
                        <a:t>--</a:t>
                      </a:r>
                      <a:endParaRPr kumimoji="0" lang="en-GB"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73156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sng" strike="noStrike" cap="none" normalizeH="0" baseline="0" smtClean="0">
                          <a:ln>
                            <a:noFill/>
                          </a:ln>
                          <a:solidFill>
                            <a:schemeClr val="tx1"/>
                          </a:solidFill>
                          <a:effectLst/>
                          <a:latin typeface="Trebuchet MS" pitchFamily="34" charset="0"/>
                          <a:cs typeface="Arial" charset="0"/>
                        </a:rPr>
                        <a:t>Hazard E :</a:t>
                      </a:r>
                      <a:endParaRPr kumimoji="0" lang="en-GB"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There is a substantial potential for abusive handling and could render for the </a:t>
                      </a:r>
                      <a:endParaRPr kumimoji="0" lang="en-US"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Trebuchet MS" pitchFamily="34" charset="0"/>
                          <a:cs typeface="Arial" charset="0"/>
                        </a:rPr>
                        <a:t>product harmful when consumed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Trebuchet MS" pitchFamily="34" charset="0"/>
                        </a:rPr>
                        <a:t>--</a:t>
                      </a:r>
                      <a:endParaRPr kumimoji="0" lang="en-GB"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9449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1" i="0" u="sng" strike="noStrike" cap="none" normalizeH="0" baseline="0" smtClean="0">
                          <a:ln>
                            <a:noFill/>
                          </a:ln>
                          <a:solidFill>
                            <a:schemeClr val="tx1"/>
                          </a:solidFill>
                          <a:effectLst/>
                          <a:latin typeface="Trebuchet MS" pitchFamily="34" charset="0"/>
                          <a:cs typeface="Arial" charset="0"/>
                        </a:rPr>
                        <a:t>Hazard F :</a:t>
                      </a:r>
                      <a:endParaRPr kumimoji="0" lang="en-GB" sz="1400" b="1" i="0" u="none" strike="noStrike" cap="none" normalizeH="0" baseline="0" smtClean="0">
                        <a:ln>
                          <a:noFill/>
                        </a:ln>
                        <a:solidFill>
                          <a:schemeClr val="tx1"/>
                        </a:solidFill>
                        <a:effectLst/>
                        <a:latin typeface="Trebuchet MS" pitchFamily="34"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rebuchet MS" pitchFamily="34" charset="0"/>
                        </a:rPr>
                        <a:t>Thee is a substantial potential for abusive handling and could render for the product harmful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rebuchet MS" pitchFamily="34" charset="0"/>
                        </a:rPr>
                        <a:t>when consumed</a:t>
                      </a:r>
                      <a:endParaRPr kumimoji="0" lang="en-GB" sz="1400" b="1" i="0" u="none" strike="noStrike" cap="none" normalizeH="0" baseline="0" smtClean="0">
                        <a:ln>
                          <a:noFill/>
                        </a:ln>
                        <a:solidFill>
                          <a:srgbClr val="000099"/>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2"/>
                          </a:solidFill>
                          <a:effectLst/>
                          <a:latin typeface="Trebuchet MS" pitchFamily="34" charset="0"/>
                        </a:rPr>
                        <a:t>--</a:t>
                      </a:r>
                      <a:endParaRPr kumimoji="0" lang="en-GB"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r>
              <a:tr h="457228">
                <a:tc>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US" sz="2400" b="1" i="0" u="none" strike="noStrike" cap="none" normalizeH="0" baseline="0" smtClean="0">
                          <a:ln>
                            <a:noFill/>
                          </a:ln>
                          <a:solidFill>
                            <a:srgbClr val="FF3300"/>
                          </a:solidFill>
                          <a:effectLst/>
                          <a:latin typeface="Times New Roman" pitchFamily="18" charset="0"/>
                        </a:rPr>
                        <a:t>Two (+) it ‘s mean of Risk categories  2</a:t>
                      </a:r>
                      <a:endParaRPr kumimoji="0" lang="en-GB" sz="1400" b="1" i="0" u="none" strike="noStrike" cap="none" normalizeH="0" baseline="0" smtClean="0">
                        <a:ln>
                          <a:noFill/>
                        </a:ln>
                        <a:solidFill>
                          <a:srgbClr val="000099"/>
                        </a:solidFill>
                        <a:effectLst/>
                        <a:latin typeface="Trebuchet MS"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id-ID" sz="2000" b="1" i="0" u="none" strike="noStrike" cap="none" normalizeH="0" baseline="0" smtClean="0">
                        <a:ln>
                          <a:noFill/>
                        </a:ln>
                        <a:solidFill>
                          <a:schemeClr val="tx2"/>
                        </a:solidFill>
                        <a:effectLst/>
                        <a:latin typeface="Trebuchet MS"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FF"/>
                    </a:solidFill>
                  </a:tcPr>
                </a:tc>
              </a:tr>
            </a:tbl>
          </a:graphicData>
        </a:graphic>
      </p:graphicFrame>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additive="base">
                                        <p:cTn id="7" dur="500" fill="hold"/>
                                        <p:tgtEl>
                                          <p:spTgt spid="61442"/>
                                        </p:tgtEl>
                                        <p:attrNameLst>
                                          <p:attrName>ppt_x</p:attrName>
                                        </p:attrNameLst>
                                      </p:cBhvr>
                                      <p:tavLst>
                                        <p:tav tm="0">
                                          <p:val>
                                            <p:strVal val="0-#ppt_w/2"/>
                                          </p:val>
                                        </p:tav>
                                        <p:tav tm="100000">
                                          <p:val>
                                            <p:strVal val="#ppt_x"/>
                                          </p:val>
                                        </p:tav>
                                      </p:tavLst>
                                    </p:anim>
                                    <p:anim calcmode="lin" valueType="num">
                                      <p:cBhvr additive="base">
                                        <p:cTn id="8"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43"/>
                                        </p:tgtEl>
                                        <p:attrNameLst>
                                          <p:attrName>style.visibility</p:attrName>
                                        </p:attrNameLst>
                                      </p:cBhvr>
                                      <p:to>
                                        <p:strVal val="visible"/>
                                      </p:to>
                                    </p:set>
                                    <p:anim calcmode="lin" valueType="num">
                                      <p:cBhvr additive="base">
                                        <p:cTn id="13" dur="500" fill="hold"/>
                                        <p:tgtEl>
                                          <p:spTgt spid="61443"/>
                                        </p:tgtEl>
                                        <p:attrNameLst>
                                          <p:attrName>ppt_x</p:attrName>
                                        </p:attrNameLst>
                                      </p:cBhvr>
                                      <p:tavLst>
                                        <p:tav tm="0">
                                          <p:val>
                                            <p:strVal val="0-#ppt_w/2"/>
                                          </p:val>
                                        </p:tav>
                                        <p:tav tm="100000">
                                          <p:val>
                                            <p:strVal val="#ppt_x"/>
                                          </p:val>
                                        </p:tav>
                                      </p:tavLst>
                                    </p:anim>
                                    <p:anim calcmode="lin" valueType="num">
                                      <p:cBhvr additive="base">
                                        <p:cTn id="14" dur="500" fill="hold"/>
                                        <p:tgtEl>
                                          <p:spTgt spid="614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4800"/>
            <a:ext cx="7772400" cy="838200"/>
          </a:xfrm>
        </p:spPr>
        <p:txBody>
          <a:bodyPr/>
          <a:lstStyle/>
          <a:p>
            <a:pPr eaLnBrk="1" fontAlgn="auto" hangingPunct="1">
              <a:spcAft>
                <a:spcPts val="0"/>
              </a:spcAft>
              <a:defRPr/>
            </a:pPr>
            <a:r>
              <a:rPr b="1"/>
              <a:t>Tujuan HACCP</a:t>
            </a:r>
          </a:p>
        </p:txBody>
      </p:sp>
      <p:sp>
        <p:nvSpPr>
          <p:cNvPr id="12291" name="Rectangle 3"/>
          <p:cNvSpPr>
            <a:spLocks noGrp="1" noChangeArrowheads="1"/>
          </p:cNvSpPr>
          <p:nvPr>
            <p:ph idx="1"/>
          </p:nvPr>
        </p:nvSpPr>
        <p:spPr>
          <a:xfrm>
            <a:off x="304800" y="1219200"/>
            <a:ext cx="8458200" cy="5257800"/>
          </a:xfrm>
        </p:spPr>
        <p:txBody>
          <a:bodyPr/>
          <a:lstStyle/>
          <a:p>
            <a:pPr marL="579438" indent="-579438" algn="just" eaLnBrk="1" hangingPunct="1">
              <a:buFontTx/>
              <a:buNone/>
            </a:pPr>
            <a:r>
              <a:rPr lang="en-US" smtClean="0">
                <a:solidFill>
                  <a:srgbClr val="006600"/>
                </a:solidFill>
                <a:latin typeface="Tahoma" pitchFamily="34" charset="0"/>
              </a:rPr>
              <a:t> </a:t>
            </a:r>
            <a:r>
              <a:rPr lang="en-US" smtClean="0">
                <a:solidFill>
                  <a:srgbClr val="FF0000"/>
                </a:solidFill>
                <a:latin typeface="Tahoma" pitchFamily="34" charset="0"/>
              </a:rPr>
              <a:t>Umum </a:t>
            </a:r>
            <a:endParaRPr lang="en-US" smtClean="0">
              <a:solidFill>
                <a:srgbClr val="FF0000"/>
              </a:solidFill>
              <a:cs typeface="Times New Roman" pitchFamily="18" charset="0"/>
            </a:endParaRPr>
          </a:p>
          <a:p>
            <a:pPr marL="579438" indent="-579438" algn="just" eaLnBrk="1" hangingPunct="1">
              <a:buFontTx/>
              <a:buNone/>
            </a:pPr>
            <a:r>
              <a:rPr lang="en-US" sz="2800" smtClean="0">
                <a:latin typeface="Tahoma" pitchFamily="34" charset="0"/>
              </a:rPr>
              <a:t>     Meningkatkan kesehatan masyarakat dengan cara mencegah atau mengurangi kasus keracunan dan penyakit melalui makanan (“Food born disease”). </a:t>
            </a:r>
          </a:p>
          <a:p>
            <a:pPr marL="579438" indent="-579438" eaLnBrk="1" hangingPunct="1">
              <a:buFontTx/>
              <a:buNone/>
            </a:pPr>
            <a:r>
              <a:rPr lang="en-US" smtClean="0">
                <a:solidFill>
                  <a:srgbClr val="FF0000"/>
                </a:solidFill>
                <a:latin typeface="Tahoma" pitchFamily="34" charset="0"/>
              </a:rPr>
              <a:t>Khusus</a:t>
            </a:r>
          </a:p>
          <a:p>
            <a:pPr marL="579438" indent="-579438" eaLnBrk="1" hangingPunct="1"/>
            <a:r>
              <a:rPr lang="en-US" sz="2400" b="1" smtClean="0">
                <a:latin typeface="Tahoma" pitchFamily="34" charset="0"/>
                <a:cs typeface="Times New Roman" pitchFamily="18" charset="0"/>
              </a:rPr>
              <a:t>Mengevaluasi cara produksi mkn </a:t>
            </a:r>
            <a:r>
              <a:rPr lang="en-US" sz="2400" b="1" smtClean="0">
                <a:latin typeface="Tahoma" pitchFamily="34" charset="0"/>
                <a:cs typeface="Times New Roman" pitchFamily="18" charset="0"/>
                <a:sym typeface="Wingdings" pitchFamily="2" charset="2"/>
              </a:rPr>
              <a:t></a:t>
            </a:r>
            <a:r>
              <a:rPr lang="en-US" sz="2400" b="1" smtClean="0">
                <a:latin typeface="Tahoma" pitchFamily="34" charset="0"/>
                <a:cs typeface="Times New Roman" pitchFamily="18" charset="0"/>
              </a:rPr>
              <a:t>  bahaya ?</a:t>
            </a:r>
          </a:p>
          <a:p>
            <a:pPr marL="579438" indent="-579438" eaLnBrk="1" hangingPunct="1"/>
            <a:r>
              <a:rPr lang="en-US" sz="2400" b="1" smtClean="0">
                <a:latin typeface="Tahoma" pitchFamily="34" charset="0"/>
                <a:cs typeface="Times New Roman" pitchFamily="18" charset="0"/>
              </a:rPr>
              <a:t>Memperbaiki cara produksi mkn </a:t>
            </a:r>
            <a:r>
              <a:rPr lang="en-US" sz="2400" b="1" smtClean="0">
                <a:latin typeface="Tahoma" pitchFamily="34" charset="0"/>
                <a:cs typeface="Times New Roman" pitchFamily="18" charset="0"/>
                <a:sym typeface="Wingdings" pitchFamily="2" charset="2"/>
              </a:rPr>
              <a:t></a:t>
            </a:r>
            <a:r>
              <a:rPr lang="en-US" sz="2400" b="1" smtClean="0">
                <a:latin typeface="Tahoma" pitchFamily="34" charset="0"/>
                <a:cs typeface="Times New Roman" pitchFamily="18" charset="0"/>
              </a:rPr>
              <a:t> critical process</a:t>
            </a:r>
          </a:p>
          <a:p>
            <a:pPr marL="579438" indent="-579438" eaLnBrk="1" hangingPunct="1"/>
            <a:r>
              <a:rPr lang="en-US" sz="2400" b="1" smtClean="0">
                <a:latin typeface="Tahoma" pitchFamily="34" charset="0"/>
                <a:cs typeface="Times New Roman" pitchFamily="18" charset="0"/>
              </a:rPr>
              <a:t>Memantau &amp; mengevaluasi penanganan, pengolahan, sanitasi  </a:t>
            </a:r>
          </a:p>
          <a:p>
            <a:pPr marL="579438" indent="-579438" eaLnBrk="1" hangingPunct="1"/>
            <a:r>
              <a:rPr lang="en-US" sz="2400" b="1" smtClean="0">
                <a:latin typeface="Tahoma" pitchFamily="34" charset="0"/>
                <a:cs typeface="Times New Roman" pitchFamily="18" charset="0"/>
              </a:rPr>
              <a:t>Meningkatkan inspeksi mandiri</a:t>
            </a:r>
            <a:r>
              <a:rPr lang="en-US" sz="2800" b="1" smtClean="0">
                <a:latin typeface="Tahoma" pitchFamily="34" charset="0"/>
                <a:cs typeface="Times New Roman" pitchFamily="18" charset="0"/>
              </a:rPr>
              <a:t> </a:t>
            </a:r>
            <a:endParaRPr lang="en-US" sz="2800" b="1" smtClean="0">
              <a:latin typeface="Tahoma"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dissolve">
                                      <p:cBhvr>
                                        <p:cTn id="22" dur="500"/>
                                        <p:tgtEl>
                                          <p:spTgt spid="122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dissolve">
                                      <p:cBhvr>
                                        <p:cTn id="27" dur="500"/>
                                        <p:tgtEl>
                                          <p:spTgt spid="122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dissolve">
                                      <p:cBhvr>
                                        <p:cTn id="32" dur="500"/>
                                        <p:tgtEl>
                                          <p:spTgt spid="122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dissolve">
                                      <p:cBhvr>
                                        <p:cTn id="37"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04800"/>
            <a:ext cx="7772400" cy="914400"/>
          </a:xfrm>
        </p:spPr>
        <p:txBody>
          <a:bodyPr/>
          <a:lstStyle/>
          <a:p>
            <a:pPr eaLnBrk="1" fontAlgn="auto" hangingPunct="1">
              <a:spcAft>
                <a:spcPts val="0"/>
              </a:spcAft>
              <a:defRPr/>
            </a:pPr>
            <a:r>
              <a:rPr b="1">
                <a:solidFill>
                  <a:srgbClr val="993366"/>
                </a:solidFill>
              </a:rPr>
              <a:t>Kegunaan HACCP</a:t>
            </a:r>
          </a:p>
        </p:txBody>
      </p:sp>
      <p:sp>
        <p:nvSpPr>
          <p:cNvPr id="14339" name="Rectangle 3"/>
          <p:cNvSpPr>
            <a:spLocks noGrp="1" noChangeArrowheads="1"/>
          </p:cNvSpPr>
          <p:nvPr>
            <p:ph idx="1"/>
          </p:nvPr>
        </p:nvSpPr>
        <p:spPr>
          <a:xfrm>
            <a:off x="1828800" y="1295400"/>
            <a:ext cx="7086600" cy="5334000"/>
          </a:xfrm>
        </p:spPr>
        <p:txBody>
          <a:bodyPr/>
          <a:lstStyle/>
          <a:p>
            <a:pPr marL="190500" indent="-190500" eaLnBrk="1" hangingPunct="1"/>
            <a:r>
              <a:rPr lang="en-US" smtClean="0">
                <a:solidFill>
                  <a:srgbClr val="993366"/>
                </a:solidFill>
                <a:latin typeface="Tahoma" pitchFamily="34" charset="0"/>
              </a:rPr>
              <a:t>Mencegah penarikan makanan </a:t>
            </a:r>
            <a:endParaRPr lang="en-US" smtClean="0">
              <a:solidFill>
                <a:srgbClr val="993366"/>
              </a:solidFill>
              <a:cs typeface="Times New Roman" pitchFamily="18" charset="0"/>
            </a:endParaRPr>
          </a:p>
          <a:p>
            <a:pPr marL="190500" indent="-190500" eaLnBrk="1" hangingPunct="1"/>
            <a:r>
              <a:rPr lang="en-US" smtClean="0">
                <a:solidFill>
                  <a:srgbClr val="993366"/>
                </a:solidFill>
                <a:latin typeface="Tahoma" pitchFamily="34" charset="0"/>
              </a:rPr>
              <a:t>Meningkatkan jaminan </a:t>
            </a:r>
            <a:r>
              <a:rPr lang="en-US" i="1" smtClean="0">
                <a:solidFill>
                  <a:srgbClr val="993366"/>
                </a:solidFill>
                <a:latin typeface="Tahoma" pitchFamily="34" charset="0"/>
              </a:rPr>
              <a:t>Food Safety</a:t>
            </a:r>
            <a:endParaRPr lang="en-US" i="1" smtClean="0">
              <a:solidFill>
                <a:srgbClr val="993366"/>
              </a:solidFill>
              <a:cs typeface="Times New Roman" pitchFamily="18" charset="0"/>
            </a:endParaRPr>
          </a:p>
          <a:p>
            <a:pPr marL="190500" indent="-190500" eaLnBrk="1" hangingPunct="1"/>
            <a:r>
              <a:rPr lang="en-US" smtClean="0">
                <a:solidFill>
                  <a:srgbClr val="993366"/>
                </a:solidFill>
                <a:latin typeface="Tahoma" pitchFamily="34" charset="0"/>
              </a:rPr>
              <a:t>Pembenahan &amp; “pembersihan” unit pengolahan (produksi)</a:t>
            </a:r>
            <a:endParaRPr lang="en-US" smtClean="0">
              <a:solidFill>
                <a:srgbClr val="993366"/>
              </a:solidFill>
              <a:cs typeface="Times New Roman" pitchFamily="18" charset="0"/>
            </a:endParaRPr>
          </a:p>
          <a:p>
            <a:pPr marL="190500" indent="-190500" eaLnBrk="1" hangingPunct="1"/>
            <a:r>
              <a:rPr lang="en-US" smtClean="0">
                <a:solidFill>
                  <a:srgbClr val="993366"/>
                </a:solidFill>
                <a:latin typeface="Tahoma" pitchFamily="34" charset="0"/>
              </a:rPr>
              <a:t>Mencegah kehilangan konsumen / menurunnya  pasien </a:t>
            </a:r>
            <a:endParaRPr lang="en-US" smtClean="0">
              <a:solidFill>
                <a:srgbClr val="993366"/>
              </a:solidFill>
              <a:cs typeface="Times New Roman" pitchFamily="18" charset="0"/>
            </a:endParaRPr>
          </a:p>
          <a:p>
            <a:pPr marL="190500" indent="-190500" eaLnBrk="1" hangingPunct="1"/>
            <a:r>
              <a:rPr lang="en-US" smtClean="0">
                <a:solidFill>
                  <a:srgbClr val="993366"/>
                </a:solidFill>
                <a:latin typeface="Tahoma" pitchFamily="34" charset="0"/>
              </a:rPr>
              <a:t>Meningkatkan kepercayaan konsumen / pasien </a:t>
            </a:r>
          </a:p>
          <a:p>
            <a:pPr marL="190500" indent="-190500" eaLnBrk="1" hangingPunct="1"/>
            <a:r>
              <a:rPr lang="en-US" smtClean="0">
                <a:solidFill>
                  <a:srgbClr val="993366"/>
                </a:solidFill>
                <a:latin typeface="Tahoma" pitchFamily="34" charset="0"/>
              </a:rPr>
              <a:t>Mencegah pemborosan beaya</a:t>
            </a:r>
            <a:r>
              <a:rPr lang="en-US" sz="2800" smtClean="0">
                <a:solidFill>
                  <a:srgbClr val="993366"/>
                </a:solidFill>
              </a:rPr>
              <a:t>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ox(out)">
                                      <p:cBhvr>
                                        <p:cTn id="7" dur="500"/>
                                        <p:tgtEl>
                                          <p:spTgt spid="1433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ox(out)">
                                      <p:cBhvr>
                                        <p:cTn id="12" dur="500"/>
                                        <p:tgtEl>
                                          <p:spTgt spid="1433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ox(out)">
                                      <p:cBhvr>
                                        <p:cTn id="17" dur="500"/>
                                        <p:tgtEl>
                                          <p:spTgt spid="1433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box(out)">
                                      <p:cBhvr>
                                        <p:cTn id="22" dur="500"/>
                                        <p:tgtEl>
                                          <p:spTgt spid="1433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box(out)">
                                      <p:cBhvr>
                                        <p:cTn id="27" dur="500"/>
                                        <p:tgtEl>
                                          <p:spTgt spid="1433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box(out)">
                                      <p:cBhvr>
                                        <p:cTn id="32" dur="500"/>
                                        <p:tgtEl>
                                          <p:spTgt spid="1433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fontAlgn="auto" hangingPunct="1">
              <a:spcAft>
                <a:spcPts val="0"/>
              </a:spcAft>
              <a:defRPr/>
            </a:pPr>
            <a:r>
              <a:rPr b="1">
                <a:solidFill>
                  <a:schemeClr val="tx1"/>
                </a:solidFill>
              </a:rPr>
              <a:t>HACCP Plan Contains:</a:t>
            </a:r>
            <a:endParaRPr lang="en-GB" b="1">
              <a:solidFill>
                <a:schemeClr val="tx1"/>
              </a:solidFill>
            </a:endParaRPr>
          </a:p>
        </p:txBody>
      </p:sp>
      <p:sp>
        <p:nvSpPr>
          <p:cNvPr id="10242" name="Rectangle 3"/>
          <p:cNvSpPr>
            <a:spLocks noGrp="1" noChangeArrowheads="1"/>
          </p:cNvSpPr>
          <p:nvPr>
            <p:ph idx="1"/>
          </p:nvPr>
        </p:nvSpPr>
        <p:spPr>
          <a:xfrm>
            <a:off x="1828800" y="1371600"/>
            <a:ext cx="7315200" cy="5105400"/>
          </a:xfrm>
        </p:spPr>
        <p:txBody>
          <a:bodyPr/>
          <a:lstStyle/>
          <a:p>
            <a:pPr marL="609600" indent="-609600" eaLnBrk="1" hangingPunct="1">
              <a:lnSpc>
                <a:spcPct val="90000"/>
              </a:lnSpc>
              <a:buFontTx/>
              <a:buAutoNum type="arabicPeriod"/>
            </a:pPr>
            <a:r>
              <a:rPr lang="en-US" sz="2400" b="1" smtClean="0">
                <a:solidFill>
                  <a:srgbClr val="993366"/>
                </a:solidFill>
              </a:rPr>
              <a:t>HACCP team</a:t>
            </a:r>
          </a:p>
          <a:p>
            <a:pPr marL="609600" indent="-609600" eaLnBrk="1" hangingPunct="1">
              <a:lnSpc>
                <a:spcPct val="90000"/>
              </a:lnSpc>
              <a:buFontTx/>
              <a:buAutoNum type="arabicPeriod"/>
            </a:pPr>
            <a:r>
              <a:rPr lang="en-US" sz="2400" b="1" smtClean="0">
                <a:solidFill>
                  <a:srgbClr val="993366"/>
                </a:solidFill>
              </a:rPr>
              <a:t>Definition of HACCP and CCP</a:t>
            </a:r>
          </a:p>
          <a:p>
            <a:pPr marL="609600" indent="-609600" eaLnBrk="1" hangingPunct="1">
              <a:lnSpc>
                <a:spcPct val="90000"/>
              </a:lnSpc>
              <a:buFontTx/>
              <a:buAutoNum type="arabicPeriod"/>
            </a:pPr>
            <a:r>
              <a:rPr lang="en-US" sz="2400" b="1" smtClean="0">
                <a:solidFill>
                  <a:srgbClr val="993366"/>
                </a:solidFill>
              </a:rPr>
              <a:t>Target of the HACCP system</a:t>
            </a:r>
          </a:p>
          <a:p>
            <a:pPr marL="609600" indent="-609600" eaLnBrk="1" hangingPunct="1">
              <a:lnSpc>
                <a:spcPct val="90000"/>
              </a:lnSpc>
              <a:buFontTx/>
              <a:buAutoNum type="arabicPeriod"/>
            </a:pPr>
            <a:r>
              <a:rPr lang="en-US" sz="2400" b="1" smtClean="0">
                <a:solidFill>
                  <a:srgbClr val="993366"/>
                </a:solidFill>
              </a:rPr>
              <a:t>Description product</a:t>
            </a:r>
          </a:p>
          <a:p>
            <a:pPr marL="609600" indent="-609600" eaLnBrk="1" hangingPunct="1">
              <a:lnSpc>
                <a:spcPct val="90000"/>
              </a:lnSpc>
              <a:buFontTx/>
              <a:buAutoNum type="arabicPeriod"/>
            </a:pPr>
            <a:r>
              <a:rPr lang="en-US" sz="2400" b="1" smtClean="0">
                <a:solidFill>
                  <a:srgbClr val="993366"/>
                </a:solidFill>
              </a:rPr>
              <a:t>Ingredients</a:t>
            </a:r>
          </a:p>
          <a:p>
            <a:pPr marL="609600" indent="-609600" eaLnBrk="1" hangingPunct="1">
              <a:lnSpc>
                <a:spcPct val="90000"/>
              </a:lnSpc>
              <a:buFontTx/>
              <a:buAutoNum type="arabicPeriod"/>
            </a:pPr>
            <a:r>
              <a:rPr lang="en-US" sz="2400" b="1" smtClean="0">
                <a:solidFill>
                  <a:srgbClr val="993366"/>
                </a:solidFill>
              </a:rPr>
              <a:t>Hazard Analysis and Assignment of Risk categories </a:t>
            </a:r>
            <a:r>
              <a:rPr lang="en-US" sz="2400" b="1" smtClean="0">
                <a:solidFill>
                  <a:srgbClr val="993366"/>
                </a:solidFill>
                <a:sym typeface="Wingdings" pitchFamily="2" charset="2"/>
              </a:rPr>
              <a:t> form 1 &amp; form 2</a:t>
            </a:r>
            <a:endParaRPr lang="en-US" sz="2400" b="1" smtClean="0">
              <a:solidFill>
                <a:srgbClr val="993366"/>
              </a:solidFill>
            </a:endParaRPr>
          </a:p>
          <a:p>
            <a:pPr marL="609600" indent="-609600" eaLnBrk="1" hangingPunct="1">
              <a:lnSpc>
                <a:spcPct val="90000"/>
              </a:lnSpc>
              <a:buFontTx/>
              <a:buAutoNum type="arabicPeriod"/>
            </a:pPr>
            <a:r>
              <a:rPr lang="en-US" sz="2400" b="1" smtClean="0">
                <a:solidFill>
                  <a:srgbClr val="993366"/>
                </a:solidFill>
              </a:rPr>
              <a:t>Process Flow Diagram</a:t>
            </a:r>
          </a:p>
          <a:p>
            <a:pPr marL="609600" indent="-609600" eaLnBrk="1" hangingPunct="1">
              <a:lnSpc>
                <a:spcPct val="90000"/>
              </a:lnSpc>
              <a:buFontTx/>
              <a:buAutoNum type="arabicPeriod"/>
            </a:pPr>
            <a:r>
              <a:rPr lang="en-US" sz="2400" b="1" smtClean="0">
                <a:solidFill>
                  <a:srgbClr val="993366"/>
                </a:solidFill>
              </a:rPr>
              <a:t>Decision tree for Establish CCP</a:t>
            </a:r>
          </a:p>
          <a:p>
            <a:pPr marL="609600" indent="-609600" eaLnBrk="1" hangingPunct="1">
              <a:lnSpc>
                <a:spcPct val="90000"/>
              </a:lnSpc>
              <a:buFontTx/>
              <a:buAutoNum type="arabicPeriod"/>
            </a:pPr>
            <a:r>
              <a:rPr lang="en-US" sz="2400" b="1" smtClean="0">
                <a:solidFill>
                  <a:srgbClr val="993366"/>
                </a:solidFill>
              </a:rPr>
              <a:t>HACCP plan matrix</a:t>
            </a:r>
          </a:p>
          <a:p>
            <a:pPr marL="609600" indent="-609600" eaLnBrk="1" hangingPunct="1">
              <a:lnSpc>
                <a:spcPct val="90000"/>
              </a:lnSpc>
              <a:buFontTx/>
              <a:buAutoNum type="arabicPeriod"/>
            </a:pPr>
            <a:r>
              <a:rPr lang="en-US" sz="2400" b="1" smtClean="0">
                <a:solidFill>
                  <a:srgbClr val="993366"/>
                </a:solidFill>
              </a:rPr>
              <a:t>Standard Operation Procedure</a:t>
            </a:r>
          </a:p>
          <a:p>
            <a:pPr marL="609600" indent="-609600" eaLnBrk="1" hangingPunct="1">
              <a:lnSpc>
                <a:spcPct val="90000"/>
              </a:lnSpc>
              <a:buFontTx/>
              <a:buAutoNum type="arabicPeriod"/>
            </a:pPr>
            <a:r>
              <a:rPr lang="en-US" sz="2400" b="1" smtClean="0">
                <a:solidFill>
                  <a:srgbClr val="993366"/>
                </a:solidFill>
              </a:rPr>
              <a:t>HACCP audit form </a:t>
            </a:r>
            <a:endParaRPr lang="en-GB" sz="2400" b="1" smtClean="0">
              <a:solidFill>
                <a:srgbClr val="993366"/>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066800"/>
          </a:xfrm>
        </p:spPr>
        <p:txBody>
          <a:bodyPr/>
          <a:lstStyle/>
          <a:p>
            <a:pPr eaLnBrk="1" fontAlgn="auto" hangingPunct="1">
              <a:spcAft>
                <a:spcPts val="0"/>
              </a:spcAft>
              <a:defRPr/>
            </a:pPr>
            <a:r>
              <a:rPr b="1">
                <a:solidFill>
                  <a:srgbClr val="993366"/>
                </a:solidFill>
              </a:rPr>
              <a:t>PRINSIP HACCP</a:t>
            </a:r>
          </a:p>
        </p:txBody>
      </p:sp>
      <p:sp>
        <p:nvSpPr>
          <p:cNvPr id="18435" name="Rectangle 3" descr="90%"/>
          <p:cNvSpPr>
            <a:spLocks noGrp="1" noChangeArrowheads="1"/>
          </p:cNvSpPr>
          <p:nvPr>
            <p:ph idx="1"/>
          </p:nvPr>
        </p:nvSpPr>
        <p:spPr>
          <a:xfrm>
            <a:off x="2667000" y="1447800"/>
            <a:ext cx="5867400" cy="4724400"/>
          </a:xfrm>
        </p:spPr>
        <p:txBody>
          <a:bodyPr/>
          <a:lstStyle/>
          <a:p>
            <a:pPr marL="482600" indent="-482600" eaLnBrk="1" hangingPunct="1">
              <a:buFontTx/>
              <a:buNone/>
            </a:pPr>
            <a:r>
              <a:rPr lang="en-US" smtClean="0">
                <a:solidFill>
                  <a:srgbClr val="993366"/>
                </a:solidFill>
                <a:latin typeface="Tahoma" pitchFamily="34" charset="0"/>
              </a:rPr>
              <a:t>1.</a:t>
            </a:r>
            <a:r>
              <a:rPr lang="en-US" smtClean="0">
                <a:solidFill>
                  <a:srgbClr val="993366"/>
                </a:solidFill>
                <a:cs typeface="Times New Roman" pitchFamily="18" charset="0"/>
              </a:rPr>
              <a:t> </a:t>
            </a:r>
            <a:r>
              <a:rPr lang="en-US" smtClean="0">
                <a:solidFill>
                  <a:srgbClr val="993366"/>
                </a:solidFill>
                <a:latin typeface="Tahoma" pitchFamily="34" charset="0"/>
              </a:rPr>
              <a:t>Identifikasi bahaya</a:t>
            </a:r>
            <a:endParaRPr lang="en-US" smtClean="0">
              <a:solidFill>
                <a:srgbClr val="993366"/>
              </a:solidFill>
              <a:cs typeface="Times New Roman" pitchFamily="18" charset="0"/>
            </a:endParaRPr>
          </a:p>
          <a:p>
            <a:pPr marL="482600" indent="-482600" eaLnBrk="1" hangingPunct="1">
              <a:buFontTx/>
              <a:buNone/>
            </a:pPr>
            <a:r>
              <a:rPr lang="en-US" smtClean="0">
                <a:solidFill>
                  <a:srgbClr val="993366"/>
                </a:solidFill>
                <a:latin typeface="Tahoma" pitchFamily="34" charset="0"/>
              </a:rPr>
              <a:t>2.</a:t>
            </a:r>
            <a:r>
              <a:rPr lang="en-US" smtClean="0">
                <a:solidFill>
                  <a:srgbClr val="993366"/>
                </a:solidFill>
                <a:cs typeface="Times New Roman" pitchFamily="18" charset="0"/>
              </a:rPr>
              <a:t> </a:t>
            </a:r>
            <a:r>
              <a:rPr lang="en-US" smtClean="0">
                <a:solidFill>
                  <a:srgbClr val="993366"/>
                </a:solidFill>
                <a:latin typeface="Tahoma" pitchFamily="34" charset="0"/>
              </a:rPr>
              <a:t>Penetapan CCP</a:t>
            </a:r>
            <a:endParaRPr lang="en-US" smtClean="0">
              <a:solidFill>
                <a:srgbClr val="993366"/>
              </a:solidFill>
              <a:cs typeface="Times New Roman" pitchFamily="18" charset="0"/>
            </a:endParaRPr>
          </a:p>
          <a:p>
            <a:pPr marL="482600" indent="-482600" eaLnBrk="1" hangingPunct="1">
              <a:buFontTx/>
              <a:buNone/>
            </a:pPr>
            <a:r>
              <a:rPr lang="en-US" smtClean="0">
                <a:solidFill>
                  <a:srgbClr val="993366"/>
                </a:solidFill>
                <a:latin typeface="Tahoma" pitchFamily="34" charset="0"/>
              </a:rPr>
              <a:t>3.</a:t>
            </a:r>
            <a:r>
              <a:rPr lang="en-US" smtClean="0">
                <a:solidFill>
                  <a:srgbClr val="993366"/>
                </a:solidFill>
                <a:cs typeface="Times New Roman" pitchFamily="18" charset="0"/>
              </a:rPr>
              <a:t> </a:t>
            </a:r>
            <a:r>
              <a:rPr lang="en-US" smtClean="0">
                <a:solidFill>
                  <a:srgbClr val="993366"/>
                </a:solidFill>
                <a:latin typeface="Tahoma" pitchFamily="34" charset="0"/>
              </a:rPr>
              <a:t>Penetapan batas / limit kritis</a:t>
            </a:r>
            <a:endParaRPr lang="en-US" smtClean="0">
              <a:solidFill>
                <a:srgbClr val="993366"/>
              </a:solidFill>
              <a:cs typeface="Times New Roman" pitchFamily="18" charset="0"/>
            </a:endParaRPr>
          </a:p>
          <a:p>
            <a:pPr marL="482600" indent="-482600" eaLnBrk="1" hangingPunct="1">
              <a:buFontTx/>
              <a:buNone/>
            </a:pPr>
            <a:r>
              <a:rPr lang="en-US" smtClean="0">
                <a:solidFill>
                  <a:srgbClr val="993366"/>
                </a:solidFill>
                <a:latin typeface="Tahoma" pitchFamily="34" charset="0"/>
              </a:rPr>
              <a:t>4.</a:t>
            </a:r>
            <a:r>
              <a:rPr lang="en-US" smtClean="0">
                <a:solidFill>
                  <a:srgbClr val="993366"/>
                </a:solidFill>
                <a:cs typeface="Times New Roman" pitchFamily="18" charset="0"/>
              </a:rPr>
              <a:t> </a:t>
            </a:r>
            <a:r>
              <a:rPr lang="en-US" smtClean="0">
                <a:solidFill>
                  <a:srgbClr val="993366"/>
                </a:solidFill>
                <a:latin typeface="Tahoma" pitchFamily="34" charset="0"/>
              </a:rPr>
              <a:t>Pemantauan CCP</a:t>
            </a:r>
            <a:endParaRPr lang="en-US" smtClean="0">
              <a:solidFill>
                <a:srgbClr val="993366"/>
              </a:solidFill>
              <a:cs typeface="Times New Roman" pitchFamily="18" charset="0"/>
            </a:endParaRPr>
          </a:p>
          <a:p>
            <a:pPr marL="482600" indent="-482600" eaLnBrk="1" hangingPunct="1">
              <a:buFontTx/>
              <a:buNone/>
            </a:pPr>
            <a:r>
              <a:rPr lang="en-US" smtClean="0">
                <a:solidFill>
                  <a:srgbClr val="993366"/>
                </a:solidFill>
                <a:latin typeface="Tahoma" pitchFamily="34" charset="0"/>
              </a:rPr>
              <a:t>5.</a:t>
            </a:r>
            <a:r>
              <a:rPr lang="en-US" smtClean="0">
                <a:solidFill>
                  <a:srgbClr val="993366"/>
                </a:solidFill>
                <a:cs typeface="Times New Roman" pitchFamily="18" charset="0"/>
              </a:rPr>
              <a:t> </a:t>
            </a:r>
            <a:r>
              <a:rPr lang="en-US" smtClean="0">
                <a:solidFill>
                  <a:srgbClr val="993366"/>
                </a:solidFill>
                <a:latin typeface="Tahoma" pitchFamily="34" charset="0"/>
              </a:rPr>
              <a:t>Tindakan koreksi thd  penyimpangan</a:t>
            </a:r>
            <a:endParaRPr lang="en-US" smtClean="0">
              <a:solidFill>
                <a:srgbClr val="993366"/>
              </a:solidFill>
              <a:cs typeface="Times New Roman" pitchFamily="18" charset="0"/>
            </a:endParaRPr>
          </a:p>
          <a:p>
            <a:pPr marL="482600" indent="-482600" eaLnBrk="1" hangingPunct="1">
              <a:buFontTx/>
              <a:buNone/>
            </a:pPr>
            <a:r>
              <a:rPr lang="en-US" smtClean="0">
                <a:solidFill>
                  <a:srgbClr val="993366"/>
                </a:solidFill>
                <a:latin typeface="Tahoma" pitchFamily="34" charset="0"/>
              </a:rPr>
              <a:t>6.</a:t>
            </a:r>
            <a:r>
              <a:rPr lang="en-US" smtClean="0">
                <a:solidFill>
                  <a:srgbClr val="993366"/>
                </a:solidFill>
                <a:cs typeface="Times New Roman" pitchFamily="18" charset="0"/>
              </a:rPr>
              <a:t> </a:t>
            </a:r>
            <a:r>
              <a:rPr lang="en-US" smtClean="0">
                <a:solidFill>
                  <a:srgbClr val="993366"/>
                </a:solidFill>
                <a:latin typeface="Tahoma" pitchFamily="34" charset="0"/>
              </a:rPr>
              <a:t>Verifikasi</a:t>
            </a:r>
            <a:endParaRPr lang="en-US" smtClean="0">
              <a:solidFill>
                <a:srgbClr val="993366"/>
              </a:solidFill>
              <a:cs typeface="Times New Roman" pitchFamily="18" charset="0"/>
            </a:endParaRPr>
          </a:p>
          <a:p>
            <a:pPr marL="482600" indent="-482600" eaLnBrk="1" hangingPunct="1">
              <a:buFontTx/>
              <a:buNone/>
            </a:pPr>
            <a:r>
              <a:rPr lang="en-US" smtClean="0">
                <a:solidFill>
                  <a:srgbClr val="993366"/>
                </a:solidFill>
                <a:latin typeface="Tahoma" pitchFamily="34" charset="0"/>
              </a:rPr>
              <a:t>7.</a:t>
            </a:r>
            <a:r>
              <a:rPr lang="en-US" smtClean="0">
                <a:solidFill>
                  <a:srgbClr val="993366"/>
                </a:solidFill>
                <a:cs typeface="Times New Roman" pitchFamily="18" charset="0"/>
              </a:rPr>
              <a:t> D</a:t>
            </a:r>
            <a:r>
              <a:rPr lang="en-US" smtClean="0">
                <a:solidFill>
                  <a:srgbClr val="993366"/>
                </a:solidFill>
                <a:latin typeface="Tahoma" pitchFamily="34" charset="0"/>
              </a:rPr>
              <a:t>okumentasi</a:t>
            </a:r>
            <a:endParaRPr lang="en-US" smtClean="0">
              <a:solidFill>
                <a:srgbClr val="993366"/>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dissolve">
                                      <p:cBhvr>
                                        <p:cTn id="32" dur="500"/>
                                        <p:tgtEl>
                                          <p:spTgt spid="184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dissolve">
                                      <p:cBhvr>
                                        <p:cTn id="37"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Lily Jan 05\KULIAH\Keamanan &amp; Kthnn Pgn\Hibah inherent\Bahan Website\HACCP JPG\Slide 10.jpg"/>
          <p:cNvPicPr>
            <a:picLocks noChangeAspect="1" noChangeArrowheads="1"/>
          </p:cNvPicPr>
          <p:nvPr/>
        </p:nvPicPr>
        <p:blipFill>
          <a:blip r:embed="rId3">
            <a:extLst>
              <a:ext uri="{28A0092B-C50C-407E-A947-70E740481C1C}">
                <a14:useLocalDpi xmlns:a14="http://schemas.microsoft.com/office/drawing/2010/main" val="0"/>
              </a:ext>
            </a:extLst>
          </a:blip>
          <a:srcRect l="9735" t="8554" b="11209"/>
          <a:stretch>
            <a:fillRect/>
          </a:stretch>
        </p:blipFill>
        <p:spPr bwMode="auto">
          <a:xfrm>
            <a:off x="838200" y="685800"/>
            <a:ext cx="7772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676400"/>
            <a:ext cx="7772400" cy="1143000"/>
          </a:xfrm>
        </p:spPr>
        <p:txBody>
          <a:bodyPr/>
          <a:lstStyle/>
          <a:p>
            <a:pPr eaLnBrk="1" fontAlgn="auto" hangingPunct="1">
              <a:spcAft>
                <a:spcPts val="0"/>
              </a:spcAft>
              <a:defRPr/>
            </a:pPr>
            <a:r>
              <a:rPr b="1">
                <a:solidFill>
                  <a:srgbClr val="993366"/>
                </a:solidFill>
              </a:rPr>
              <a:t>JENIS BAHAYA</a:t>
            </a:r>
          </a:p>
        </p:txBody>
      </p:sp>
      <p:sp>
        <p:nvSpPr>
          <p:cNvPr id="22531" name="Rectangle 3"/>
          <p:cNvSpPr>
            <a:spLocks noGrp="1" noChangeArrowheads="1"/>
          </p:cNvSpPr>
          <p:nvPr>
            <p:ph idx="1"/>
          </p:nvPr>
        </p:nvSpPr>
        <p:spPr>
          <a:xfrm>
            <a:off x="1524000" y="3025775"/>
            <a:ext cx="7543800" cy="3100388"/>
          </a:xfrm>
        </p:spPr>
        <p:txBody>
          <a:bodyPr/>
          <a:lstStyle/>
          <a:p>
            <a:pPr marL="609600" indent="-609600" algn="ctr" eaLnBrk="1" hangingPunct="1">
              <a:lnSpc>
                <a:spcPct val="80000"/>
              </a:lnSpc>
              <a:buFontTx/>
              <a:buNone/>
            </a:pPr>
            <a:r>
              <a:rPr lang="en-US" sz="2800" b="1" smtClean="0">
                <a:solidFill>
                  <a:srgbClr val="993366"/>
                </a:solidFill>
              </a:rPr>
              <a:t>BIOLOGIS (MIKROBIOLOGIS)</a:t>
            </a:r>
          </a:p>
          <a:p>
            <a:pPr marL="609600" indent="-609600" algn="ctr" eaLnBrk="1" hangingPunct="1">
              <a:lnSpc>
                <a:spcPct val="80000"/>
              </a:lnSpc>
              <a:buFontTx/>
              <a:buNone/>
            </a:pPr>
            <a:endParaRPr lang="en-US" sz="2800" b="1" smtClean="0">
              <a:solidFill>
                <a:srgbClr val="993366"/>
              </a:solidFill>
            </a:endParaRPr>
          </a:p>
          <a:p>
            <a:pPr marL="609600" indent="-609600" algn="ctr" eaLnBrk="1" hangingPunct="1">
              <a:lnSpc>
                <a:spcPct val="80000"/>
              </a:lnSpc>
              <a:buFontTx/>
              <a:buNone/>
            </a:pPr>
            <a:endParaRPr lang="en-US" sz="2800" b="1" smtClean="0">
              <a:solidFill>
                <a:srgbClr val="FF3300"/>
              </a:solidFill>
            </a:endParaRPr>
          </a:p>
          <a:p>
            <a:pPr marL="609600" indent="-609600" algn="ctr" eaLnBrk="1" hangingPunct="1">
              <a:lnSpc>
                <a:spcPct val="80000"/>
              </a:lnSpc>
              <a:buFontTx/>
              <a:buNone/>
            </a:pPr>
            <a:r>
              <a:rPr lang="en-US" sz="2800" b="1" smtClean="0">
                <a:solidFill>
                  <a:srgbClr val="993366"/>
                </a:solidFill>
              </a:rPr>
              <a:t>KIMIA</a:t>
            </a:r>
          </a:p>
          <a:p>
            <a:pPr marL="609600" indent="-609600" algn="ctr" eaLnBrk="1" hangingPunct="1">
              <a:lnSpc>
                <a:spcPct val="80000"/>
              </a:lnSpc>
              <a:buFontTx/>
              <a:buNone/>
            </a:pPr>
            <a:endParaRPr lang="en-US" sz="2800" b="1" smtClean="0">
              <a:solidFill>
                <a:srgbClr val="FF3300"/>
              </a:solidFill>
            </a:endParaRPr>
          </a:p>
          <a:p>
            <a:pPr marL="609600" indent="-609600" algn="ctr" eaLnBrk="1" hangingPunct="1">
              <a:lnSpc>
                <a:spcPct val="80000"/>
              </a:lnSpc>
              <a:buFontTx/>
              <a:buNone/>
            </a:pPr>
            <a:endParaRPr lang="en-US" sz="2800" b="1" smtClean="0">
              <a:solidFill>
                <a:srgbClr val="FF3300"/>
              </a:solidFill>
            </a:endParaRPr>
          </a:p>
          <a:p>
            <a:pPr marL="609600" indent="-609600" algn="ctr" eaLnBrk="1" hangingPunct="1">
              <a:lnSpc>
                <a:spcPct val="80000"/>
              </a:lnSpc>
              <a:buFontTx/>
              <a:buNone/>
            </a:pPr>
            <a:r>
              <a:rPr lang="en-US" sz="2800" b="1" smtClean="0">
                <a:solidFill>
                  <a:srgbClr val="993366"/>
                </a:solidFill>
              </a:rPr>
              <a:t>FISIK</a:t>
            </a:r>
          </a:p>
        </p:txBody>
      </p:sp>
      <p:sp>
        <p:nvSpPr>
          <p:cNvPr id="22532" name="Rectangle 4"/>
          <p:cNvSpPr>
            <a:spLocks noChangeArrowheads="1"/>
          </p:cNvSpPr>
          <p:nvPr/>
        </p:nvSpPr>
        <p:spPr bwMode="auto">
          <a:xfrm>
            <a:off x="914400" y="381000"/>
            <a:ext cx="7543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4000" b="1">
                <a:solidFill>
                  <a:srgbClr val="FF3300"/>
                </a:solidFill>
                <a:latin typeface="Tahoma" pitchFamily="34" charset="0"/>
              </a:rPr>
              <a:t>PRINSIP – 1</a:t>
            </a:r>
            <a:br>
              <a:rPr lang="en-US" sz="4000" b="1">
                <a:solidFill>
                  <a:srgbClr val="FF3300"/>
                </a:solidFill>
                <a:latin typeface="Tahoma" pitchFamily="34" charset="0"/>
              </a:rPr>
            </a:br>
            <a:r>
              <a:rPr lang="en-US" sz="4000" b="1">
                <a:solidFill>
                  <a:srgbClr val="FF3300"/>
                </a:solidFill>
                <a:latin typeface="Tahoma" pitchFamily="34" charset="0"/>
              </a:rPr>
              <a:t>IDENTIFIKASI BAHAYA</a:t>
            </a:r>
            <a:endParaRPr lang="en-US" sz="2400">
              <a:solidFill>
                <a:srgbClr val="FF3300"/>
              </a:solidFill>
              <a:latin typeface="Times New Roman" pitchFamily="18" charset="0"/>
              <a:cs typeface="Times New Roman" pitchFamily="18"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Effect transition="in" filter="dissolve">
                                      <p:cBhvr>
                                        <p:cTn id="7" dur="500"/>
                                        <p:tgtEl>
                                          <p:spTgt spid="2253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box(out)">
                                      <p:cBhvr>
                                        <p:cTn id="12" dur="500"/>
                                        <p:tgtEl>
                                          <p:spTgt spid="22531">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animEffect transition="in" filter="box(out)">
                                      <p:cBhvr>
                                        <p:cTn id="17" dur="500"/>
                                        <p:tgtEl>
                                          <p:spTgt spid="22531">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22531">
                                            <p:txEl>
                                              <p:pRg st="6" end="6"/>
                                            </p:txEl>
                                          </p:spTgt>
                                        </p:tgtEl>
                                        <p:attrNameLst>
                                          <p:attrName>style.visibility</p:attrName>
                                        </p:attrNameLst>
                                      </p:cBhvr>
                                      <p:to>
                                        <p:strVal val="visible"/>
                                      </p:to>
                                    </p:set>
                                    <p:animEffect transition="in" filter="box(out)">
                                      <p:cBhvr>
                                        <p:cTn id="22" dur="500"/>
                                        <p:tgtEl>
                                          <p:spTgt spid="22531">
                                            <p:txEl>
                                              <p:pRg st="6" end="6"/>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P spid="2253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28600"/>
            <a:ext cx="7772400" cy="762000"/>
          </a:xfrm>
        </p:spPr>
        <p:txBody>
          <a:bodyPr/>
          <a:lstStyle/>
          <a:p>
            <a:pPr eaLnBrk="1" fontAlgn="auto" hangingPunct="1">
              <a:spcAft>
                <a:spcPts val="0"/>
              </a:spcAft>
              <a:defRPr/>
            </a:pPr>
            <a:r>
              <a:rPr b="1">
                <a:solidFill>
                  <a:srgbClr val="0000FF"/>
                </a:solidFill>
              </a:rPr>
              <a:t>Urutan Resiko Bhn Makanan</a:t>
            </a:r>
          </a:p>
        </p:txBody>
      </p:sp>
      <p:sp>
        <p:nvSpPr>
          <p:cNvPr id="24579" name="Rectangle 3"/>
          <p:cNvSpPr>
            <a:spLocks noGrp="1" noChangeArrowheads="1"/>
          </p:cNvSpPr>
          <p:nvPr>
            <p:ph idx="1"/>
          </p:nvPr>
        </p:nvSpPr>
        <p:spPr>
          <a:xfrm>
            <a:off x="1676400" y="1219200"/>
            <a:ext cx="7086600" cy="5257800"/>
          </a:xfrm>
        </p:spPr>
        <p:txBody>
          <a:bodyPr/>
          <a:lstStyle/>
          <a:p>
            <a:pPr marL="609600" indent="-609600" eaLnBrk="1" hangingPunct="1">
              <a:lnSpc>
                <a:spcPct val="90000"/>
              </a:lnSpc>
              <a:buFontTx/>
              <a:buAutoNum type="arabicPeriod"/>
            </a:pPr>
            <a:r>
              <a:rPr lang="en-US" sz="2800" smtClean="0">
                <a:solidFill>
                  <a:srgbClr val="0000FF"/>
                </a:solidFill>
              </a:rPr>
              <a:t>Unggas &amp; produk unggas</a:t>
            </a:r>
          </a:p>
          <a:p>
            <a:pPr marL="609600" indent="-609600" eaLnBrk="1" hangingPunct="1">
              <a:lnSpc>
                <a:spcPct val="90000"/>
              </a:lnSpc>
              <a:buFontTx/>
              <a:buAutoNum type="arabicPeriod"/>
            </a:pPr>
            <a:r>
              <a:rPr lang="en-US" sz="2800" smtClean="0">
                <a:solidFill>
                  <a:srgbClr val="0000FF"/>
                </a:solidFill>
              </a:rPr>
              <a:t>Daging sapi &amp; produk daging sapi</a:t>
            </a:r>
          </a:p>
          <a:p>
            <a:pPr marL="609600" indent="-609600" eaLnBrk="1" hangingPunct="1">
              <a:lnSpc>
                <a:spcPct val="90000"/>
              </a:lnSpc>
              <a:buFontTx/>
              <a:buAutoNum type="arabicPeriod"/>
            </a:pPr>
            <a:r>
              <a:rPr lang="en-US" sz="2800" smtClean="0">
                <a:solidFill>
                  <a:srgbClr val="0000FF"/>
                </a:solidFill>
              </a:rPr>
              <a:t>Daging babi &amp; produk daging babi</a:t>
            </a:r>
          </a:p>
          <a:p>
            <a:pPr marL="609600" indent="-609600" eaLnBrk="1" hangingPunct="1">
              <a:lnSpc>
                <a:spcPct val="90000"/>
              </a:lnSpc>
              <a:buFontTx/>
              <a:buAutoNum type="arabicPeriod"/>
            </a:pPr>
            <a:r>
              <a:rPr lang="en-US" sz="2800" smtClean="0">
                <a:solidFill>
                  <a:srgbClr val="0000FF"/>
                </a:solidFill>
              </a:rPr>
              <a:t>Ikan &amp; produk ikan</a:t>
            </a:r>
          </a:p>
          <a:p>
            <a:pPr marL="609600" indent="-609600" eaLnBrk="1" hangingPunct="1">
              <a:lnSpc>
                <a:spcPct val="90000"/>
              </a:lnSpc>
              <a:buFontTx/>
              <a:buAutoNum type="arabicPeriod"/>
            </a:pPr>
            <a:r>
              <a:rPr lang="en-US" sz="2800" smtClean="0">
                <a:solidFill>
                  <a:srgbClr val="0000FF"/>
                </a:solidFill>
              </a:rPr>
              <a:t>Salad campuran (telur, tuna) &amp; sayuran lalapan</a:t>
            </a:r>
          </a:p>
          <a:p>
            <a:pPr marL="609600" indent="-609600" eaLnBrk="1" hangingPunct="1">
              <a:lnSpc>
                <a:spcPct val="90000"/>
              </a:lnSpc>
              <a:buFontTx/>
              <a:buAutoNum type="arabicPeriod"/>
            </a:pPr>
            <a:r>
              <a:rPr lang="en-US" sz="2800" smtClean="0">
                <a:solidFill>
                  <a:srgbClr val="0000FF"/>
                </a:solidFill>
              </a:rPr>
              <a:t>Lauk pauk lainnya</a:t>
            </a:r>
          </a:p>
          <a:p>
            <a:pPr marL="609600" indent="-609600" eaLnBrk="1" hangingPunct="1">
              <a:lnSpc>
                <a:spcPct val="90000"/>
              </a:lnSpc>
              <a:buFontTx/>
              <a:buAutoNum type="arabicPeriod"/>
            </a:pPr>
            <a:r>
              <a:rPr lang="en-US" sz="2800" smtClean="0">
                <a:solidFill>
                  <a:srgbClr val="0000FF"/>
                </a:solidFill>
              </a:rPr>
              <a:t>Susu &amp; produk susu (kcl. Es cream)</a:t>
            </a:r>
          </a:p>
          <a:p>
            <a:pPr marL="609600" indent="-609600" eaLnBrk="1" hangingPunct="1">
              <a:lnSpc>
                <a:spcPct val="90000"/>
              </a:lnSpc>
              <a:buFontTx/>
              <a:buAutoNum type="arabicPeriod"/>
            </a:pPr>
            <a:r>
              <a:rPr lang="en-US" sz="2800" smtClean="0">
                <a:solidFill>
                  <a:srgbClr val="0000FF"/>
                </a:solidFill>
              </a:rPr>
              <a:t>Puding &amp; krim</a:t>
            </a:r>
          </a:p>
          <a:p>
            <a:pPr marL="609600" indent="-609600" eaLnBrk="1" hangingPunct="1">
              <a:lnSpc>
                <a:spcPct val="90000"/>
              </a:lnSpc>
              <a:buFontTx/>
              <a:buAutoNum type="arabicPeriod"/>
            </a:pPr>
            <a:r>
              <a:rPr lang="en-US" sz="2800" smtClean="0">
                <a:solidFill>
                  <a:srgbClr val="0000FF"/>
                </a:solidFill>
              </a:rPr>
              <a:t>Es cream &amp; permen</a:t>
            </a:r>
          </a:p>
          <a:p>
            <a:pPr marL="609600" indent="-609600" eaLnBrk="1" hangingPunct="1">
              <a:lnSpc>
                <a:spcPct val="90000"/>
              </a:lnSpc>
              <a:buFontTx/>
              <a:buAutoNum type="arabicPeriod"/>
            </a:pPr>
            <a:r>
              <a:rPr lang="en-US" sz="2800" smtClean="0">
                <a:solidFill>
                  <a:srgbClr val="0000FF"/>
                </a:solidFill>
              </a:rPr>
              <a:t>Bahan kering</a:t>
            </a:r>
            <a:endParaRPr lang="en-US" sz="280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dissolve">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dissolve">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dissolve">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dissolve">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dissolve">
                                      <p:cBhvr>
                                        <p:cTn id="32" dur="500"/>
                                        <p:tgtEl>
                                          <p:spTgt spid="245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4579">
                                            <p:txEl>
                                              <p:pRg st="6" end="6"/>
                                            </p:txEl>
                                          </p:spTgt>
                                        </p:tgtEl>
                                        <p:attrNameLst>
                                          <p:attrName>style.visibility</p:attrName>
                                        </p:attrNameLst>
                                      </p:cBhvr>
                                      <p:to>
                                        <p:strVal val="visible"/>
                                      </p:to>
                                    </p:set>
                                    <p:animEffect transition="in" filter="dissolve">
                                      <p:cBhvr>
                                        <p:cTn id="37" dur="500"/>
                                        <p:tgtEl>
                                          <p:spTgt spid="245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4579">
                                            <p:txEl>
                                              <p:pRg st="7" end="7"/>
                                            </p:txEl>
                                          </p:spTgt>
                                        </p:tgtEl>
                                        <p:attrNameLst>
                                          <p:attrName>style.visibility</p:attrName>
                                        </p:attrNameLst>
                                      </p:cBhvr>
                                      <p:to>
                                        <p:strVal val="visible"/>
                                      </p:to>
                                    </p:set>
                                    <p:animEffect transition="in" filter="dissolve">
                                      <p:cBhvr>
                                        <p:cTn id="42" dur="500"/>
                                        <p:tgtEl>
                                          <p:spTgt spid="245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4579">
                                            <p:txEl>
                                              <p:pRg st="8" end="8"/>
                                            </p:txEl>
                                          </p:spTgt>
                                        </p:tgtEl>
                                        <p:attrNameLst>
                                          <p:attrName>style.visibility</p:attrName>
                                        </p:attrNameLst>
                                      </p:cBhvr>
                                      <p:to>
                                        <p:strVal val="visible"/>
                                      </p:to>
                                    </p:set>
                                    <p:animEffect transition="in" filter="dissolve">
                                      <p:cBhvr>
                                        <p:cTn id="47" dur="500"/>
                                        <p:tgtEl>
                                          <p:spTgt spid="245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4579">
                                            <p:txEl>
                                              <p:pRg st="9" end="9"/>
                                            </p:txEl>
                                          </p:spTgt>
                                        </p:tgtEl>
                                        <p:attrNameLst>
                                          <p:attrName>style.visibility</p:attrName>
                                        </p:attrNameLst>
                                      </p:cBhvr>
                                      <p:to>
                                        <p:strVal val="visible"/>
                                      </p:to>
                                    </p:set>
                                    <p:animEffect transition="in" filter="dissolve">
                                      <p:cBhvr>
                                        <p:cTn id="52" dur="500"/>
                                        <p:tgtEl>
                                          <p:spTgt spid="245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WSBACKSOUND" val="D:\Lagu-lagu mp3\04 cherish-kool and the gang.mp3"/>
  <p:tag name="WSBACK" val="true"/>
</p:tagLst>
</file>

<file path=ppt/tags/tag10.xml><?xml version="1.0" encoding="utf-8"?>
<p:tagLst xmlns:a="http://schemas.openxmlformats.org/drawingml/2006/main" xmlns:r="http://schemas.openxmlformats.org/officeDocument/2006/relationships" xmlns:p="http://schemas.openxmlformats.org/presentationml/2006/main">
  <p:tag name="WSSLIDESOUND" val=""/>
</p:tagLst>
</file>

<file path=ppt/tags/tag11.xml><?xml version="1.0" encoding="utf-8"?>
<p:tagLst xmlns:a="http://schemas.openxmlformats.org/drawingml/2006/main" xmlns:r="http://schemas.openxmlformats.org/officeDocument/2006/relationships" xmlns:p="http://schemas.openxmlformats.org/presentationml/2006/main">
  <p:tag name="WSSLIDESOUND" val=""/>
</p:tagLst>
</file>

<file path=ppt/tags/tag12.xml><?xml version="1.0" encoding="utf-8"?>
<p:tagLst xmlns:a="http://schemas.openxmlformats.org/drawingml/2006/main" xmlns:r="http://schemas.openxmlformats.org/officeDocument/2006/relationships" xmlns:p="http://schemas.openxmlformats.org/presentationml/2006/main">
  <p:tag name="WSSLIDESOUND" val=""/>
</p:tagLst>
</file>

<file path=ppt/tags/tag13.xml><?xml version="1.0" encoding="utf-8"?>
<p:tagLst xmlns:a="http://schemas.openxmlformats.org/drawingml/2006/main" xmlns:r="http://schemas.openxmlformats.org/officeDocument/2006/relationships" xmlns:p="http://schemas.openxmlformats.org/presentationml/2006/main">
  <p:tag name="WSSLIDESOUND" val=""/>
</p:tagLst>
</file>

<file path=ppt/tags/tag14.xml><?xml version="1.0" encoding="utf-8"?>
<p:tagLst xmlns:a="http://schemas.openxmlformats.org/drawingml/2006/main" xmlns:r="http://schemas.openxmlformats.org/officeDocument/2006/relationships" xmlns:p="http://schemas.openxmlformats.org/presentationml/2006/main">
  <p:tag name="WSSLIDESOUND" val=""/>
</p:tagLst>
</file>

<file path=ppt/tags/tag15.xml><?xml version="1.0" encoding="utf-8"?>
<p:tagLst xmlns:a="http://schemas.openxmlformats.org/drawingml/2006/main" xmlns:r="http://schemas.openxmlformats.org/officeDocument/2006/relationships" xmlns:p="http://schemas.openxmlformats.org/presentationml/2006/main">
  <p:tag name="WSSLIDESOUND" val=""/>
</p:tagLst>
</file>

<file path=ppt/tags/tag16.xml><?xml version="1.0" encoding="utf-8"?>
<p:tagLst xmlns:a="http://schemas.openxmlformats.org/drawingml/2006/main" xmlns:r="http://schemas.openxmlformats.org/officeDocument/2006/relationships" xmlns:p="http://schemas.openxmlformats.org/presentationml/2006/main">
  <p:tag name="WSSLIDESOUND" val=""/>
</p:tagLst>
</file>

<file path=ppt/tags/tag17.xml><?xml version="1.0" encoding="utf-8"?>
<p:tagLst xmlns:a="http://schemas.openxmlformats.org/drawingml/2006/main" xmlns:r="http://schemas.openxmlformats.org/officeDocument/2006/relationships" xmlns:p="http://schemas.openxmlformats.org/presentationml/2006/main">
  <p:tag name="WSSLIDESOUND" val=""/>
</p:tagLst>
</file>

<file path=ppt/tags/tag18.xml><?xml version="1.0" encoding="utf-8"?>
<p:tagLst xmlns:a="http://schemas.openxmlformats.org/drawingml/2006/main" xmlns:r="http://schemas.openxmlformats.org/officeDocument/2006/relationships" xmlns:p="http://schemas.openxmlformats.org/presentationml/2006/main">
  <p:tag name="WSSLIDESOUND" val=""/>
</p:tagLst>
</file>

<file path=ppt/tags/tag19.xml><?xml version="1.0" encoding="utf-8"?>
<p:tagLst xmlns:a="http://schemas.openxmlformats.org/drawingml/2006/main" xmlns:r="http://schemas.openxmlformats.org/officeDocument/2006/relationships" xmlns:p="http://schemas.openxmlformats.org/presentationml/2006/main">
  <p:tag name="WSSLIDESOUND" val=""/>
</p:tagLst>
</file>

<file path=ppt/tags/tag2.xml><?xml version="1.0" encoding="utf-8"?>
<p:tagLst xmlns:a="http://schemas.openxmlformats.org/drawingml/2006/main" xmlns:r="http://schemas.openxmlformats.org/officeDocument/2006/relationships" xmlns:p="http://schemas.openxmlformats.org/presentationml/2006/main">
  <p:tag name="WSSLIDESOUND" val=""/>
</p:tagLst>
</file>

<file path=ppt/tags/tag20.xml><?xml version="1.0" encoding="utf-8"?>
<p:tagLst xmlns:a="http://schemas.openxmlformats.org/drawingml/2006/main" xmlns:r="http://schemas.openxmlformats.org/officeDocument/2006/relationships" xmlns:p="http://schemas.openxmlformats.org/presentationml/2006/main">
  <p:tag name="WSSLIDESOUND" val=""/>
</p:tagLst>
</file>

<file path=ppt/tags/tag21.xml><?xml version="1.0" encoding="utf-8"?>
<p:tagLst xmlns:a="http://schemas.openxmlformats.org/drawingml/2006/main" xmlns:r="http://schemas.openxmlformats.org/officeDocument/2006/relationships" xmlns:p="http://schemas.openxmlformats.org/presentationml/2006/main">
  <p:tag name="WSSLIDESOUND" val=""/>
</p:tagLst>
</file>

<file path=ppt/tags/tag22.xml><?xml version="1.0" encoding="utf-8"?>
<p:tagLst xmlns:a="http://schemas.openxmlformats.org/drawingml/2006/main" xmlns:r="http://schemas.openxmlformats.org/officeDocument/2006/relationships" xmlns:p="http://schemas.openxmlformats.org/presentationml/2006/main">
  <p:tag name="WSSLIDESOUND" val=""/>
</p:tagLst>
</file>

<file path=ppt/tags/tag23.xml><?xml version="1.0" encoding="utf-8"?>
<p:tagLst xmlns:a="http://schemas.openxmlformats.org/drawingml/2006/main" xmlns:r="http://schemas.openxmlformats.org/officeDocument/2006/relationships" xmlns:p="http://schemas.openxmlformats.org/presentationml/2006/main">
  <p:tag name="WSSLIDESOUND" val=""/>
</p:tagLst>
</file>

<file path=ppt/tags/tag24.xml><?xml version="1.0" encoding="utf-8"?>
<p:tagLst xmlns:a="http://schemas.openxmlformats.org/drawingml/2006/main" xmlns:r="http://schemas.openxmlformats.org/officeDocument/2006/relationships" xmlns:p="http://schemas.openxmlformats.org/presentationml/2006/main">
  <p:tag name="WSSLIDESOUND" val=""/>
</p:tagLst>
</file>

<file path=ppt/tags/tag25.xml><?xml version="1.0" encoding="utf-8"?>
<p:tagLst xmlns:a="http://schemas.openxmlformats.org/drawingml/2006/main" xmlns:r="http://schemas.openxmlformats.org/officeDocument/2006/relationships" xmlns:p="http://schemas.openxmlformats.org/presentationml/2006/main">
  <p:tag name="WSSLIDESOUND" val=""/>
</p:tagLst>
</file>

<file path=ppt/tags/tag26.xml><?xml version="1.0" encoding="utf-8"?>
<p:tagLst xmlns:a="http://schemas.openxmlformats.org/drawingml/2006/main" xmlns:r="http://schemas.openxmlformats.org/officeDocument/2006/relationships" xmlns:p="http://schemas.openxmlformats.org/presentationml/2006/main">
  <p:tag name="WSSLIDESOUND" val=""/>
</p:tagLst>
</file>

<file path=ppt/tags/tag27.xml><?xml version="1.0" encoding="utf-8"?>
<p:tagLst xmlns:a="http://schemas.openxmlformats.org/drawingml/2006/main" xmlns:r="http://schemas.openxmlformats.org/officeDocument/2006/relationships" xmlns:p="http://schemas.openxmlformats.org/presentationml/2006/main">
  <p:tag name="WSSLIDESOUND" val=""/>
</p:tagLst>
</file>

<file path=ppt/tags/tag3.xml><?xml version="1.0" encoding="utf-8"?>
<p:tagLst xmlns:a="http://schemas.openxmlformats.org/drawingml/2006/main" xmlns:r="http://schemas.openxmlformats.org/officeDocument/2006/relationships" xmlns:p="http://schemas.openxmlformats.org/presentationml/2006/main">
  <p:tag name="WSSLIDESOUND" val=""/>
</p:tagLst>
</file>

<file path=ppt/tags/tag4.xml><?xml version="1.0" encoding="utf-8"?>
<p:tagLst xmlns:a="http://schemas.openxmlformats.org/drawingml/2006/main" xmlns:r="http://schemas.openxmlformats.org/officeDocument/2006/relationships" xmlns:p="http://schemas.openxmlformats.org/presentationml/2006/main">
  <p:tag name="WSSLIDESOUND" val=""/>
</p:tagLst>
</file>

<file path=ppt/tags/tag5.xml><?xml version="1.0" encoding="utf-8"?>
<p:tagLst xmlns:a="http://schemas.openxmlformats.org/drawingml/2006/main" xmlns:r="http://schemas.openxmlformats.org/officeDocument/2006/relationships" xmlns:p="http://schemas.openxmlformats.org/presentationml/2006/main">
  <p:tag name="WSSLIDESOUND" val=""/>
</p:tagLst>
</file>

<file path=ppt/tags/tag6.xml><?xml version="1.0" encoding="utf-8"?>
<p:tagLst xmlns:a="http://schemas.openxmlformats.org/drawingml/2006/main" xmlns:r="http://schemas.openxmlformats.org/officeDocument/2006/relationships" xmlns:p="http://schemas.openxmlformats.org/presentationml/2006/main">
  <p:tag name="WSSLIDESOUND" val=""/>
</p:tagLst>
</file>

<file path=ppt/tags/tag7.xml><?xml version="1.0" encoding="utf-8"?>
<p:tagLst xmlns:a="http://schemas.openxmlformats.org/drawingml/2006/main" xmlns:r="http://schemas.openxmlformats.org/officeDocument/2006/relationships" xmlns:p="http://schemas.openxmlformats.org/presentationml/2006/main">
  <p:tag name="WSSLIDESOUND" val=""/>
</p:tagLst>
</file>

<file path=ppt/tags/tag8.xml><?xml version="1.0" encoding="utf-8"?>
<p:tagLst xmlns:a="http://schemas.openxmlformats.org/drawingml/2006/main" xmlns:r="http://schemas.openxmlformats.org/officeDocument/2006/relationships" xmlns:p="http://schemas.openxmlformats.org/presentationml/2006/main">
  <p:tag name="WSSLIDESOUND" val=""/>
</p:tagLst>
</file>

<file path=ppt/tags/tag9.xml><?xml version="1.0" encoding="utf-8"?>
<p:tagLst xmlns:a="http://schemas.openxmlformats.org/drawingml/2006/main" xmlns:r="http://schemas.openxmlformats.org/officeDocument/2006/relationships" xmlns:p="http://schemas.openxmlformats.org/presentationml/2006/main">
  <p:tag name="WSSLIDESOUND" val=""/>
</p:tagLst>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1663</TotalTime>
  <Words>1963</Words>
  <Application>Microsoft Office PowerPoint</Application>
  <PresentationFormat>On-screen Show (4:3)</PresentationFormat>
  <Paragraphs>368</Paragraphs>
  <Slides>27</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27</vt:i4>
      </vt:variant>
    </vt:vector>
  </HeadingPairs>
  <TitlesOfParts>
    <vt:vector size="37" baseType="lpstr">
      <vt:lpstr>Arial</vt:lpstr>
      <vt:lpstr>Constantia</vt:lpstr>
      <vt:lpstr>Wingdings 2</vt:lpstr>
      <vt:lpstr>Times New Roman</vt:lpstr>
      <vt:lpstr>Tahoma</vt:lpstr>
      <vt:lpstr>Wingdings</vt:lpstr>
      <vt:lpstr>Trebuchet MS</vt:lpstr>
      <vt:lpstr>Symbol</vt:lpstr>
      <vt:lpstr>Courier New</vt:lpstr>
      <vt:lpstr>Theme4</vt:lpstr>
      <vt:lpstr>PowerPoint Presentation</vt:lpstr>
      <vt:lpstr>PENGERTIAN  Hazard Analysis Critical Control Point (HACCP)</vt:lpstr>
      <vt:lpstr>Tujuan HACCP</vt:lpstr>
      <vt:lpstr>Kegunaan HACCP</vt:lpstr>
      <vt:lpstr>HACCP Plan Contains:</vt:lpstr>
      <vt:lpstr>PRINSIP HACCP</vt:lpstr>
      <vt:lpstr>PowerPoint Presentation</vt:lpstr>
      <vt:lpstr>JENIS BAHAYA</vt:lpstr>
      <vt:lpstr>Urutan Resiko Bhn Makanan</vt:lpstr>
      <vt:lpstr>BAHAYA MIKROBIOLOGIS</vt:lpstr>
      <vt:lpstr>PowerPoint Presentation</vt:lpstr>
      <vt:lpstr>PowerPoint Presentation</vt:lpstr>
      <vt:lpstr>BAHAYA KIMIA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BAHAYA FISIK</vt:lpstr>
      <vt:lpstr>PowerPoint Presentation</vt:lpstr>
      <vt:lpstr>PowerPoint Presentation</vt:lpstr>
      <vt:lpstr>KELOMPOK BAHAYA  to form 2 </vt:lpstr>
      <vt:lpstr>PowerPoint Presentation</vt:lpstr>
      <vt:lpstr>PowerPoint Presentation</vt:lpstr>
      <vt:lpstr>Examples of Risk categories </vt:lpstr>
    </vt:vector>
  </TitlesOfParts>
  <Company>Gizi Ugm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HACCP  PADA PRODUKSI MAKANAN</dc:title>
  <dc:creator>Lily</dc:creator>
  <cp:lastModifiedBy>Ahmad Irfandi</cp:lastModifiedBy>
  <cp:revision>41</cp:revision>
  <dcterms:created xsi:type="dcterms:W3CDTF">2006-11-02T03:28:43Z</dcterms:created>
  <dcterms:modified xsi:type="dcterms:W3CDTF">2018-10-30T08:21:33Z</dcterms:modified>
</cp:coreProperties>
</file>