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notesSlides/notesSlide8.xml" ContentType="application/vnd.openxmlformats-officedocument.presentationml.notesSlide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tags/tag15.xml" ContentType="application/vnd.openxmlformats-officedocument.presentationml.tags+xml"/>
  <Override PartName="/ppt/notesSlides/notesSlide10.xml" ContentType="application/vnd.openxmlformats-officedocument.presentationml.notesSlide+xml"/>
  <Override PartName="/ppt/tags/tag16.xml" ContentType="application/vnd.openxmlformats-officedocument.presentationml.tags+xml"/>
  <Override PartName="/ppt/notesSlides/notesSlide11.xml" ContentType="application/vnd.openxmlformats-officedocument.presentationml.notesSlide+xml"/>
  <Override PartName="/ppt/tags/tag17.xml" ContentType="application/vnd.openxmlformats-officedocument.presentationml.tags+xml"/>
  <Override PartName="/ppt/notesSlides/notesSlide12.xml" ContentType="application/vnd.openxmlformats-officedocument.presentationml.notesSlide+xml"/>
  <Override PartName="/ppt/tags/tag18.xml" ContentType="application/vnd.openxmlformats-officedocument.presentationml.tags+xml"/>
  <Override PartName="/ppt/notesSlides/notesSlide13.xml" ContentType="application/vnd.openxmlformats-officedocument.presentationml.notesSlide+xml"/>
  <Override PartName="/ppt/tags/tag19.xml" ContentType="application/vnd.openxmlformats-officedocument.presentationml.tags+xml"/>
  <Override PartName="/ppt/notesSlides/notesSlide14.xml" ContentType="application/vnd.openxmlformats-officedocument.presentationml.notesSlide+xml"/>
  <Override PartName="/ppt/tags/tag20.xml" ContentType="application/vnd.openxmlformats-officedocument.presentationml.tags+xml"/>
  <Override PartName="/ppt/notesSlides/notesSlide15.xml" ContentType="application/vnd.openxmlformats-officedocument.presentationml.notesSlide+xml"/>
  <Override PartName="/ppt/tags/tag21.xml" ContentType="application/vnd.openxmlformats-officedocument.presentationml.tags+xml"/>
  <Override PartName="/ppt/notesSlides/notesSlide16.xml" ContentType="application/vnd.openxmlformats-officedocument.presentationml.notesSlide+xml"/>
  <Override PartName="/ppt/tags/tag22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4DD41-E4A6-4E8A-B8EE-CEDD6C02F1F8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B513D-517C-471F-AE12-10DD414184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6376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07AD17-DDEB-4F42-84EC-F9E9F71C4412}" type="slidenum">
              <a:rPr lang="en-GB" smtClean="0">
                <a:latin typeface="Times New Roman" pitchFamily="18" charset="0"/>
              </a:rPr>
              <a:pPr eaLnBrk="1" hangingPunct="1"/>
              <a:t>2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ACBEC1-9041-497C-8C19-2FCF4E79C97B}" type="slidenum">
              <a:rPr lang="en-GB" smtClean="0">
                <a:latin typeface="Times New Roman" pitchFamily="18" charset="0"/>
              </a:rPr>
              <a:pPr eaLnBrk="1" hangingPunct="1"/>
              <a:t>16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9216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C10950-BD42-4CC5-8B55-C9710394FEBB}" type="slidenum">
              <a:rPr lang="en-GB" smtClean="0">
                <a:latin typeface="Times New Roman" pitchFamily="18" charset="0"/>
              </a:rPr>
              <a:pPr eaLnBrk="1" hangingPunct="1"/>
              <a:t>17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931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779C77-62B7-4029-B337-F9373065A756}" type="slidenum">
              <a:rPr lang="en-GB" smtClean="0">
                <a:latin typeface="Times New Roman" pitchFamily="18" charset="0"/>
              </a:rPr>
              <a:pPr eaLnBrk="1" hangingPunct="1"/>
              <a:t>18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942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65A102-4908-47B1-9E35-B50ADFD32BCE}" type="slidenum">
              <a:rPr lang="en-GB" smtClean="0">
                <a:latin typeface="Times New Roman" pitchFamily="18" charset="0"/>
              </a:rPr>
              <a:pPr eaLnBrk="1" hangingPunct="1"/>
              <a:t>19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9523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15AC57-786A-4DDB-8D45-0073BF708EE5}" type="slidenum">
              <a:rPr lang="en-GB" smtClean="0">
                <a:latin typeface="Times New Roman" pitchFamily="18" charset="0"/>
              </a:rPr>
              <a:pPr eaLnBrk="1" hangingPunct="1"/>
              <a:t>20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962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94F2B8-D34D-4F74-AC5D-1C715C03E4B0}" type="slidenum">
              <a:rPr lang="en-GB" smtClean="0">
                <a:latin typeface="Times New Roman" pitchFamily="18" charset="0"/>
              </a:rPr>
              <a:pPr eaLnBrk="1" hangingPunct="1"/>
              <a:t>21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972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28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3954DB-4A1A-4D14-8C8B-64BAC859D7DF}" type="slidenum">
              <a:rPr lang="en-GB" smtClean="0">
                <a:latin typeface="Times New Roman" pitchFamily="18" charset="0"/>
              </a:rPr>
              <a:pPr eaLnBrk="1" hangingPunct="1"/>
              <a:t>22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983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BFE9C6-CC42-45D9-8ED6-343C088D6CF6}" type="slidenum">
              <a:rPr lang="en-GB" smtClean="0">
                <a:latin typeface="Times New Roman" pitchFamily="18" charset="0"/>
              </a:rPr>
              <a:pPr eaLnBrk="1" hangingPunct="1"/>
              <a:t>23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993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93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006280-E12B-4433-97AA-634CBD96B979}" type="slidenum">
              <a:rPr lang="en-GB" smtClean="0">
                <a:latin typeface="Times New Roman" pitchFamily="18" charset="0"/>
              </a:rPr>
              <a:pPr eaLnBrk="1" hangingPunct="1"/>
              <a:t>4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839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936F4E-2E0D-473B-85AF-461B69BC673A}" type="slidenum">
              <a:rPr lang="en-GB" smtClean="0">
                <a:latin typeface="Times New Roman" pitchFamily="18" charset="0"/>
              </a:rPr>
              <a:pPr eaLnBrk="1" hangingPunct="1"/>
              <a:t>5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6C3338-DE36-4604-909F-FBB5C7E220D7}" type="slidenum">
              <a:rPr lang="en-GB" smtClean="0">
                <a:latin typeface="Times New Roman" pitchFamily="18" charset="0"/>
              </a:rPr>
              <a:pPr eaLnBrk="1" hangingPunct="1"/>
              <a:t>6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C388F4-80FD-47BC-9574-6FD175884004}" type="slidenum">
              <a:rPr lang="en-GB" smtClean="0">
                <a:latin typeface="Times New Roman" pitchFamily="18" charset="0"/>
              </a:rPr>
              <a:pPr eaLnBrk="1" hangingPunct="1"/>
              <a:t>11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A90DB6-483D-4641-B57D-016A644CD1BA}" type="slidenum">
              <a:rPr lang="en-GB" smtClean="0">
                <a:latin typeface="Times New Roman" pitchFamily="18" charset="0"/>
              </a:rPr>
              <a:pPr eaLnBrk="1" hangingPunct="1"/>
              <a:t>12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880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746EAF-1D51-41AF-B543-86153BE1B1AD}" type="slidenum">
              <a:rPr lang="en-GB" smtClean="0">
                <a:latin typeface="Times New Roman" pitchFamily="18" charset="0"/>
              </a:rPr>
              <a:pPr eaLnBrk="1" hangingPunct="1"/>
              <a:t>13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890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DF4699-5537-4DBC-B3EB-E998626D802B}" type="slidenum">
              <a:rPr lang="en-GB" smtClean="0">
                <a:latin typeface="Times New Roman" pitchFamily="18" charset="0"/>
              </a:rPr>
              <a:pPr eaLnBrk="1" hangingPunct="1"/>
              <a:t>14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901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BA3F0C-10F0-4403-8BEC-6721395F27CC}" type="slidenum">
              <a:rPr lang="en-GB" smtClean="0">
                <a:latin typeface="Times New Roman" pitchFamily="18" charset="0"/>
              </a:rPr>
              <a:pPr eaLnBrk="1" hangingPunct="1"/>
              <a:t>15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8BBBC22-8170-4F2C-B363-CA49077B18BD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598441C-DD6A-415C-9430-14C755383B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801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8BBBC22-8170-4F2C-B363-CA49077B18BD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598441C-DD6A-415C-9430-14C755383B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071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8BBBC22-8170-4F2C-B363-CA49077B18BD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598441C-DD6A-415C-9430-14C755383B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109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8BBBC22-8170-4F2C-B363-CA49077B18BD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598441C-DD6A-415C-9430-14C755383B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361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8BBBC22-8170-4F2C-B363-CA49077B18BD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598441C-DD6A-415C-9430-14C755383B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539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8BBBC22-8170-4F2C-B363-CA49077B18BD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598441C-DD6A-415C-9430-14C755383B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998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8BBBC22-8170-4F2C-B363-CA49077B18BD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598441C-DD6A-415C-9430-14C755383B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64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8BBBC22-8170-4F2C-B363-CA49077B18BD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598441C-DD6A-415C-9430-14C755383B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468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8BBBC22-8170-4F2C-B363-CA49077B18BD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598441C-DD6A-415C-9430-14C755383B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356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8BBBC22-8170-4F2C-B363-CA49077B18BD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598441C-DD6A-415C-9430-14C755383B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365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8BBBC22-8170-4F2C-B363-CA49077B18BD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598441C-DD6A-415C-9430-14C755383B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642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5" Type="http://schemas.openxmlformats.org/officeDocument/2006/relationships/image" Target="../media/image8.png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image" Target="../media/image9.gif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image" Target="../media/image12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12954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200400" y="2168526"/>
            <a:ext cx="563880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2800" b="1" dirty="0" smtClean="0">
                <a:solidFill>
                  <a:schemeClr val="bg1"/>
                </a:solidFill>
              </a:rPr>
              <a:t>LANGKAH-LANGKAH IDENTIFIKASI BAHAYA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1400" b="1" dirty="0" smtClean="0">
                <a:solidFill>
                  <a:schemeClr val="bg1"/>
                </a:solidFill>
              </a:rPr>
              <a:t>Mayumi Nitami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en-US" sz="1400" b="1" dirty="0">
                <a:solidFill>
                  <a:schemeClr val="bg1"/>
                </a:solidFill>
              </a:rPr>
              <a:t>SKM, MKM</a:t>
            </a:r>
          </a:p>
          <a:p>
            <a:pPr algn="ctr" eaLnBrk="1" hangingPunct="1"/>
            <a:r>
              <a:rPr lang="en-US" sz="1400" b="1" dirty="0" err="1">
                <a:solidFill>
                  <a:schemeClr val="bg1"/>
                </a:solidFill>
              </a:rPr>
              <a:t>Kesmas</a:t>
            </a:r>
            <a:r>
              <a:rPr lang="en-US" sz="1400" b="1" dirty="0">
                <a:solidFill>
                  <a:schemeClr val="bg1"/>
                </a:solidFill>
              </a:rPr>
              <a:t>/FIKES</a:t>
            </a:r>
          </a:p>
        </p:txBody>
      </p:sp>
    </p:spTree>
    <p:extLst>
      <p:ext uri="{BB962C8B-B14F-4D97-AF65-F5344CB8AC3E}">
        <p14:creationId xmlns:p14="http://schemas.microsoft.com/office/powerpoint/2010/main" val="34254436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6" name="Picture 2" descr="D:\Lily Jan 05\KULIAH\Keamanan &amp; Kthnn Pgn\Hibah inherent\Bahan Website\HACCP JPG\slide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8392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3785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457200" y="304800"/>
            <a:ext cx="8077200" cy="23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/>
          <a:p>
            <a:pPr indent="-747713" algn="ctr"/>
            <a:r>
              <a:rPr lang="en-US" sz="2800" b="1">
                <a:solidFill>
                  <a:srgbClr val="FF3300"/>
                </a:solidFill>
                <a:latin typeface="Tahoma" pitchFamily="34" charset="0"/>
              </a:rPr>
              <a:t>      Prinsip – 3 PENETAPAN BATAS / LIMIT KRITIS</a:t>
            </a:r>
            <a:endParaRPr lang="en-US" sz="2800" b="1">
              <a:solidFill>
                <a:srgbClr val="FF3300"/>
              </a:solidFill>
              <a:latin typeface="Courier New" pitchFamily="49" charset="0"/>
              <a:cs typeface="Courier New" pitchFamily="49" charset="0"/>
            </a:endParaRPr>
          </a:p>
          <a:p>
            <a:pPr indent="-747713" algn="ctr"/>
            <a:r>
              <a:rPr lang="en-US" sz="2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     </a:t>
            </a:r>
            <a:r>
              <a:rPr lang="en-US" sz="2400" b="1">
                <a:solidFill>
                  <a:srgbClr val="006600"/>
                </a:solidFill>
                <a:latin typeface="Tahoma" pitchFamily="34" charset="0"/>
              </a:rPr>
              <a:t>suatu nilai yang merupakan batas antara keadaan dapat diterima dan tidak dapat diterima,  ditetapkan pada setiap CCP yang ditentukan --&gt; </a:t>
            </a:r>
            <a:r>
              <a:rPr lang="en-US" sz="2400" b="1" i="1">
                <a:solidFill>
                  <a:srgbClr val="FF0000"/>
                </a:solidFill>
                <a:latin typeface="Tahoma" pitchFamily="34" charset="0"/>
              </a:rPr>
              <a:t>like a sample </a:t>
            </a:r>
            <a:r>
              <a:rPr lang="en-US" sz="2400" b="1" i="1">
                <a:solidFill>
                  <a:srgbClr val="FF0000"/>
                </a:solidFill>
                <a:latin typeface="Tahoma" pitchFamily="34" charset="0"/>
                <a:sym typeface="Wingdings" pitchFamily="2" charset="2"/>
              </a:rPr>
              <a:t></a:t>
            </a:r>
            <a:r>
              <a:rPr lang="en-US" sz="2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KRITERIA BATAS / LIMIT KRITIS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endParaRPr lang="en-US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83022" name="Group 78"/>
          <p:cNvGraphicFramePr>
            <a:graphicFrameLocks noGrp="1"/>
          </p:cNvGraphicFramePr>
          <p:nvPr/>
        </p:nvGraphicFramePr>
        <p:xfrm>
          <a:off x="1571625" y="3214688"/>
          <a:ext cx="5943600" cy="2615144"/>
        </p:xfrm>
        <a:graphic>
          <a:graphicData uri="http://schemas.openxmlformats.org/drawingml/2006/table">
            <a:tbl>
              <a:tblPr/>
              <a:tblGrid>
                <a:gridCol w="2819400"/>
                <a:gridCol w="3124200"/>
              </a:tblGrid>
              <a:tr h="2614612">
                <a:tc>
                  <a:txBody>
                    <a:bodyPr/>
                    <a:lstStyle/>
                    <a:p>
                      <a:pPr marL="280988" marR="0" lvl="0" indent="-2809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Suhu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0988" marR="0" lvl="0" indent="-2809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Waktu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0988" marR="0" lvl="0" indent="-2809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Kelembaban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(RH)</a:t>
                      </a:r>
                    </a:p>
                    <a:p>
                      <a:pPr marL="280988" marR="0" lvl="0" indent="-2809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Aw</a:t>
                      </a:r>
                    </a:p>
                    <a:p>
                      <a:pPr marL="280988" marR="0" lvl="0" indent="-2809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pH</a:t>
                      </a:r>
                    </a:p>
                    <a:p>
                      <a:pPr marL="280988" marR="0" lvl="0" indent="-2809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Kuali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&amp;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Kuant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mikrob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Konsent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Pengawet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Konsent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Garam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Klorin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bebas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Viskositas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kimia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Cemaran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jenis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&amp;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jml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Kondisi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fisik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terdeteksi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warna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tekstur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6428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28600" algn="ctr"/>
            <a:r>
              <a:rPr lang="en-US" sz="2800" b="1">
                <a:latin typeface="Tahoma" pitchFamily="34" charset="0"/>
              </a:rPr>
              <a:t> Prinsip – 4</a:t>
            </a:r>
          </a:p>
          <a:p>
            <a:pPr indent="228600" algn="ctr"/>
            <a:r>
              <a:rPr lang="en-US" sz="2800" b="1">
                <a:latin typeface="Tahoma" pitchFamily="34" charset="0"/>
              </a:rPr>
              <a:t>PEMANTAUAN BATAS KRITIS</a:t>
            </a:r>
            <a:endParaRPr lang="en-US" sz="2800" b="1">
              <a:latin typeface="Times New Roman" pitchFamily="18" charset="0"/>
            </a:endParaRPr>
          </a:p>
        </p:txBody>
      </p:sp>
      <p:graphicFrame>
        <p:nvGraphicFramePr>
          <p:cNvPr id="85074" name="Group 82"/>
          <p:cNvGraphicFramePr>
            <a:graphicFrameLocks noGrp="1"/>
          </p:cNvGraphicFramePr>
          <p:nvPr/>
        </p:nvGraphicFramePr>
        <p:xfrm>
          <a:off x="304800" y="1397000"/>
          <a:ext cx="8610600" cy="4984750"/>
        </p:xfrm>
        <a:graphic>
          <a:graphicData uri="http://schemas.openxmlformats.org/drawingml/2006/table">
            <a:tbl>
              <a:tblPr/>
              <a:tblGrid>
                <a:gridCol w="4305300"/>
                <a:gridCol w="4305300"/>
              </a:tblGrid>
              <a:tr h="5182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Kondisi/konsekuensi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Contoh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Terjadi bahaya bagi kesehatan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Ditemukannya pecahan kaca atau tulang pd  makanan &amp;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Ditemukan mikroba patogen pada makanan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Kemungkinan bahaya dapat meningkat / berkembang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Pemanasan yang kurang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Suhu pendinginan yang kurang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Sarana penyajian-Disrtb-Konsm &lt;&lt;&lt;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Produk diolah pada kondisi yang tidak menjamin kesehatan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Pencatat suhu rusak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Pencatat waktu rusak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H-S alat, ruang, tenaga &lt;&lt;&lt;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85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Mutu bahan mentah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tidak memenuhi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syarat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47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Residu pestisida pada sayuran/ buah,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 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Logam berat pada ikan, Formalin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ayam/mie basah/tahu basah, Boraks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bakso / mie,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angka kuman, Adanya mikroba patogen, Angka asam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sym typeface="Symbol" pitchFamily="18" charset="2"/>
                        </a:rPr>
                        <a:t>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pd minyak &amp; produknya, Gas NH3 &amp; H2S pada hewani,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Mikotoksin  (a.l. bm kering) &amp; racun alami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5891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304800" y="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ahoma" pitchFamily="34" charset="0"/>
              </a:rPr>
              <a:t>Prinsip – 5</a:t>
            </a:r>
          </a:p>
          <a:p>
            <a:pPr algn="ctr"/>
            <a:r>
              <a:rPr lang="en-US" sz="3200" b="1">
                <a:solidFill>
                  <a:srgbClr val="FF0000"/>
                </a:solidFill>
                <a:latin typeface="Tahoma" pitchFamily="34" charset="0"/>
              </a:rPr>
              <a:t>TINDAKAN KOREKSI</a:t>
            </a: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87106" name="Group 66"/>
          <p:cNvGraphicFramePr>
            <a:graphicFrameLocks noGrp="1"/>
          </p:cNvGraphicFramePr>
          <p:nvPr/>
        </p:nvGraphicFramePr>
        <p:xfrm>
          <a:off x="304800" y="1397000"/>
          <a:ext cx="8610600" cy="4937672"/>
        </p:xfrm>
        <a:graphic>
          <a:graphicData uri="http://schemas.openxmlformats.org/drawingml/2006/table">
            <a:tbl>
              <a:tblPr/>
              <a:tblGrid>
                <a:gridCol w="4305300"/>
                <a:gridCol w="4305300"/>
              </a:tblGrid>
              <a:tr h="822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Tingkat resiko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Tindakan koreksi / perbaikan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4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Makanan beresiko tinggi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Blip>
                          <a:blip r:embed="rId5"/>
                        </a:buBlip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Mkn tdk boleh diproses/diolah sebelum semua penyimpangan dikoreksi / diperbaiki. 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·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kn ditahan / tdk didistribusikan dan diuji keamanannya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3663" marR="0" lvl="0" indent="-936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Jika keamanan makanan tidak memenuhi syarat, perlu dilakukan tindakan koreksi yang tepat.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ahoma" pitchFamily="34" charset="0"/>
                        </a:rPr>
                        <a:t>Makanan beresiko sedang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60000"/>
                          </a:solidFill>
                          <a:effectLst/>
                          <a:latin typeface="Tahoma" pitchFamily="34" charset="0"/>
                        </a:rPr>
                        <a:t>Makanan dapat diproses/diolah, tetapi penyimpangan harus dikoreksi dalam waktu singkat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6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3663" marR="0" lvl="0" indent="-936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·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60000"/>
                          </a:solidFill>
                          <a:effectLst/>
                          <a:latin typeface="Tahoma" pitchFamily="34" charset="0"/>
                        </a:rPr>
                        <a:t>Pemantauan khusus diperlukan sampai semua penyimpangan dikoreksi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ahoma" pitchFamily="34" charset="0"/>
                        </a:rPr>
                        <a:t>Makanan beresiko rendah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ahoma" pitchFamily="34" charset="0"/>
                        </a:rPr>
                        <a:t>Makanan dapat diolah (diteruskan), penyimpangan harus dikoreksi / diperbaiki jika waktu memungkinkan.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Symbol" pitchFamily="18" charset="2"/>
                        <a:cs typeface="Times New Roman" pitchFamily="18" charset="0"/>
                      </a:endParaRP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ahoma" pitchFamily="34" charset="0"/>
                        </a:rPr>
                        <a:t>Pengawasan rutin harus dilakukan untuk menjamin status resiko tidak berubah menjadi resiko sedang atau tinggi.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67619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35814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000" b="1">
                <a:solidFill>
                  <a:srgbClr val="FF0000"/>
                </a:solidFill>
              </a:rPr>
              <a:t>Prinsip – 6</a:t>
            </a:r>
            <a:br>
              <a:rPr sz="4000" b="1">
                <a:solidFill>
                  <a:srgbClr val="FF0000"/>
                </a:solidFill>
              </a:rPr>
            </a:br>
            <a:r>
              <a:rPr sz="4000" b="1">
                <a:solidFill>
                  <a:srgbClr val="FF0000"/>
                </a:solidFill>
              </a:rPr>
              <a:t>VERIFIKASI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2667000" y="1752600"/>
            <a:ext cx="6477000" cy="4038600"/>
          </a:xfrm>
        </p:spPr>
        <p:txBody>
          <a:bodyPr>
            <a:normAutofit lnSpcReduction="10000"/>
          </a:bodyPr>
          <a:lstStyle/>
          <a:p>
            <a:pPr marL="609600" indent="-60960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b="1">
                <a:latin typeface="Tahoma" pitchFamily="34" charset="0"/>
              </a:rPr>
              <a:t>Penetapan jadwal verifikasi</a:t>
            </a:r>
            <a:endParaRPr lang="en-US" sz="2400" b="1">
              <a:cs typeface="Times New Roman" pitchFamily="18" charset="0"/>
            </a:endParaRPr>
          </a:p>
          <a:p>
            <a:pPr marL="609600" indent="-60960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b="1">
                <a:latin typeface="Tahoma" pitchFamily="34" charset="0"/>
              </a:rPr>
              <a:t>Pemeriksaan kembali rencana HACCP</a:t>
            </a:r>
            <a:endParaRPr lang="en-US" sz="2400" b="1">
              <a:cs typeface="Times New Roman" pitchFamily="18" charset="0"/>
            </a:endParaRPr>
          </a:p>
          <a:p>
            <a:pPr marL="609600" indent="-60960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b="1">
                <a:latin typeface="Tahoma" pitchFamily="34" charset="0"/>
              </a:rPr>
              <a:t>Pemeriksaan catatan HACCP</a:t>
            </a:r>
            <a:endParaRPr lang="en-US" sz="2400" b="1">
              <a:cs typeface="Times New Roman" pitchFamily="18" charset="0"/>
            </a:endParaRPr>
          </a:p>
          <a:p>
            <a:pPr marL="609600" indent="-60960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b="1">
                <a:latin typeface="Tahoma" pitchFamily="34" charset="0"/>
              </a:rPr>
              <a:t>Pemeriksaan penyimpangan CCP &amp; prosedur perbaikannya</a:t>
            </a:r>
            <a:endParaRPr lang="en-US" sz="2400" b="1">
              <a:cs typeface="Times New Roman" pitchFamily="18" charset="0"/>
            </a:endParaRPr>
          </a:p>
          <a:p>
            <a:pPr marL="609600" indent="-60960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b="1">
                <a:latin typeface="Tahoma" pitchFamily="34" charset="0"/>
              </a:rPr>
              <a:t>Pengamatan visual selama produksi </a:t>
            </a:r>
            <a:r>
              <a:rPr lang="en-US" sz="2400" b="1">
                <a:latin typeface="Tahoma" pitchFamily="34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>
                <a:latin typeface="Tahoma" pitchFamily="34" charset="0"/>
              </a:rPr>
              <a:t> mengendalikan CCP</a:t>
            </a:r>
            <a:endParaRPr lang="en-US" sz="2400" b="1">
              <a:cs typeface="Times New Roman" pitchFamily="18" charset="0"/>
              <a:sym typeface="Wingdings" pitchFamily="2" charset="2"/>
            </a:endParaRPr>
          </a:p>
          <a:p>
            <a:pPr marL="609600" indent="-60960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b="1">
                <a:latin typeface="Tahoma" pitchFamily="34" charset="0"/>
                <a:sym typeface="Wingdings" pitchFamily="2" charset="2"/>
              </a:rPr>
              <a:t>Pengambilan contoh / sampel dan analisa secara acak</a:t>
            </a:r>
            <a:endParaRPr lang="en-US" sz="2400" b="1">
              <a:cs typeface="Times New Roman" pitchFamily="18" charset="0"/>
              <a:sym typeface="Wingdings" pitchFamily="2" charset="2"/>
            </a:endParaRPr>
          </a:p>
          <a:p>
            <a:pPr marL="609600" indent="-60960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b="1">
                <a:latin typeface="Tahoma" pitchFamily="34" charset="0"/>
                <a:sym typeface="Wingdings" pitchFamily="2" charset="2"/>
              </a:rPr>
              <a:t>Membuat kesesuaian rencana HACCP</a:t>
            </a:r>
            <a:endParaRPr lang="en-US" sz="2400"/>
          </a:p>
        </p:txBody>
      </p:sp>
      <p:pic>
        <p:nvPicPr>
          <p:cNvPr id="46084" name="Picture 5" descr="C:\Documents and Settings\LilyGizi\My Documents\My Pictures\mknan animasi\4948985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5861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543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000" b="1">
                <a:solidFill>
                  <a:srgbClr val="FF0000"/>
                </a:solidFill>
              </a:rPr>
              <a:t>Prinsip – 7</a:t>
            </a:r>
            <a:br>
              <a:rPr sz="4000" b="1">
                <a:solidFill>
                  <a:srgbClr val="FF0000"/>
                </a:solidFill>
              </a:rPr>
            </a:br>
            <a:r>
              <a:rPr sz="4000" b="1">
                <a:solidFill>
                  <a:srgbClr val="FF0000"/>
                </a:solidFill>
              </a:rPr>
              <a:t>DOKUMENTASI HACCP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en-US" sz="2400" b="1" smtClean="0">
                <a:solidFill>
                  <a:srgbClr val="009900"/>
                </a:solidFill>
                <a:latin typeface="Tahoma" pitchFamily="34" charset="0"/>
                <a:sym typeface="Wingdings" pitchFamily="2" charset="2"/>
              </a:rPr>
              <a:t>Judul dan tanggal pencatatan</a:t>
            </a:r>
            <a:endParaRPr lang="en-US" sz="2400" b="1" smtClean="0">
              <a:solidFill>
                <a:srgbClr val="009900"/>
              </a:solidFill>
              <a:cs typeface="Times New Roman" pitchFamily="18" charset="0"/>
              <a:sym typeface="Wingdings" pitchFamily="2" charset="2"/>
            </a:endParaRP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en-US" sz="2400" b="1" smtClean="0">
                <a:solidFill>
                  <a:srgbClr val="009900"/>
                </a:solidFill>
                <a:latin typeface="Tahoma" pitchFamily="34" charset="0"/>
                <a:sym typeface="Wingdings" pitchFamily="2" charset="2"/>
              </a:rPr>
              <a:t>Keterangan makanan (keterangan khusus)</a:t>
            </a:r>
            <a:endParaRPr lang="en-US" sz="2400" b="1" smtClean="0">
              <a:solidFill>
                <a:srgbClr val="009900"/>
              </a:solidFill>
              <a:cs typeface="Times New Roman" pitchFamily="18" charset="0"/>
              <a:sym typeface="Wingdings" pitchFamily="2" charset="2"/>
            </a:endParaRP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en-US" sz="2400" b="1" smtClean="0">
                <a:solidFill>
                  <a:srgbClr val="009900"/>
                </a:solidFill>
                <a:latin typeface="Tahoma" pitchFamily="34" charset="0"/>
                <a:sym typeface="Wingdings" pitchFamily="2" charset="2"/>
              </a:rPr>
              <a:t>Bahan dan peralatan yang digunakan</a:t>
            </a:r>
            <a:endParaRPr lang="en-US" sz="2400" b="1" smtClean="0">
              <a:solidFill>
                <a:srgbClr val="009900"/>
              </a:solidFill>
              <a:cs typeface="Times New Roman" pitchFamily="18" charset="0"/>
              <a:sym typeface="Wingdings" pitchFamily="2" charset="2"/>
            </a:endParaRP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en-US" sz="2400" b="1" smtClean="0">
                <a:solidFill>
                  <a:srgbClr val="009900"/>
                </a:solidFill>
                <a:latin typeface="Tahoma" pitchFamily="34" charset="0"/>
                <a:sym typeface="Wingdings" pitchFamily="2" charset="2"/>
              </a:rPr>
              <a:t>Proses pengolahan yang dilakukan</a:t>
            </a:r>
            <a:endParaRPr lang="en-US" sz="2400" b="1" smtClean="0">
              <a:solidFill>
                <a:srgbClr val="009900"/>
              </a:solidFill>
              <a:cs typeface="Times New Roman" pitchFamily="18" charset="0"/>
              <a:sym typeface="Wingdings" pitchFamily="2" charset="2"/>
            </a:endParaRP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en-US" sz="2400" b="1" smtClean="0">
                <a:solidFill>
                  <a:srgbClr val="009900"/>
                </a:solidFill>
                <a:latin typeface="Tahoma" pitchFamily="34" charset="0"/>
                <a:sym typeface="Wingdings" pitchFamily="2" charset="2"/>
              </a:rPr>
              <a:t>CCP yang ditemukan</a:t>
            </a:r>
            <a:endParaRPr lang="en-US" sz="2400" b="1" smtClean="0">
              <a:solidFill>
                <a:srgbClr val="009900"/>
              </a:solidFill>
              <a:cs typeface="Times New Roman" pitchFamily="18" charset="0"/>
              <a:sym typeface="Wingdings" pitchFamily="2" charset="2"/>
            </a:endParaRP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en-US" sz="2400" b="1" smtClean="0">
                <a:solidFill>
                  <a:srgbClr val="009900"/>
                </a:solidFill>
                <a:latin typeface="Tahoma" pitchFamily="34" charset="0"/>
                <a:sym typeface="Wingdings" pitchFamily="2" charset="2"/>
              </a:rPr>
              <a:t>Batas kritis yang ditetapkan</a:t>
            </a:r>
            <a:endParaRPr lang="en-US" sz="2400" b="1" smtClean="0">
              <a:solidFill>
                <a:srgbClr val="009900"/>
              </a:solidFill>
              <a:cs typeface="Times New Roman" pitchFamily="18" charset="0"/>
              <a:sym typeface="Wingdings" pitchFamily="2" charset="2"/>
            </a:endParaRP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en-US" sz="2400" b="1" smtClean="0">
                <a:solidFill>
                  <a:srgbClr val="009900"/>
                </a:solidFill>
                <a:latin typeface="Tahoma" pitchFamily="34" charset="0"/>
                <a:sym typeface="Wingdings" pitchFamily="2" charset="2"/>
              </a:rPr>
              <a:t>Penyimpangan dari batas kritis yang terjadi</a:t>
            </a:r>
            <a:endParaRPr lang="en-US" sz="2400" b="1" smtClean="0">
              <a:solidFill>
                <a:srgbClr val="009900"/>
              </a:solidFill>
              <a:cs typeface="Times New Roman" pitchFamily="18" charset="0"/>
              <a:sym typeface="Wingdings" pitchFamily="2" charset="2"/>
            </a:endParaRP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en-US" sz="2400" b="1" smtClean="0">
                <a:solidFill>
                  <a:srgbClr val="009900"/>
                </a:solidFill>
                <a:latin typeface="Tahoma" pitchFamily="34" charset="0"/>
                <a:sym typeface="Wingdings" pitchFamily="2" charset="2"/>
              </a:rPr>
              <a:t>Tindakan koreksi / perbaikan </a:t>
            </a:r>
            <a:endParaRPr lang="en-US" sz="2400" b="1" smtClean="0">
              <a:solidFill>
                <a:srgbClr val="009900"/>
              </a:solidFill>
              <a:cs typeface="Times New Roman" pitchFamily="18" charset="0"/>
              <a:sym typeface="Wingdings" pitchFamily="2" charset="2"/>
            </a:endParaRP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en-US" sz="2400" b="1" smtClean="0">
                <a:solidFill>
                  <a:srgbClr val="009900"/>
                </a:solidFill>
                <a:latin typeface="Tahoma" pitchFamily="34" charset="0"/>
                <a:sym typeface="Wingdings" pitchFamily="2" charset="2"/>
              </a:rPr>
              <a:t>Identifikasi tenaga operator peralatan khusus</a:t>
            </a:r>
            <a:endParaRPr lang="en-US" sz="2400" b="1" smtClean="0">
              <a:solidFill>
                <a:srgbClr val="0099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648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143000"/>
            <a:ext cx="7772400" cy="3962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000" b="1">
                <a:solidFill>
                  <a:schemeClr val="tx1"/>
                </a:solidFill>
                <a:latin typeface="Arial Black" pitchFamily="34" charset="0"/>
              </a:rPr>
              <a:t>CONTOH PENERAPAN HACCP PADA PENYELENGGARAAN MAKANAN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622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8200"/>
            <a:ext cx="8458200" cy="22098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1800" b="1">
                <a:solidFill>
                  <a:schemeClr val="tx1"/>
                </a:solidFill>
                <a:latin typeface="Tahoma" pitchFamily="34" charset="0"/>
              </a:rPr>
              <a:t>Nama masakan        :</a:t>
            </a:r>
            <a:r>
              <a:rPr sz="1800" b="1">
                <a:solidFill>
                  <a:schemeClr val="accent2"/>
                </a:solidFill>
                <a:latin typeface="Tahoma" pitchFamily="34" charset="0"/>
              </a:rPr>
              <a:t> </a:t>
            </a:r>
            <a:r>
              <a:rPr sz="1800" b="1">
                <a:solidFill>
                  <a:srgbClr val="006600"/>
                </a:solidFill>
                <a:latin typeface="Tahoma" pitchFamily="34" charset="0"/>
              </a:rPr>
              <a:t>Opor ayam</a:t>
            </a:r>
            <a:r>
              <a:rPr sz="1800" b="1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sz="1800" b="1">
                <a:solidFill>
                  <a:schemeClr val="accent2"/>
                </a:solidFill>
                <a:cs typeface="Times New Roman" pitchFamily="18" charset="0"/>
              </a:rPr>
            </a:br>
            <a:r>
              <a:rPr sz="1800" b="1">
                <a:solidFill>
                  <a:schemeClr val="tx1"/>
                </a:solidFill>
                <a:latin typeface="Tahoma" pitchFamily="34" charset="0"/>
              </a:rPr>
              <a:t>Bahan 	:</a:t>
            </a:r>
            <a:r>
              <a:rPr sz="1800" b="1">
                <a:solidFill>
                  <a:schemeClr val="accent2"/>
                </a:solidFill>
                <a:latin typeface="Tahoma" pitchFamily="34" charset="0"/>
              </a:rPr>
              <a:t> </a:t>
            </a:r>
            <a:r>
              <a:rPr sz="1800" b="1">
                <a:solidFill>
                  <a:srgbClr val="006600"/>
                </a:solidFill>
                <a:latin typeface="Tahoma" pitchFamily="34" charset="0"/>
              </a:rPr>
              <a:t>Ayam negeri, santan kelapa, garam, gl pasir, Kunyit, Bb masak</a:t>
            </a:r>
            <a:r>
              <a:rPr sz="1800" b="1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sz="1800" b="1">
                <a:solidFill>
                  <a:schemeClr val="accent2"/>
                </a:solidFill>
                <a:cs typeface="Times New Roman" pitchFamily="18" charset="0"/>
              </a:rPr>
            </a:br>
            <a:r>
              <a:rPr sz="1800" b="1">
                <a:solidFill>
                  <a:schemeClr val="tx1"/>
                </a:solidFill>
                <a:latin typeface="Tahoma" pitchFamily="34" charset="0"/>
              </a:rPr>
              <a:t>Konsumen                 :</a:t>
            </a:r>
            <a:r>
              <a:rPr sz="1800" b="1">
                <a:solidFill>
                  <a:schemeClr val="accent2"/>
                </a:solidFill>
                <a:latin typeface="Tahoma" pitchFamily="34" charset="0"/>
              </a:rPr>
              <a:t> </a:t>
            </a:r>
            <a:r>
              <a:rPr sz="1800" b="1">
                <a:solidFill>
                  <a:srgbClr val="006600"/>
                </a:solidFill>
                <a:latin typeface="Tahoma" pitchFamily="34" charset="0"/>
              </a:rPr>
              <a:t>… </a:t>
            </a:r>
            <a:r>
              <a:rPr sz="1800" b="1" i="1">
                <a:solidFill>
                  <a:srgbClr val="006600"/>
                </a:solidFill>
                <a:latin typeface="Tahoma" pitchFamily="34" charset="0"/>
              </a:rPr>
              <a:t>(tuliskan, siapa konsumennya)</a:t>
            </a:r>
            <a:r>
              <a:rPr sz="1800" b="1">
                <a:solidFill>
                  <a:srgbClr val="006600"/>
                </a:solidFill>
                <a:cs typeface="Times New Roman" pitchFamily="18" charset="0"/>
              </a:rPr>
              <a:t/>
            </a:r>
            <a:br>
              <a:rPr sz="1800" b="1">
                <a:solidFill>
                  <a:srgbClr val="006600"/>
                </a:solidFill>
                <a:cs typeface="Times New Roman" pitchFamily="18" charset="0"/>
              </a:rPr>
            </a:br>
            <a:r>
              <a:rPr sz="1800" b="1">
                <a:solidFill>
                  <a:schemeClr val="tx1"/>
                </a:solidFill>
                <a:latin typeface="Tahoma" pitchFamily="34" charset="0"/>
              </a:rPr>
              <a:t>Cara penyimpanan   :</a:t>
            </a:r>
            <a:r>
              <a:rPr sz="1800" b="1">
                <a:solidFill>
                  <a:schemeClr val="accent2"/>
                </a:solidFill>
                <a:latin typeface="Tahoma" pitchFamily="34" charset="0"/>
              </a:rPr>
              <a:t> </a:t>
            </a:r>
            <a:r>
              <a:rPr sz="1800" b="1">
                <a:solidFill>
                  <a:srgbClr val="006600"/>
                </a:solidFill>
                <a:latin typeface="Tahoma" pitchFamily="34" charset="0"/>
              </a:rPr>
              <a:t>… </a:t>
            </a:r>
            <a:r>
              <a:rPr sz="1800" b="1" i="1">
                <a:solidFill>
                  <a:srgbClr val="006600"/>
                </a:solidFill>
                <a:latin typeface="Tahoma" pitchFamily="34" charset="0"/>
              </a:rPr>
              <a:t>(uraikan cara dan alat menyimpannya)</a:t>
            </a:r>
            <a:r>
              <a:rPr sz="1800" b="1">
                <a:solidFill>
                  <a:srgbClr val="006600"/>
                </a:solidFill>
                <a:cs typeface="Times New Roman" pitchFamily="18" charset="0"/>
              </a:rPr>
              <a:t/>
            </a:r>
            <a:br>
              <a:rPr sz="1800" b="1">
                <a:solidFill>
                  <a:srgbClr val="006600"/>
                </a:solidFill>
                <a:cs typeface="Times New Roman" pitchFamily="18" charset="0"/>
              </a:rPr>
            </a:br>
            <a:r>
              <a:rPr sz="1800" b="1">
                <a:solidFill>
                  <a:schemeClr val="tx1"/>
                </a:solidFill>
                <a:latin typeface="Tahoma" pitchFamily="34" charset="0"/>
              </a:rPr>
              <a:t>Cara distribusi          :</a:t>
            </a:r>
            <a:r>
              <a:rPr sz="1800" b="1">
                <a:solidFill>
                  <a:schemeClr val="accent2"/>
                </a:solidFill>
                <a:latin typeface="Tahoma" pitchFamily="34" charset="0"/>
              </a:rPr>
              <a:t> </a:t>
            </a:r>
            <a:r>
              <a:rPr sz="1800" b="1">
                <a:solidFill>
                  <a:srgbClr val="006600"/>
                </a:solidFill>
                <a:latin typeface="Tahoma" pitchFamily="34" charset="0"/>
              </a:rPr>
              <a:t>… </a:t>
            </a:r>
            <a:r>
              <a:rPr sz="1800" b="1" i="1">
                <a:solidFill>
                  <a:srgbClr val="006600"/>
                </a:solidFill>
                <a:latin typeface="Tahoma" pitchFamily="34" charset="0"/>
              </a:rPr>
              <a:t>(uraikan cara dan alat distribusinya)</a:t>
            </a:r>
            <a:r>
              <a:rPr sz="1800" b="1" i="1">
                <a:solidFill>
                  <a:srgbClr val="006600"/>
                </a:solidFill>
                <a:cs typeface="Times New Roman" pitchFamily="18" charset="0"/>
              </a:rPr>
              <a:t/>
            </a:r>
            <a:br>
              <a:rPr sz="1800" b="1" i="1">
                <a:solidFill>
                  <a:srgbClr val="006600"/>
                </a:solidFill>
                <a:cs typeface="Times New Roman" pitchFamily="18" charset="0"/>
              </a:rPr>
            </a:br>
            <a:r>
              <a:rPr sz="1800" b="1">
                <a:solidFill>
                  <a:schemeClr val="tx1"/>
                </a:solidFill>
                <a:latin typeface="Tahoma" pitchFamily="34" charset="0"/>
              </a:rPr>
              <a:t>Cara mengkonsumsi :</a:t>
            </a:r>
            <a:r>
              <a:rPr sz="1800" b="1">
                <a:solidFill>
                  <a:schemeClr val="accent2"/>
                </a:solidFill>
                <a:latin typeface="Tahoma" pitchFamily="34" charset="0"/>
              </a:rPr>
              <a:t> </a:t>
            </a:r>
            <a:r>
              <a:rPr sz="1800" b="1">
                <a:solidFill>
                  <a:srgbClr val="006600"/>
                </a:solidFill>
                <a:latin typeface="Tahoma" pitchFamily="34" charset="0"/>
              </a:rPr>
              <a:t>… </a:t>
            </a:r>
            <a:r>
              <a:rPr sz="1800" b="1" i="1">
                <a:solidFill>
                  <a:srgbClr val="006600"/>
                </a:solidFill>
                <a:latin typeface="Tahoma" pitchFamily="34" charset="0"/>
              </a:rPr>
              <a:t>(uraikan cara dan alat mengkonsumsinya)</a:t>
            </a:r>
            <a:r>
              <a:rPr sz="1800" b="1">
                <a:solidFill>
                  <a:schemeClr val="accent2"/>
                </a:solidFill>
                <a:latin typeface="Tahoma" pitchFamily="34" charset="0"/>
              </a:rPr>
              <a:t>                  </a:t>
            </a:r>
            <a:r>
              <a:rPr sz="1800" b="1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sz="1800" b="1">
                <a:solidFill>
                  <a:schemeClr val="accent2"/>
                </a:solidFill>
                <a:cs typeface="Times New Roman" pitchFamily="18" charset="0"/>
              </a:rPr>
            </a:br>
            <a:r>
              <a:rPr sz="1800" b="1">
                <a:solidFill>
                  <a:schemeClr val="tx1"/>
                </a:solidFill>
                <a:latin typeface="Tahoma" pitchFamily="34" charset="0"/>
              </a:rPr>
              <a:t>Proses pengolahan   :</a:t>
            </a:r>
            <a:r>
              <a:rPr sz="1800" b="1">
                <a:solidFill>
                  <a:schemeClr val="accent2"/>
                </a:solidFill>
                <a:latin typeface="Tahoma" pitchFamily="34" charset="0"/>
              </a:rPr>
              <a:t> </a:t>
            </a:r>
            <a:r>
              <a:rPr sz="1800" b="1">
                <a:solidFill>
                  <a:srgbClr val="006600"/>
                </a:solidFill>
                <a:latin typeface="Tahoma" pitchFamily="34" charset="0"/>
              </a:rPr>
              <a:t>… </a:t>
            </a:r>
            <a:r>
              <a:rPr sz="1800" b="1" i="1">
                <a:solidFill>
                  <a:srgbClr val="006600"/>
                </a:solidFill>
                <a:latin typeface="Tahoma" pitchFamily="34" charset="0"/>
              </a:rPr>
              <a:t>(uraian skema proses pengolahannya)</a:t>
            </a:r>
            <a:endParaRPr sz="1800" b="1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288925" y="5291138"/>
            <a:ext cx="58118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Analisa bahaya 		</a:t>
            </a:r>
            <a:r>
              <a:rPr lang="en-US" b="1">
                <a:solidFill>
                  <a:srgbClr val="FF0000"/>
                </a:solidFill>
                <a:latin typeface="Tahoma" pitchFamily="34" charset="0"/>
                <a:sym typeface="Wingdings" pitchFamily="2" charset="2"/>
              </a:rPr>
              <a:t>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b="1">
                <a:solidFill>
                  <a:srgbClr val="006600"/>
                </a:solidFill>
                <a:latin typeface="Tahoma" pitchFamily="34" charset="0"/>
              </a:rPr>
              <a:t>form 1</a:t>
            </a:r>
            <a:r>
              <a:rPr lang="en-US" b="1">
                <a:solidFill>
                  <a:srgbClr val="00CC00"/>
                </a:solidFill>
                <a:cs typeface="Times New Roman" pitchFamily="18" charset="0"/>
              </a:rPr>
              <a:t/>
            </a:r>
            <a:br>
              <a:rPr lang="en-US" b="1">
                <a:solidFill>
                  <a:srgbClr val="00CC00"/>
                </a:solidFill>
                <a:cs typeface="Times New Roman" pitchFamily="18" charset="0"/>
              </a:rPr>
            </a:b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Analisa katagori resiko  </a:t>
            </a:r>
            <a:r>
              <a:rPr lang="en-US" b="1">
                <a:solidFill>
                  <a:srgbClr val="FF0000"/>
                </a:solidFill>
                <a:latin typeface="Tahoma" pitchFamily="34" charset="0"/>
                <a:sym typeface="Wingdings" pitchFamily="2" charset="2"/>
              </a:rPr>
              <a:t>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b="1">
                <a:solidFill>
                  <a:srgbClr val="006600"/>
                </a:solidFill>
                <a:latin typeface="Tahoma" pitchFamily="34" charset="0"/>
              </a:rPr>
              <a:t>form 2</a:t>
            </a:r>
            <a:r>
              <a:rPr lang="en-US" b="1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en-US" b="1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Tetapkan CCP 		</a:t>
            </a:r>
            <a:r>
              <a:rPr lang="en-US" b="1">
                <a:solidFill>
                  <a:srgbClr val="FF0000"/>
                </a:solidFill>
                <a:latin typeface="Tahoma" pitchFamily="34" charset="0"/>
                <a:sym typeface="Wingdings" pitchFamily="2" charset="2"/>
              </a:rPr>
              <a:t> </a:t>
            </a:r>
            <a:r>
              <a:rPr lang="en-US" b="1">
                <a:solidFill>
                  <a:srgbClr val="006600"/>
                </a:solidFill>
                <a:latin typeface="Tahoma" pitchFamily="34" charset="0"/>
                <a:sym typeface="Wingdings" pitchFamily="2" charset="2"/>
              </a:rPr>
              <a:t>“CCP Dessession Tree”</a:t>
            </a:r>
            <a:r>
              <a:rPr lang="en-US" b="1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en-US" b="1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Penerapan HACCP 	</a:t>
            </a:r>
            <a:r>
              <a:rPr lang="en-US" b="1">
                <a:solidFill>
                  <a:srgbClr val="FF0000"/>
                </a:solidFill>
                <a:latin typeface="Tahoma" pitchFamily="34" charset="0"/>
                <a:sym typeface="Wingdings" pitchFamily="2" charset="2"/>
              </a:rPr>
              <a:t>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b="1">
                <a:solidFill>
                  <a:srgbClr val="006600"/>
                </a:solidFill>
                <a:latin typeface="Tahoma" pitchFamily="34" charset="0"/>
              </a:rPr>
              <a:t>form 3.</a:t>
            </a:r>
            <a:endParaRPr lang="en-GB" b="1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365125" y="185738"/>
            <a:ext cx="834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FF0000"/>
                </a:solidFill>
                <a:latin typeface="Tahoma" pitchFamily="34" charset="0"/>
              </a:rPr>
              <a:t>Contoh penerapan HACCP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400" b="1" u="sng">
                <a:solidFill>
                  <a:srgbClr val="FF0000"/>
                </a:solidFill>
                <a:latin typeface="Tahoma" pitchFamily="34" charset="0"/>
              </a:rPr>
              <a:t>(a.l. masakan : opor ayam)</a:t>
            </a:r>
            <a:endParaRPr lang="en-GB" sz="2400" b="1" u="sng">
              <a:solidFill>
                <a:schemeClr val="accent2"/>
              </a:solidFill>
              <a:latin typeface="Tahoma" pitchFamily="34" charset="0"/>
            </a:endParaRPr>
          </a:p>
        </p:txBody>
      </p:sp>
      <p:pic>
        <p:nvPicPr>
          <p:cNvPr id="95241" name="Picture 9" descr="D:\Lily Jan 05\KULIAH\Keamanan &amp; Kthnn Pgn\Hibah inherent\Bahan Website\HACCP JPG\bg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3" t="18889" r="25555" b="8519"/>
          <a:stretch>
            <a:fillRect/>
          </a:stretch>
        </p:blipFill>
        <p:spPr bwMode="auto">
          <a:xfrm>
            <a:off x="3178175" y="3124200"/>
            <a:ext cx="204628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8491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9" grpId="0" autoUpdateAnimBg="0"/>
      <p:bldP spid="9524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304800" y="304800"/>
            <a:ext cx="8458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/>
          <a:p>
            <a:pPr marL="2381250" indent="-2381250"/>
            <a:r>
              <a:rPr lang="en-US" sz="2600" b="1">
                <a:solidFill>
                  <a:schemeClr val="tx2"/>
                </a:solidFill>
                <a:latin typeface="Tahoma" pitchFamily="34" charset="0"/>
              </a:rPr>
              <a:t>FORMULIR 1. IDENTIFIKASI BAHAYA DAN CARA PENCEGAHANNYA </a:t>
            </a:r>
            <a:endParaRPr lang="en-US" sz="26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81250" indent="-2381250" eaLnBrk="0" hangingPunct="0"/>
            <a:endParaRPr lang="en-US" sz="2400" b="1">
              <a:solidFill>
                <a:schemeClr val="tx2"/>
              </a:solidFill>
              <a:latin typeface="Tahoma" pitchFamily="34" charset="0"/>
            </a:endParaRPr>
          </a:p>
          <a:p>
            <a:pPr marL="2381250" indent="-2381250" eaLnBrk="0" hangingPunct="0"/>
            <a:r>
              <a:rPr lang="en-US" sz="2400" b="1">
                <a:solidFill>
                  <a:schemeClr val="tx2"/>
                </a:solidFill>
                <a:latin typeface="Tahoma" pitchFamily="34" charset="0"/>
              </a:rPr>
              <a:t>NAMA MASAKAN : “Opor ayam”</a:t>
            </a:r>
            <a:endParaRPr lang="en-US" sz="24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0" y="5410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ahoma" pitchFamily="34" charset="0"/>
              </a:rPr>
              <a:t>  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Ket. B (M) = Biologis (Mikrob) ; </a:t>
            </a:r>
            <a:r>
              <a:rPr lang="en-US" sz="2400" b="1">
                <a:solidFill>
                  <a:srgbClr val="009900"/>
                </a:solidFill>
                <a:latin typeface="Tahoma" pitchFamily="34" charset="0"/>
              </a:rPr>
              <a:t>K = Kimia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 ; </a:t>
            </a:r>
            <a:r>
              <a:rPr lang="en-US" sz="2400" b="1">
                <a:solidFill>
                  <a:schemeClr val="tx2"/>
                </a:solidFill>
                <a:latin typeface="Tahoma" pitchFamily="34" charset="0"/>
              </a:rPr>
              <a:t>F = Fisik</a:t>
            </a:r>
            <a:endParaRPr lang="en-US" sz="2400" b="1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133124" name="Group 4"/>
          <p:cNvGraphicFramePr>
            <a:graphicFrameLocks noGrp="1"/>
          </p:cNvGraphicFramePr>
          <p:nvPr/>
        </p:nvGraphicFramePr>
        <p:xfrm>
          <a:off x="228600" y="2133600"/>
          <a:ext cx="8763000" cy="2946400"/>
        </p:xfrm>
        <a:graphic>
          <a:graphicData uri="http://schemas.openxmlformats.org/drawingml/2006/table">
            <a:tbl>
              <a:tblPr/>
              <a:tblGrid>
                <a:gridCol w="609600"/>
                <a:gridCol w="2590800"/>
                <a:gridCol w="1752600"/>
                <a:gridCol w="1752600"/>
                <a:gridCol w="20574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NO.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BAHAN MENTAH / INGRIDIEN / BAHAN TAMBAHAN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BAHAYA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 B (M)/K/F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JENIS BAHAYA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CARA PENCEGAHAN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7389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  <p:bldP spid="13312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304800" y="334963"/>
            <a:ext cx="86106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/>
          <a:p>
            <a:pPr marL="2381250" indent="-2381250" algn="ctr"/>
            <a:r>
              <a:rPr lang="en-US" sz="2600" b="1">
                <a:solidFill>
                  <a:schemeClr val="tx2"/>
                </a:solidFill>
                <a:latin typeface="Tahoma" pitchFamily="34" charset="0"/>
              </a:rPr>
              <a:t>FORMULIR 2. ANALISA RESIKO BAHAYA </a:t>
            </a:r>
            <a:endParaRPr lang="en-US" sz="26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81250" indent="-2381250" algn="ctr" eaLnBrk="0" hangingPunct="0"/>
            <a:r>
              <a:rPr lang="en-US" sz="2400" b="1">
                <a:solidFill>
                  <a:schemeClr val="tx2"/>
                </a:solidFill>
                <a:latin typeface="Tahoma" pitchFamily="34" charset="0"/>
              </a:rPr>
              <a:t>NAMA MASAKAN : “Opor Ayam”</a:t>
            </a:r>
            <a:endParaRPr lang="en-US" sz="24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228600" y="4813300"/>
            <a:ext cx="86868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9C0000"/>
                </a:solidFill>
                <a:latin typeface="Tahoma" pitchFamily="34" charset="0"/>
              </a:rPr>
              <a:t>A = Makanan untuk konsumen beresiko tinggi (a.l. pasien &amp; gol. Resti)     </a:t>
            </a:r>
            <a:endParaRPr lang="en-US" b="1">
              <a:solidFill>
                <a:srgbClr val="9C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b="1">
                <a:solidFill>
                  <a:srgbClr val="9C0000"/>
                </a:solidFill>
                <a:latin typeface="Tahoma" pitchFamily="34" charset="0"/>
              </a:rPr>
              <a:t>B = Mengandung bahan yang sensitif thd bahaya biologis/kimia/fisik     </a:t>
            </a:r>
            <a:endParaRPr lang="en-US" b="1">
              <a:solidFill>
                <a:srgbClr val="9C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b="1">
                <a:solidFill>
                  <a:srgbClr val="9C0000"/>
                </a:solidFill>
                <a:latin typeface="Tahoma" pitchFamily="34" charset="0"/>
              </a:rPr>
              <a:t>C = Tidak ada tahap untuk mencegah/menghilangkan bahaya                          </a:t>
            </a:r>
            <a:endParaRPr lang="en-US" b="1">
              <a:solidFill>
                <a:srgbClr val="9C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b="1">
                <a:solidFill>
                  <a:srgbClr val="9C0000"/>
                </a:solidFill>
                <a:latin typeface="Tahoma" pitchFamily="34" charset="0"/>
              </a:rPr>
              <a:t>D = Kemungkinan mengalami kontaminasi kembali setelah pengolahan</a:t>
            </a:r>
            <a:endParaRPr lang="en-US" b="1">
              <a:solidFill>
                <a:srgbClr val="9C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b="1">
                <a:solidFill>
                  <a:srgbClr val="9C0000"/>
                </a:solidFill>
                <a:latin typeface="Tahoma" pitchFamily="34" charset="0"/>
              </a:rPr>
              <a:t>E = Kemungkinan penanganan yang salah selama distribusi /konsumsi</a:t>
            </a:r>
            <a:endParaRPr lang="en-US" b="1">
              <a:solidFill>
                <a:srgbClr val="9C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b="1">
                <a:solidFill>
                  <a:srgbClr val="9C0000"/>
                </a:solidFill>
                <a:latin typeface="Tahoma" pitchFamily="34" charset="0"/>
              </a:rPr>
              <a:t>F = Tidak ada cara mencegah/menghilangkan bahaya oleh konsumen</a:t>
            </a:r>
            <a:endParaRPr lang="en-US" b="1">
              <a:solidFill>
                <a:srgbClr val="9C0000"/>
              </a:solidFill>
              <a:latin typeface="Times New Roman" pitchFamily="18" charset="0"/>
            </a:endParaRPr>
          </a:p>
        </p:txBody>
      </p:sp>
      <p:graphicFrame>
        <p:nvGraphicFramePr>
          <p:cNvPr id="135172" name="Group 4"/>
          <p:cNvGraphicFramePr>
            <a:graphicFrameLocks noGrp="1"/>
          </p:cNvGraphicFramePr>
          <p:nvPr/>
        </p:nvGraphicFramePr>
        <p:xfrm>
          <a:off x="381000" y="1477963"/>
          <a:ext cx="8382000" cy="3017838"/>
        </p:xfrm>
        <a:graphic>
          <a:graphicData uri="http://schemas.openxmlformats.org/drawingml/2006/table">
            <a:tbl>
              <a:tblPr/>
              <a:tblGrid>
                <a:gridCol w="609600"/>
                <a:gridCol w="2590800"/>
                <a:gridCol w="609600"/>
                <a:gridCol w="533400"/>
                <a:gridCol w="609600"/>
                <a:gridCol w="533400"/>
                <a:gridCol w="533400"/>
                <a:gridCol w="609600"/>
                <a:gridCol w="1752600"/>
              </a:tblGrid>
              <a:tr h="381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BAHAN / INGRIDIEN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KEL. BAHAYA(“v”)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KATEGORI RESIKO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34" charset="0"/>
                        </a:rPr>
                        <a:t>A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34" charset="0"/>
                        </a:rPr>
                        <a:t>B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34" charset="0"/>
                        </a:rPr>
                        <a:t>C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34" charset="0"/>
                        </a:rPr>
                        <a:t>D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34" charset="0"/>
                        </a:rPr>
                        <a:t>E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34" charset="0"/>
                        </a:rPr>
                        <a:t>F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Mkn “Opor Ayam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Bahan mentah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1.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2.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3.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4006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 autoUpdateAnimBg="0"/>
      <p:bldP spid="13517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3200" b="1">
                <a:solidFill>
                  <a:schemeClr val="tx1"/>
                </a:solidFill>
                <a:latin typeface="Tahoma" pitchFamily="34" charset="0"/>
              </a:rPr>
              <a:t>LANGKAH-LANGKAH IDENTIFIKASI BAHAYA</a:t>
            </a:r>
            <a:endParaRPr sz="32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Tahoma" pitchFamily="34" charset="0"/>
              </a:rPr>
              <a:t>Jenis bahaya &amp; Resiko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cs typeface="Times New Roman" pitchFamily="18" charset="0"/>
              </a:rPr>
              <a:t>     - Biologis (Mikrobiologis),  Kimia, Fisik </a:t>
            </a:r>
            <a:r>
              <a:rPr lang="en-US" sz="2400" b="1" smtClean="0">
                <a:cs typeface="Times New Roman" pitchFamily="18" charset="0"/>
                <a:sym typeface="Wingdings" pitchFamily="2" charset="2"/>
              </a:rPr>
              <a:t> Form 1.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cs typeface="Times New Roman" pitchFamily="18" charset="0"/>
                <a:sym typeface="Wingdings" pitchFamily="2" charset="2"/>
              </a:rPr>
              <a:t>     - Kategori Resiko  Form. 2</a:t>
            </a:r>
            <a:endParaRPr lang="en-US" sz="2400" b="1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Tahoma" pitchFamily="34" charset="0"/>
              </a:rPr>
              <a:t>Persiapan </a:t>
            </a:r>
            <a:r>
              <a:rPr lang="en-US" sz="2400" b="1" smtClean="0">
                <a:latin typeface="Tahoma" pitchFamily="34" charset="0"/>
                <a:sym typeface="Wingdings" pitchFamily="2" charset="2"/>
              </a:rPr>
              <a:t> Diskripsi produk</a:t>
            </a:r>
            <a:r>
              <a:rPr lang="en-US" b="1" smtClean="0">
                <a:cs typeface="Times New Roman" pitchFamily="18" charset="0"/>
              </a:rPr>
              <a:t/>
            </a:r>
            <a:br>
              <a:rPr lang="en-US" b="1" smtClean="0">
                <a:cs typeface="Times New Roman" pitchFamily="18" charset="0"/>
              </a:rPr>
            </a:br>
            <a:r>
              <a:rPr lang="en-US" sz="1600" b="1" smtClean="0">
                <a:latin typeface="Tahoma" pitchFamily="34" charset="0"/>
              </a:rPr>
              <a:t>Nama masakan : Opor ayam</a:t>
            </a:r>
            <a:r>
              <a:rPr lang="en-US" sz="1600" b="1" smtClean="0">
                <a:cs typeface="Times New Roman" pitchFamily="18" charset="0"/>
              </a:rPr>
              <a:t/>
            </a:r>
            <a:br>
              <a:rPr lang="en-US" sz="1600" b="1" smtClean="0">
                <a:cs typeface="Times New Roman" pitchFamily="18" charset="0"/>
              </a:rPr>
            </a:br>
            <a:r>
              <a:rPr lang="en-US" sz="1600" b="1" smtClean="0">
                <a:latin typeface="Tahoma" pitchFamily="34" charset="0"/>
              </a:rPr>
              <a:t>Bahan : Ayam negeri, sntan kelapa, garam, gl pasir, Kunyit, Bb masak</a:t>
            </a:r>
            <a:r>
              <a:rPr lang="en-US" sz="1600" b="1" smtClean="0">
                <a:cs typeface="Times New Roman" pitchFamily="18" charset="0"/>
              </a:rPr>
              <a:t/>
            </a:r>
            <a:br>
              <a:rPr lang="en-US" sz="1600" b="1" smtClean="0">
                <a:cs typeface="Times New Roman" pitchFamily="18" charset="0"/>
              </a:rPr>
            </a:br>
            <a:r>
              <a:rPr lang="en-US" sz="1600" b="1" smtClean="0">
                <a:latin typeface="Tahoma" pitchFamily="34" charset="0"/>
              </a:rPr>
              <a:t>Konsumen                 : …</a:t>
            </a:r>
            <a:r>
              <a:rPr lang="en-US" sz="1600" b="1" smtClean="0">
                <a:cs typeface="Times New Roman" pitchFamily="18" charset="0"/>
              </a:rPr>
              <a:t/>
            </a:r>
            <a:br>
              <a:rPr lang="en-US" sz="1600" b="1" smtClean="0">
                <a:cs typeface="Times New Roman" pitchFamily="18" charset="0"/>
              </a:rPr>
            </a:br>
            <a:r>
              <a:rPr lang="en-US" sz="1600" b="1" smtClean="0">
                <a:latin typeface="Tahoma" pitchFamily="34" charset="0"/>
              </a:rPr>
              <a:t>Cara penyimpanan   : …</a:t>
            </a:r>
            <a:r>
              <a:rPr lang="en-US" sz="1600" b="1" smtClean="0">
                <a:cs typeface="Times New Roman" pitchFamily="18" charset="0"/>
              </a:rPr>
              <a:t/>
            </a:r>
            <a:br>
              <a:rPr lang="en-US" sz="1600" b="1" smtClean="0">
                <a:cs typeface="Times New Roman" pitchFamily="18" charset="0"/>
              </a:rPr>
            </a:br>
            <a:r>
              <a:rPr lang="en-US" sz="1600" b="1" smtClean="0">
                <a:solidFill>
                  <a:srgbClr val="FFFFFF"/>
                </a:solidFill>
                <a:latin typeface="Tahoma" pitchFamily="34" charset="0"/>
              </a:rPr>
              <a:t>Cara distribusi</a:t>
            </a:r>
            <a:r>
              <a:rPr lang="en-US" sz="1600" b="1" smtClean="0">
                <a:latin typeface="Tahoma" pitchFamily="34" charset="0"/>
              </a:rPr>
              <a:t>          : …</a:t>
            </a:r>
            <a:r>
              <a:rPr lang="en-US" sz="1600" b="1" smtClean="0">
                <a:cs typeface="Times New Roman" pitchFamily="18" charset="0"/>
              </a:rPr>
              <a:t/>
            </a:r>
            <a:br>
              <a:rPr lang="en-US" sz="1600" b="1" smtClean="0">
                <a:cs typeface="Times New Roman" pitchFamily="18" charset="0"/>
              </a:rPr>
            </a:br>
            <a:r>
              <a:rPr lang="en-US" sz="1600" b="1" smtClean="0">
                <a:solidFill>
                  <a:srgbClr val="FFFFFF"/>
                </a:solidFill>
                <a:latin typeface="Tahoma" pitchFamily="34" charset="0"/>
              </a:rPr>
              <a:t>Cara mengkonsumsi</a:t>
            </a:r>
            <a:r>
              <a:rPr lang="en-US" sz="1600" b="1" smtClean="0">
                <a:latin typeface="Tahoma" pitchFamily="34" charset="0"/>
              </a:rPr>
              <a:t> : …                  </a:t>
            </a:r>
            <a:r>
              <a:rPr lang="en-US" sz="1600" b="1" smtClean="0">
                <a:cs typeface="Times New Roman" pitchFamily="18" charset="0"/>
              </a:rPr>
              <a:t/>
            </a:r>
            <a:br>
              <a:rPr lang="en-US" sz="1600" b="1" smtClean="0">
                <a:cs typeface="Times New Roman" pitchFamily="18" charset="0"/>
              </a:rPr>
            </a:br>
            <a:r>
              <a:rPr lang="en-US" sz="1600" b="1" smtClean="0">
                <a:solidFill>
                  <a:srgbClr val="FFFFFF"/>
                </a:solidFill>
                <a:latin typeface="Tahoma" pitchFamily="34" charset="0"/>
              </a:rPr>
              <a:t>Proses pengolahan</a:t>
            </a:r>
            <a:r>
              <a:rPr lang="en-US" sz="1600" b="1" smtClean="0">
                <a:latin typeface="Tahoma" pitchFamily="34" charset="0"/>
              </a:rPr>
              <a:t>   :</a:t>
            </a:r>
            <a:r>
              <a:rPr lang="en-US" sz="1600" b="1" smtClean="0">
                <a:cs typeface="Times New Roman" pitchFamily="18" charset="0"/>
              </a:rPr>
              <a:t> 		T</a:t>
            </a:r>
            <a:r>
              <a:rPr lang="en-US" sz="1600" b="1" smtClean="0">
                <a:latin typeface="Tahoma" pitchFamily="34" charset="0"/>
              </a:rPr>
              <a:t>ahap 1</a:t>
            </a:r>
            <a:r>
              <a:rPr lang="en-US" sz="1600" b="1" smtClean="0">
                <a:cs typeface="Times New Roman" pitchFamily="18" charset="0"/>
              </a:rPr>
              <a:t/>
            </a:r>
            <a:br>
              <a:rPr lang="en-US" sz="1600" b="1" smtClean="0">
                <a:cs typeface="Times New Roman" pitchFamily="18" charset="0"/>
              </a:rPr>
            </a:br>
            <a:r>
              <a:rPr lang="en-US" sz="1600" smtClean="0">
                <a:latin typeface="Tahoma" pitchFamily="34" charset="0"/>
              </a:rPr>
              <a:t> </a:t>
            </a:r>
            <a:r>
              <a:rPr lang="en-US" sz="1600" smtClean="0">
                <a:cs typeface="Times New Roman" pitchFamily="18" charset="0"/>
              </a:rPr>
              <a:t/>
            </a:r>
            <a:br>
              <a:rPr lang="en-US" sz="1600" smtClean="0">
                <a:cs typeface="Times New Roman" pitchFamily="18" charset="0"/>
              </a:rPr>
            </a:br>
            <a:r>
              <a:rPr lang="en-US" sz="1600" smtClean="0">
                <a:cs typeface="Times New Roman" pitchFamily="18" charset="0"/>
              </a:rPr>
              <a:t>				</a:t>
            </a:r>
            <a:r>
              <a:rPr lang="en-US" sz="1600" b="1" smtClean="0">
                <a:latin typeface="Tahoma" pitchFamily="34" charset="0"/>
              </a:rPr>
              <a:t>Tahap 2</a:t>
            </a:r>
            <a:r>
              <a:rPr lang="en-US" sz="1600" b="1" smtClean="0">
                <a:cs typeface="Times New Roman" pitchFamily="18" charset="0"/>
              </a:rPr>
              <a:t/>
            </a:r>
            <a:br>
              <a:rPr lang="en-US" sz="1600" b="1" smtClean="0">
                <a:cs typeface="Times New Roman" pitchFamily="18" charset="0"/>
              </a:rPr>
            </a:br>
            <a:r>
              <a:rPr lang="en-US" sz="1600" smtClean="0">
                <a:latin typeface="Tahoma" pitchFamily="34" charset="0"/>
              </a:rPr>
              <a:t> </a:t>
            </a:r>
            <a:r>
              <a:rPr lang="en-US" sz="1600" smtClean="0">
                <a:cs typeface="Times New Roman" pitchFamily="18" charset="0"/>
              </a:rPr>
              <a:t/>
            </a:r>
            <a:br>
              <a:rPr lang="en-US" sz="1600" smtClean="0">
                <a:cs typeface="Times New Roman" pitchFamily="18" charset="0"/>
              </a:rPr>
            </a:br>
            <a:r>
              <a:rPr lang="en-US" sz="1600" smtClean="0">
                <a:cs typeface="Times New Roman" pitchFamily="18" charset="0"/>
              </a:rPr>
              <a:t>				</a:t>
            </a:r>
            <a:r>
              <a:rPr lang="en-US" sz="1600" b="1" smtClean="0">
                <a:latin typeface="Tahoma" pitchFamily="34" charset="0"/>
              </a:rPr>
              <a:t>Tahap 3</a:t>
            </a:r>
            <a:r>
              <a:rPr lang="en-US" sz="1600" b="1" smtClean="0">
                <a:cs typeface="Times New Roman" pitchFamily="18" charset="0"/>
              </a:rPr>
              <a:t/>
            </a:r>
            <a:br>
              <a:rPr lang="en-US" sz="1600" b="1" smtClean="0">
                <a:cs typeface="Times New Roman" pitchFamily="18" charset="0"/>
              </a:rPr>
            </a:br>
            <a:r>
              <a:rPr lang="en-US" sz="1600" smtClean="0">
                <a:cs typeface="Times New Roman" pitchFamily="18" charset="0"/>
              </a:rPr>
              <a:t/>
            </a:r>
            <a:br>
              <a:rPr lang="en-US" sz="1600" smtClean="0">
                <a:cs typeface="Times New Roman" pitchFamily="18" charset="0"/>
              </a:rPr>
            </a:br>
            <a:r>
              <a:rPr lang="en-US" sz="1600" smtClean="0">
                <a:cs typeface="Times New Roman" pitchFamily="18" charset="0"/>
              </a:rPr>
              <a:t>				   </a:t>
            </a:r>
            <a:r>
              <a:rPr lang="en-US" sz="1600" b="1" smtClean="0">
                <a:cs typeface="Times New Roman" pitchFamily="18" charset="0"/>
              </a:rPr>
              <a:t>d</a:t>
            </a:r>
            <a:r>
              <a:rPr lang="en-US" sz="1600" b="1" smtClean="0">
                <a:latin typeface="Tahoma" pitchFamily="34" charset="0"/>
              </a:rPr>
              <a:t>st</a:t>
            </a:r>
            <a:endParaRPr lang="en-US" sz="1600" b="1" smtClean="0"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982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381000" y="212725"/>
            <a:ext cx="83851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/>
          <a:p>
            <a:r>
              <a:rPr lang="en-US" sz="3600" b="1">
                <a:latin typeface="Tahoma" pitchFamily="34" charset="0"/>
              </a:rPr>
              <a:t>FORMULIR 3. PENERAPAN HACCP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200" b="1">
                <a:latin typeface="Tahoma" pitchFamily="34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2000">
                <a:solidFill>
                  <a:srgbClr val="9C0000"/>
                </a:solidFill>
                <a:latin typeface="Tahoma" pitchFamily="34" charset="0"/>
              </a:rPr>
              <a:t>NAMA  MAKANAN 		: “Opor Ayam”</a:t>
            </a:r>
            <a:endParaRPr lang="en-US" sz="2000">
              <a:solidFill>
                <a:srgbClr val="9C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2000">
                <a:solidFill>
                  <a:srgbClr val="9C0000"/>
                </a:solidFill>
                <a:latin typeface="Tahoma" pitchFamily="34" charset="0"/>
              </a:rPr>
              <a:t>TIM HACCP 		          	: </a:t>
            </a:r>
            <a:endParaRPr lang="en-US" sz="2000">
              <a:solidFill>
                <a:srgbClr val="9C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2000">
                <a:solidFill>
                  <a:srgbClr val="9C0000"/>
                </a:solidFill>
                <a:latin typeface="Tahoma" pitchFamily="34" charset="0"/>
              </a:rPr>
              <a:t>BAGAN PROSES PRODUKSI        :  (TERLAMPIR)</a:t>
            </a:r>
            <a:endParaRPr lang="en-US" sz="2000">
              <a:latin typeface="Times New Roman" pitchFamily="18" charset="0"/>
            </a:endParaRPr>
          </a:p>
        </p:txBody>
      </p:sp>
      <p:graphicFrame>
        <p:nvGraphicFramePr>
          <p:cNvPr id="101653" name="Group 277"/>
          <p:cNvGraphicFramePr>
            <a:graphicFrameLocks noGrp="1"/>
          </p:cNvGraphicFramePr>
          <p:nvPr/>
        </p:nvGraphicFramePr>
        <p:xfrm>
          <a:off x="381000" y="2257425"/>
          <a:ext cx="8610600" cy="2163873"/>
        </p:xfrm>
        <a:graphic>
          <a:graphicData uri="http://schemas.openxmlformats.org/drawingml/2006/table">
            <a:tbl>
              <a:tblPr/>
              <a:tblGrid>
                <a:gridCol w="533400"/>
                <a:gridCol w="914400"/>
                <a:gridCol w="1524000"/>
                <a:gridCol w="1219200"/>
                <a:gridCol w="762000"/>
                <a:gridCol w="914400"/>
                <a:gridCol w="1447800"/>
                <a:gridCol w="1295400"/>
              </a:tblGrid>
              <a:tr h="6094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CCP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BAHAYA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CARA PENGENDALIAN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PARAMETER CCP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BATAS KRITIS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NILAI TARGET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PEMANTAUAN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TINDAKAN KOREKSI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3737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1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1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3600" b="1">
                <a:solidFill>
                  <a:schemeClr val="tx1"/>
                </a:solidFill>
              </a:rPr>
              <a:t>NACH … </a:t>
            </a:r>
            <a:br>
              <a:rPr sz="3600" b="1">
                <a:solidFill>
                  <a:schemeClr val="tx1"/>
                </a:solidFill>
              </a:rPr>
            </a:br>
            <a:r>
              <a:rPr sz="3600" b="1">
                <a:solidFill>
                  <a:schemeClr val="tx1"/>
                </a:solidFill>
              </a:rPr>
              <a:t>INI YANG KITA CARI !!!!</a:t>
            </a:r>
          </a:p>
        </p:txBody>
      </p:sp>
      <p:pic>
        <p:nvPicPr>
          <p:cNvPr id="113667" name="Picture 3" descr="HACCP VERIFICATION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522" y="1600200"/>
            <a:ext cx="3522956" cy="4525963"/>
          </a:xfrm>
          <a:solidFill>
            <a:srgbClr val="CCFFCC"/>
          </a:solidFill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1019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b="1">
                <a:solidFill>
                  <a:schemeClr val="tx1"/>
                </a:solidFill>
              </a:rPr>
              <a:t>EVALUASI POKOK BAHASAN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153400" cy="4953000"/>
          </a:xfrm>
        </p:spPr>
        <p:txBody>
          <a:bodyPr>
            <a:normAutofit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1400" b="1"/>
              <a:t>Jelaskan pengertian HACCP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en-US" sz="1400" b="1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1400" b="1"/>
              <a:t>Jelaskan tujuan penerapan HACCP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en-US" sz="1400" b="1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1400" b="1"/>
              <a:t>Jelaskan manfaat penerapan HACCP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en-US" sz="1400" b="1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1400" b="1"/>
              <a:t>Sebutkan tujuh prinsip HACCP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en-US" sz="1400" b="1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1400" b="1"/>
              <a:t>Tetapkan satu produk makanan (kelompok, kunjungan lapangan), so </a:t>
            </a:r>
            <a:r>
              <a:rPr lang="en-US" sz="1400" b="1">
                <a:sym typeface="Wingdings" pitchFamily="2" charset="2"/>
              </a:rPr>
              <a:t> :</a:t>
            </a:r>
            <a:endParaRPr lang="en-US" sz="1400" b="1"/>
          </a:p>
          <a:p>
            <a:pPr marL="2209800" lvl="4" indent="-381000" eaLnBrk="1" fontAlgn="auto" hangingPunct="1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FontTx/>
              <a:buNone/>
              <a:defRPr/>
            </a:pPr>
            <a:r>
              <a:rPr lang="en-US" sz="900" b="1"/>
              <a:t>	</a:t>
            </a:r>
            <a:r>
              <a:rPr lang="en-US" sz="1400" b="1"/>
              <a:t>a. HACCP team</a:t>
            </a:r>
          </a:p>
          <a:p>
            <a:pPr marL="2209800" lvl="4" indent="-381000" eaLnBrk="1" fontAlgn="auto" hangingPunct="1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FontTx/>
              <a:buNone/>
              <a:defRPr/>
            </a:pPr>
            <a:r>
              <a:rPr lang="en-US" sz="1400" b="1"/>
              <a:t>	b. Definition of HACCP and CCP</a:t>
            </a:r>
          </a:p>
          <a:p>
            <a:pPr marL="2209800" lvl="4" indent="-381000" eaLnBrk="1" fontAlgn="auto" hangingPunct="1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FontTx/>
              <a:buNone/>
              <a:defRPr/>
            </a:pPr>
            <a:r>
              <a:rPr lang="en-US" sz="1400" b="1"/>
              <a:t>	c. Target of the HACCP system</a:t>
            </a:r>
          </a:p>
          <a:p>
            <a:pPr marL="2209800" lvl="4" indent="-381000" eaLnBrk="1" fontAlgn="auto" hangingPunct="1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FontTx/>
              <a:buNone/>
              <a:defRPr/>
            </a:pPr>
            <a:r>
              <a:rPr lang="en-US" sz="1400" b="1"/>
              <a:t>	d. Description product</a:t>
            </a:r>
          </a:p>
          <a:p>
            <a:pPr marL="2209800" lvl="4" indent="-381000" eaLnBrk="1" fontAlgn="auto" hangingPunct="1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FontTx/>
              <a:buNone/>
              <a:defRPr/>
            </a:pPr>
            <a:r>
              <a:rPr lang="en-US" sz="1400" b="1"/>
              <a:t>	e. Ingredients</a:t>
            </a:r>
          </a:p>
          <a:p>
            <a:pPr marL="2209800" lvl="4" indent="-381000" eaLnBrk="1" fontAlgn="auto" hangingPunct="1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FontTx/>
              <a:buNone/>
              <a:defRPr/>
            </a:pPr>
            <a:r>
              <a:rPr lang="en-US" sz="1400" b="1"/>
              <a:t>	f. Hazard Analysis and Assignment of Risk categories </a:t>
            </a:r>
            <a:r>
              <a:rPr lang="en-US" sz="1400" b="1">
                <a:sym typeface="Wingdings" pitchFamily="2" charset="2"/>
              </a:rPr>
              <a:t> form 1 &amp; form 2</a:t>
            </a:r>
            <a:endParaRPr lang="en-US" sz="1400" b="1"/>
          </a:p>
          <a:p>
            <a:pPr marL="2209800" lvl="4" indent="-381000" eaLnBrk="1" fontAlgn="auto" hangingPunct="1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FontTx/>
              <a:buNone/>
              <a:defRPr/>
            </a:pPr>
            <a:r>
              <a:rPr lang="en-US" sz="1400" b="1"/>
              <a:t>	g. Process Flow Diagram</a:t>
            </a:r>
          </a:p>
          <a:p>
            <a:pPr marL="2209800" lvl="4" indent="-381000" eaLnBrk="1" fontAlgn="auto" hangingPunct="1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FontTx/>
              <a:buNone/>
              <a:defRPr/>
            </a:pPr>
            <a:r>
              <a:rPr lang="en-US" sz="1400" b="1"/>
              <a:t>	h. Decision tree for Establish CCP</a:t>
            </a:r>
          </a:p>
          <a:p>
            <a:pPr marL="2209800" lvl="4" indent="-381000" eaLnBrk="1" fontAlgn="auto" hangingPunct="1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FontTx/>
              <a:buNone/>
              <a:defRPr/>
            </a:pPr>
            <a:r>
              <a:rPr lang="en-US" sz="1400" b="1"/>
              <a:t>	i. HACCP plan matrix </a:t>
            </a:r>
            <a:r>
              <a:rPr lang="en-US" sz="1400" b="1">
                <a:sym typeface="Wingdings" pitchFamily="2" charset="2"/>
              </a:rPr>
              <a:t> form 3</a:t>
            </a:r>
            <a:endParaRPr lang="en-US" sz="1400" b="1"/>
          </a:p>
          <a:p>
            <a:pPr marL="2209800" lvl="4" indent="-381000" eaLnBrk="1" fontAlgn="auto" hangingPunct="1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FontTx/>
              <a:buNone/>
              <a:defRPr/>
            </a:pPr>
            <a:r>
              <a:rPr lang="en-US" sz="1400" b="1"/>
              <a:t>	j. Standard Operation Procedure (SOP)</a:t>
            </a:r>
          </a:p>
          <a:p>
            <a:pPr marL="2209800" lvl="4" indent="-381000" eaLnBrk="1" fontAlgn="auto" hangingPunct="1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FontTx/>
              <a:buNone/>
              <a:defRPr/>
            </a:pPr>
            <a:r>
              <a:rPr lang="en-US" sz="1400" b="1"/>
              <a:t>	k. HACCP audit form </a:t>
            </a:r>
            <a:endParaRPr lang="en-GB" sz="1400" b="1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900" b="1"/>
              <a:t>	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900" b="1"/>
              <a:t>		</a:t>
            </a:r>
            <a:r>
              <a:rPr lang="en-US" sz="1800" b="1">
                <a:sym typeface="Wingdings" pitchFamily="2" charset="2"/>
              </a:rPr>
              <a:t> dilengkapi dengan pemahaman aplikasi 7 prinsip HACCP</a:t>
            </a:r>
            <a:endParaRPr lang="en-US" sz="1800" b="1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31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5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5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5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5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5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5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5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5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57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57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57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57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57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57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57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57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57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57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571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571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7159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3600" b="1"/>
              <a:t>Pemahaman Dasar 7 Prinsip HACCP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2667000" y="1295400"/>
            <a:ext cx="61722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Buatlah  spesifikasi / diskripsi produk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a. Lakukan Identifikasi bahaya untuk produk tsb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b. Tetapkan CCP untuk  produk tersebut (bahan, proses, or foumulasi)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c. Tetapkan  batas / limit  kritis untuk CCP yang telah diidentifikasi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d. Tetapkan  langkah  pemantauan  CCP sesuai batas limit yg telah ditentukan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e. Tetapkan tindakan koreksi jika ditemukan CCP yang melebihi batas kritis dari hasil pemantauan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f. Tetapkan langkah-langkah verifikasi dari hasil tindakan koreksi CCP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g. Jelaskan kegiatan dokumentasi yang diperlukan untuk penerapan HACCP</a:t>
            </a:r>
            <a:endParaRPr lang="en-US" sz="2000" smtClean="0"/>
          </a:p>
        </p:txBody>
      </p:sp>
      <p:pic>
        <p:nvPicPr>
          <p:cNvPr id="55300" name="Picture 4" descr="C:\Documents and Settings\LilyGizi\My Documents\My Pictures\mknan animasi\4948906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21907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0987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035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D:\Lily Jan 05\KULIAH\Keamanan &amp; Kthnn Pgn\Hibah inherent\Bahan Website\HACCP JPG\slide 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5750"/>
            <a:ext cx="8153400" cy="611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38913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543800" cy="685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b="1">
                <a:solidFill>
                  <a:schemeClr val="tx1"/>
                </a:solidFill>
              </a:rPr>
              <a:t>Ingredients</a:t>
            </a:r>
            <a:endParaRPr lang="en-GB" b="1">
              <a:solidFill>
                <a:schemeClr val="tx1"/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7543800" cy="4525963"/>
          </a:xfrm>
        </p:spPr>
        <p:txBody>
          <a:bodyPr/>
          <a:lstStyle/>
          <a:p>
            <a:pPr marL="609600" indent="-609600" eaLnBrk="1" hangingPunct="1"/>
            <a:r>
              <a:rPr lang="en-US" smtClean="0"/>
              <a:t>Contains 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Main ingredient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Preservative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Other ingredient (coating, salt, water)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  </a:t>
            </a:r>
          </a:p>
          <a:p>
            <a:pPr marL="609600" indent="-609600" algn="ctr" eaLnBrk="1" hangingPunct="1">
              <a:buFontTx/>
              <a:buNone/>
            </a:pPr>
            <a:r>
              <a:rPr lang="en-US" smtClean="0">
                <a:solidFill>
                  <a:srgbClr val="FFFFFF"/>
                </a:solidFill>
              </a:rPr>
              <a:t>Including</a:t>
            </a:r>
            <a:r>
              <a:rPr lang="en-US" smtClean="0"/>
              <a:t> detail information packaging </a:t>
            </a:r>
            <a:r>
              <a:rPr lang="en-US" smtClean="0">
                <a:solidFill>
                  <a:srgbClr val="FFFFFF"/>
                </a:solidFill>
              </a:rPr>
              <a:t>and</a:t>
            </a:r>
            <a:r>
              <a:rPr lang="en-US" smtClean="0"/>
              <a:t> shelf life for every ingredient.</a:t>
            </a:r>
            <a:endParaRPr lang="en-GB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50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b="1">
                <a:solidFill>
                  <a:schemeClr val="tx1"/>
                </a:solidFill>
              </a:rPr>
              <a:t>Example of Ingredient </a:t>
            </a:r>
            <a:endParaRPr lang="en-GB" b="1">
              <a:solidFill>
                <a:schemeClr val="tx1"/>
              </a:solidFill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1000" y="1649413"/>
            <a:ext cx="84582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 algn="just"/>
            <a:r>
              <a:rPr lang="en-GB" sz="1200">
                <a:cs typeface="Arial" charset="0"/>
              </a:rPr>
              <a:t> </a:t>
            </a:r>
          </a:p>
          <a:p>
            <a:pPr indent="457200" algn="just" eaLnBrk="0" hangingPunct="0"/>
            <a:r>
              <a:rPr lang="en-US" sz="1600" b="1">
                <a:cs typeface="Arial" charset="0"/>
              </a:rPr>
              <a:t>5</a:t>
            </a:r>
            <a:r>
              <a:rPr lang="en-GB" sz="1600" b="1">
                <a:cs typeface="Arial" charset="0"/>
              </a:rPr>
              <a:t>. </a:t>
            </a:r>
            <a:r>
              <a:rPr lang="en-GB" sz="1600" b="1">
                <a:latin typeface="Times New Roman" pitchFamily="18" charset="0"/>
                <a:cs typeface="Times New Roman" pitchFamily="18" charset="0"/>
              </a:rPr>
              <a:t>    </a:t>
            </a:r>
            <a:r>
              <a:rPr lang="en-GB" sz="1600" b="1" u="sng">
                <a:cs typeface="Arial" charset="0"/>
              </a:rPr>
              <a:t>Ingredients</a:t>
            </a:r>
            <a:endParaRPr lang="en-GB" sz="1600" b="1">
              <a:cs typeface="Arial" charset="0"/>
            </a:endParaRPr>
          </a:p>
          <a:p>
            <a:pPr indent="457200" algn="just" eaLnBrk="0" hangingPunct="0"/>
            <a:r>
              <a:rPr lang="en-GB" sz="1600" b="1">
                <a:cs typeface="Arial" charset="0"/>
              </a:rPr>
              <a:t>      </a:t>
            </a:r>
            <a:endParaRPr lang="en-US" sz="1600" b="1">
              <a:cs typeface="Arial" charset="0"/>
            </a:endParaRPr>
          </a:p>
          <a:p>
            <a:pPr indent="457200" algn="just" eaLnBrk="0" hangingPunct="0"/>
            <a:r>
              <a:rPr lang="en-GB" sz="1600" b="1">
                <a:cs typeface="Arial" charset="0"/>
              </a:rPr>
              <a:t> </a:t>
            </a:r>
            <a:r>
              <a:rPr lang="en-US" sz="1600" b="1">
                <a:cs typeface="Arial" charset="0"/>
              </a:rPr>
              <a:t>1</a:t>
            </a:r>
            <a:r>
              <a:rPr lang="en-GB" sz="1600" b="1">
                <a:cs typeface="Arial" charset="0"/>
              </a:rPr>
              <a:t>.   Meat formula</a:t>
            </a:r>
          </a:p>
          <a:p>
            <a:pPr indent="457200" algn="just" eaLnBrk="0" hangingPunct="0"/>
            <a:r>
              <a:rPr lang="en-GB" sz="1600" b="1">
                <a:cs typeface="Arial" charset="0"/>
              </a:rPr>
              <a:t>Fresh boneless chicken (breast, thigh),</a:t>
            </a:r>
          </a:p>
          <a:p>
            <a:pPr indent="457200" algn="just" eaLnBrk="0" hangingPunct="0"/>
            <a:r>
              <a:rPr lang="en-GB" sz="1600" b="1">
                <a:cs typeface="Arial" charset="0"/>
              </a:rPr>
              <a:t>Meat packed on 10 kg of food grade polyethilene bag. Shelf life of meat and </a:t>
            </a:r>
            <a:endParaRPr lang="en-US" sz="1600" b="1">
              <a:cs typeface="Arial" charset="0"/>
            </a:endParaRPr>
          </a:p>
          <a:p>
            <a:pPr indent="457200" algn="just" eaLnBrk="0" hangingPunct="0"/>
            <a:r>
              <a:rPr lang="en-GB" sz="1600" b="1">
                <a:cs typeface="Arial" charset="0"/>
              </a:rPr>
              <a:t>Skin</a:t>
            </a:r>
            <a:r>
              <a:rPr lang="en-US" sz="1600" b="1">
                <a:cs typeface="Arial" charset="0"/>
              </a:rPr>
              <a:t> </a:t>
            </a:r>
            <a:r>
              <a:rPr lang="en-GB" sz="1600" b="1">
                <a:cs typeface="Arial" charset="0"/>
              </a:rPr>
              <a:t>in chilled condition is 6 days after </a:t>
            </a:r>
            <a:r>
              <a:rPr lang="en-US" sz="1600" b="1">
                <a:cs typeface="Arial" charset="0"/>
              </a:rPr>
              <a:t> </a:t>
            </a:r>
            <a:r>
              <a:rPr lang="en-GB" sz="1600" b="1">
                <a:cs typeface="Arial" charset="0"/>
              </a:rPr>
              <a:t>slaughtering date or 7 days include </a:t>
            </a:r>
            <a:endParaRPr lang="en-US" sz="1600" b="1">
              <a:cs typeface="Arial" charset="0"/>
            </a:endParaRPr>
          </a:p>
          <a:p>
            <a:pPr indent="457200" algn="just" eaLnBrk="0" hangingPunct="0"/>
            <a:r>
              <a:rPr lang="en-GB" sz="1600" b="1">
                <a:cs typeface="Arial" charset="0"/>
              </a:rPr>
              <a:t>slaughtering date.</a:t>
            </a:r>
          </a:p>
          <a:p>
            <a:pPr indent="457200" algn="just" eaLnBrk="0" hangingPunct="0"/>
            <a:r>
              <a:rPr lang="en-GB" sz="1600" b="1">
                <a:cs typeface="Arial" charset="0"/>
              </a:rPr>
              <a:t> </a:t>
            </a:r>
          </a:p>
          <a:p>
            <a:pPr indent="457200" algn="just" eaLnBrk="0" hangingPunct="0"/>
            <a:r>
              <a:rPr lang="en-GB" sz="1600" b="1">
                <a:cs typeface="Arial" charset="0"/>
              </a:rPr>
              <a:t>2. </a:t>
            </a:r>
            <a:r>
              <a:rPr lang="en-GB" sz="1600" b="1">
                <a:latin typeface="Times New Roman" pitchFamily="18" charset="0"/>
                <a:cs typeface="Times New Roman" pitchFamily="18" charset="0"/>
              </a:rPr>
              <a:t>    </a:t>
            </a:r>
            <a:r>
              <a:rPr lang="en-GB" sz="1600" b="1">
                <a:cs typeface="Arial" charset="0"/>
              </a:rPr>
              <a:t>Coating</a:t>
            </a:r>
          </a:p>
          <a:p>
            <a:pPr indent="457200" algn="just" eaLnBrk="0" hangingPunct="0"/>
            <a:r>
              <a:rPr lang="en-GB" sz="1600" b="1">
                <a:cs typeface="Arial" charset="0"/>
              </a:rPr>
              <a:t>2.1. Milkwash </a:t>
            </a:r>
          </a:p>
          <a:p>
            <a:pPr indent="457200" algn="just" eaLnBrk="0" hangingPunct="0"/>
            <a:r>
              <a:rPr lang="en-GB" sz="1600" b="1">
                <a:solidFill>
                  <a:srgbClr val="FFFFFF"/>
                </a:solidFill>
                <a:cs typeface="Arial" charset="0"/>
              </a:rPr>
              <a:t>Enriched wheat flour</a:t>
            </a:r>
            <a:r>
              <a:rPr lang="en-GB" sz="1600" b="1">
                <a:cs typeface="Arial" charset="0"/>
              </a:rPr>
              <a:t> bleached (flour, niacin, reduced iron, thiamine </a:t>
            </a:r>
            <a:endParaRPr lang="en-US" sz="1600" b="1">
              <a:cs typeface="Arial" charset="0"/>
            </a:endParaRPr>
          </a:p>
          <a:p>
            <a:pPr indent="457200" algn="just" eaLnBrk="0" hangingPunct="0"/>
            <a:r>
              <a:rPr lang="en-GB" sz="1600" b="1">
                <a:solidFill>
                  <a:srgbClr val="FFFFFF"/>
                </a:solidFill>
                <a:cs typeface="Arial" charset="0"/>
              </a:rPr>
              <a:t>mononitrate, riboflavin</a:t>
            </a:r>
            <a:r>
              <a:rPr lang="en-GB" sz="1600" b="1">
                <a:cs typeface="Arial" charset="0"/>
              </a:rPr>
              <a:t>, folic acid), yellow corn flour, salt, leavening </a:t>
            </a:r>
            <a:endParaRPr lang="en-US" sz="1600" b="1">
              <a:cs typeface="Arial" charset="0"/>
            </a:endParaRPr>
          </a:p>
          <a:p>
            <a:pPr indent="457200" algn="just" eaLnBrk="0" hangingPunct="0"/>
            <a:r>
              <a:rPr lang="en-GB" sz="1600" b="1">
                <a:solidFill>
                  <a:srgbClr val="FFFFFF"/>
                </a:solidFill>
                <a:cs typeface="Arial" charset="0"/>
              </a:rPr>
              <a:t>(baking soda, sodium</a:t>
            </a:r>
            <a:r>
              <a:rPr lang="en-GB" sz="1600" b="1">
                <a:cs typeface="Arial" charset="0"/>
              </a:rPr>
              <a:t> aluminium phosphate).		</a:t>
            </a:r>
          </a:p>
          <a:p>
            <a:pPr indent="457200" algn="just" eaLnBrk="0" hangingPunct="0"/>
            <a:r>
              <a:rPr lang="en-GB" sz="1600" b="1">
                <a:cs typeface="Arial" charset="0"/>
              </a:rPr>
              <a:t> </a:t>
            </a:r>
          </a:p>
          <a:p>
            <a:pPr indent="457200" algn="just" eaLnBrk="0" hangingPunct="0"/>
            <a:r>
              <a:rPr lang="en-GB" sz="1600" b="1">
                <a:cs typeface="Arial" charset="0"/>
              </a:rPr>
              <a:t>2.2. Breader </a:t>
            </a:r>
          </a:p>
          <a:p>
            <a:pPr indent="457200" algn="just" eaLnBrk="0" hangingPunct="0"/>
            <a:r>
              <a:rPr lang="en-GB" sz="1600" b="1">
                <a:cs typeface="Arial" charset="0"/>
              </a:rPr>
              <a:t>Enriched bleached wheat flour (flour, niacin, reduced iron, thiamine </a:t>
            </a:r>
            <a:endParaRPr lang="en-US" sz="1600" b="1">
              <a:cs typeface="Arial" charset="0"/>
            </a:endParaRPr>
          </a:p>
          <a:p>
            <a:pPr indent="457200" algn="just" eaLnBrk="0" hangingPunct="0"/>
            <a:r>
              <a:rPr lang="en-GB" sz="1600" b="1">
                <a:cs typeface="Arial" charset="0"/>
              </a:rPr>
              <a:t>mononitrate,riboflavin, folic acid), leavening (sodium acid pyrophosphate, </a:t>
            </a:r>
            <a:endParaRPr lang="en-US" sz="1600" b="1">
              <a:cs typeface="Arial" charset="0"/>
            </a:endParaRPr>
          </a:p>
          <a:p>
            <a:pPr indent="457200" algn="just" eaLnBrk="0" hangingPunct="0"/>
            <a:r>
              <a:rPr lang="en-GB" sz="1600" b="1">
                <a:cs typeface="Arial" charset="0"/>
              </a:rPr>
              <a:t>baking soda, monocalcium phosphate, calcium lactate</a:t>
            </a:r>
            <a:r>
              <a:rPr lang="en-GB" sz="1200" b="1">
                <a:cs typeface="Arial" charset="0"/>
              </a:rPr>
              <a:t>)</a:t>
            </a:r>
          </a:p>
          <a:p>
            <a:pPr indent="457200" eaLnBrk="0" hangingPunct="0"/>
            <a:endParaRPr lang="en-GB" sz="2400" b="1">
              <a:latin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752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1524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200" b="1">
                <a:solidFill>
                  <a:schemeClr val="tx1"/>
                </a:solidFill>
                <a:latin typeface="Tahoma" pitchFamily="34" charset="0"/>
              </a:rPr>
              <a:t>Prinsip – 2</a:t>
            </a:r>
            <a:br>
              <a:rPr sz="3200" b="1">
                <a:solidFill>
                  <a:schemeClr val="tx1"/>
                </a:solidFill>
                <a:latin typeface="Tahoma" pitchFamily="34" charset="0"/>
              </a:rPr>
            </a:br>
            <a:r>
              <a:rPr sz="3200" b="1">
                <a:solidFill>
                  <a:schemeClr val="tx1"/>
                </a:solidFill>
                <a:latin typeface="Tahoma" pitchFamily="34" charset="0"/>
              </a:rPr>
              <a:t>PENETAPAN CRITICAL CONTROL POINT (CCP)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smtClean="0">
                <a:latin typeface="Tahoma" pitchFamily="34" charset="0"/>
              </a:rPr>
              <a:t>CCP</a:t>
            </a:r>
            <a:r>
              <a:rPr lang="en-US" sz="2400" smtClean="0">
                <a:latin typeface="Tahoma" pitchFamily="34" charset="0"/>
              </a:rPr>
              <a:t> </a:t>
            </a:r>
            <a:r>
              <a:rPr lang="en-US" sz="2400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smtClean="0">
                <a:latin typeface="Tahoma" pitchFamily="34" charset="0"/>
              </a:rPr>
              <a:t> </a:t>
            </a:r>
            <a:r>
              <a:rPr lang="en-US" sz="2400" b="1" smtClean="0">
                <a:latin typeface="Tahoma" pitchFamily="34" charset="0"/>
              </a:rPr>
              <a:t>titik, prosedur atau tahap operasional yang dapat dikendalikan untuk    menghilangkan atau mengurangi kemungkinan terjadinya bahaya.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latin typeface="Symbol" pitchFamily="18" charset="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en-US" smtClean="0">
                <a:cs typeface="Times New Roman" pitchFamily="18" charset="0"/>
              </a:rPr>
              <a:t> </a:t>
            </a:r>
            <a:r>
              <a:rPr lang="en-US" smtClean="0">
                <a:latin typeface="Tahoma" pitchFamily="34" charset="0"/>
              </a:rPr>
              <a:t>Pengelompokan &amp; Cara penetapan CCP </a:t>
            </a:r>
            <a:r>
              <a:rPr lang="en-US" b="1" smtClean="0">
                <a:latin typeface="Tahoma" pitchFamily="34" charset="0"/>
              </a:rPr>
              <a:t>-</a:t>
            </a:r>
            <a:r>
              <a:rPr lang="en-US" sz="2400" b="1" smtClean="0">
                <a:latin typeface="Tahoma" pitchFamily="34" charset="0"/>
              </a:rPr>
              <a:t>   </a:t>
            </a:r>
            <a:r>
              <a:rPr lang="en-US" sz="2400" b="1" smtClean="0">
                <a:solidFill>
                  <a:srgbClr val="FFFFFF"/>
                </a:solidFill>
                <a:latin typeface="Tahoma" pitchFamily="34" charset="0"/>
              </a:rPr>
              <a:t>- CCP1</a:t>
            </a:r>
            <a:r>
              <a:rPr lang="en-US" sz="240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en-US" sz="2400" smtClean="0">
                <a:solidFill>
                  <a:srgbClr val="FFFFFF"/>
                </a:solidFill>
                <a:latin typeface="Tahoma" pitchFamily="34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smtClean="0">
                <a:latin typeface="Tahoma" pitchFamily="34" charset="0"/>
              </a:rPr>
              <a:t> menghilangkan atau mencegah bahaya</a:t>
            </a:r>
            <a:r>
              <a:rPr lang="en-US" sz="2400" smtClean="0">
                <a:cs typeface="Times New Roman" pitchFamily="18" charset="0"/>
              </a:rPr>
              <a:t/>
            </a:r>
            <a:br>
              <a:rPr lang="en-US" sz="2400" smtClean="0">
                <a:cs typeface="Times New Roman" pitchFamily="18" charset="0"/>
              </a:rPr>
            </a:br>
            <a:r>
              <a:rPr lang="en-US" sz="2400" smtClean="0">
                <a:solidFill>
                  <a:srgbClr val="FFFFFF"/>
                </a:solidFill>
                <a:cs typeface="Times New Roman" pitchFamily="18" charset="0"/>
              </a:rPr>
              <a:t>-</a:t>
            </a:r>
            <a:r>
              <a:rPr lang="en-US" sz="240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en-US" sz="2400" b="1" smtClean="0">
                <a:solidFill>
                  <a:srgbClr val="FFFFFF"/>
                </a:solidFill>
                <a:latin typeface="Tahoma" pitchFamily="34" charset="0"/>
              </a:rPr>
              <a:t>CCP2 </a:t>
            </a:r>
            <a:r>
              <a:rPr lang="en-US" sz="2400" smtClean="0">
                <a:solidFill>
                  <a:srgbClr val="FFFFFF"/>
                </a:solidFill>
                <a:latin typeface="Tahoma" pitchFamily="34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smtClean="0">
                <a:latin typeface="Tahoma" pitchFamily="34" charset="0"/>
              </a:rPr>
              <a:t> mengurangi bahaya (tdk dpt menghilangkan)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latin typeface="Symbol" pitchFamily="18" charset="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en-US" b="1" smtClean="0">
                <a:latin typeface="Tahoma" pitchFamily="34" charset="0"/>
              </a:rPr>
              <a:t> “CCP Dessission Tree”</a:t>
            </a:r>
            <a:endParaRPr lang="en-US" b="1" smtClean="0"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786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2" descr="D:\Lily Jan 05\KULIAH\Keamanan &amp; Kthnn Pgn\Hibah inherent\Bahan Website\HACCP JPG\slide3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2900"/>
            <a:ext cx="8305800" cy="622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5686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 descr="D:\Lily Jan 05\KULIAH\Keamanan &amp; Kthnn Pgn\Hibah inherent\Bahan Website\HACCP JPG\slide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0050"/>
            <a:ext cx="80010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1183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2" descr="D:\Lily Jan 05\KULIAH\Keamanan &amp; Kthnn Pgn\Hibah inherent\Bahan Website\HACCP JPG\slide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0050"/>
            <a:ext cx="8153400" cy="611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9426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SLIDESOUND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SLIDESOUND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SLIDESOUND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SLIDESOUND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SLIDESOUND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SLIDESOUND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SLIDESOUND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SLIDESOUND" val="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SLIDESOUND" val="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SLIDESOUND" val="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SLIDESOUND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SLIDESOUND" val="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SLIDESOUND" val="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SLIDESOUND" val="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SLIDESOUND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SLIDESOUND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SLIDESOUND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SLIDESOUND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SLIDESOUND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SLIDESOUND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SLIDESOUND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SLIDESOUND" val=""/>
</p:tagLst>
</file>

<file path=ppt/theme/theme1.xml><?xml version="1.0" encoding="utf-8"?>
<a:theme xmlns:a="http://schemas.openxmlformats.org/drawingml/2006/main" name="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6</TotalTime>
  <Words>666</Words>
  <Application>Microsoft Office PowerPoint</Application>
  <PresentationFormat>On-screen Show (4:3)</PresentationFormat>
  <Paragraphs>207</Paragraphs>
  <Slides>24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Theme4</vt:lpstr>
      <vt:lpstr>PowerPoint Presentation</vt:lpstr>
      <vt:lpstr>LANGKAH-LANGKAH IDENTIFIKASI BAHAYA</vt:lpstr>
      <vt:lpstr>PowerPoint Presentation</vt:lpstr>
      <vt:lpstr>Ingredients</vt:lpstr>
      <vt:lpstr>Example of Ingredient </vt:lpstr>
      <vt:lpstr>Prinsip – 2 PENETAPAN CRITICAL CONTROL POINT (CCP)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Prinsip – 6 VERIFIKASI</vt:lpstr>
      <vt:lpstr>Prinsip – 7 DOKUMENTASI HACCP</vt:lpstr>
      <vt:lpstr>CONTOH PENERAPAN HACCP PADA PENYELENGGARAAN MAKANAN </vt:lpstr>
      <vt:lpstr>Nama masakan        : Opor ayam Bahan  : Ayam negeri, santan kelapa, garam, gl pasir, Kunyit, Bb masak Konsumen                 : … (tuliskan, siapa konsumennya) Cara penyimpanan   : … (uraikan cara dan alat menyimpannya) Cara distribusi          : … (uraikan cara dan alat distribusinya) Cara mengkonsumsi : … (uraikan cara dan alat mengkonsumsinya)                   Proses pengolahan   : … (uraian skema proses pengolahannya)</vt:lpstr>
      <vt:lpstr>PowerPoint Presentation</vt:lpstr>
      <vt:lpstr>PowerPoint Presentation</vt:lpstr>
      <vt:lpstr>PowerPoint Presentation</vt:lpstr>
      <vt:lpstr>NACH …  INI YANG KITA CARI !!!!</vt:lpstr>
      <vt:lpstr>EVALUASI POKOK BAHASAN</vt:lpstr>
      <vt:lpstr>Pemahaman Dasar 7 Prinsip HACCP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Irfandi</dc:creator>
  <cp:lastModifiedBy>Ahmad Irfandi</cp:lastModifiedBy>
  <cp:revision>1</cp:revision>
  <dcterms:created xsi:type="dcterms:W3CDTF">2018-10-30T08:16:02Z</dcterms:created>
  <dcterms:modified xsi:type="dcterms:W3CDTF">2018-10-30T08:22:37Z</dcterms:modified>
</cp:coreProperties>
</file>