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4"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360801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397071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6610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243361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134539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289998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6564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255468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225356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295365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fld id="{98A64771-DB29-489B-B424-828DCB532DCD}" type="datetimeFigureOut">
              <a:rPr lang="id-ID" smtClean="0"/>
              <a:t>09/12/2018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fld id="{874D6889-A30B-4167-B4F0-917621FBF573}" type="slidenum">
              <a:rPr lang="id-ID" smtClean="0"/>
              <a:t>‹#›</a:t>
            </a:fld>
            <a:endParaRPr lang="id-ID"/>
          </a:p>
        </p:txBody>
      </p:sp>
    </p:spTree>
    <p:extLst>
      <p:ext uri="{BB962C8B-B14F-4D97-AF65-F5344CB8AC3E}">
        <p14:creationId xmlns:p14="http://schemas.microsoft.com/office/powerpoint/2010/main" val="337642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2954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3253680" y="2168526"/>
            <a:ext cx="56388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dirty="0">
                <a:solidFill>
                  <a:schemeClr val="bg1"/>
                </a:solidFill>
              </a:rPr>
              <a:t>Peraturan ttg Higiene Sanitasi </a:t>
            </a:r>
            <a:r>
              <a:rPr lang="id-ID" dirty="0" smtClean="0">
                <a:solidFill>
                  <a:schemeClr val="bg1"/>
                </a:solidFill>
              </a:rPr>
              <a:t>Jasaboga</a:t>
            </a:r>
          </a:p>
          <a:p>
            <a:pPr algn="ctr" eaLnBrk="1" hangingPunct="1"/>
            <a:r>
              <a:rPr lang="id-ID" b="1" dirty="0" smtClean="0">
                <a:solidFill>
                  <a:schemeClr val="bg1"/>
                </a:solidFill>
              </a:rPr>
              <a:t>Pertemuan 13, Hygiene sanitasi makanan dan minuman</a:t>
            </a:r>
            <a:endParaRPr lang="en-US" b="1" dirty="0">
              <a:solidFill>
                <a:schemeClr val="bg1"/>
              </a:solidFill>
            </a:endParaRPr>
          </a:p>
          <a:p>
            <a:pPr algn="ctr" eaLnBrk="1" hangingPunct="1"/>
            <a:r>
              <a:rPr lang="id-ID" sz="1400" b="1" dirty="0" smtClean="0">
                <a:solidFill>
                  <a:schemeClr val="bg1"/>
                </a:solidFill>
              </a:rPr>
              <a:t>Mayumi Nitami</a:t>
            </a:r>
            <a:r>
              <a:rPr lang="en-US" sz="1400" b="1" dirty="0" smtClean="0">
                <a:solidFill>
                  <a:schemeClr val="bg1"/>
                </a:solidFill>
              </a:rPr>
              <a:t>, </a:t>
            </a:r>
            <a:r>
              <a:rPr lang="en-US" sz="1400" b="1" dirty="0">
                <a:solidFill>
                  <a:schemeClr val="bg1"/>
                </a:solidFill>
              </a:rPr>
              <a:t>SKM, MKM</a:t>
            </a:r>
          </a:p>
          <a:p>
            <a:pPr algn="ctr" eaLnBrk="1" hangingPunct="1"/>
            <a:r>
              <a:rPr lang="en-US" sz="1400" b="1" dirty="0" err="1">
                <a:solidFill>
                  <a:schemeClr val="bg1"/>
                </a:solidFill>
              </a:rPr>
              <a:t>Kesmas</a:t>
            </a:r>
            <a:r>
              <a:rPr lang="en-US" sz="1400" b="1" dirty="0">
                <a:solidFill>
                  <a:schemeClr val="bg1"/>
                </a:solidFill>
              </a:rPr>
              <a:t>/FIKES</a:t>
            </a:r>
          </a:p>
        </p:txBody>
      </p:sp>
    </p:spTree>
    <p:extLst>
      <p:ext uri="{BB962C8B-B14F-4D97-AF65-F5344CB8AC3E}">
        <p14:creationId xmlns:p14="http://schemas.microsoft.com/office/powerpoint/2010/main" val="163609253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5</a:t>
            </a:r>
            <a:endParaRPr lang="id-ID" dirty="0"/>
          </a:p>
        </p:txBody>
      </p:sp>
      <p:sp>
        <p:nvSpPr>
          <p:cNvPr id="3" name="Content Placeholder 2"/>
          <p:cNvSpPr>
            <a:spLocks noGrp="1"/>
          </p:cNvSpPr>
          <p:nvPr>
            <p:ph idx="1"/>
          </p:nvPr>
        </p:nvSpPr>
        <p:spPr/>
        <p:txBody>
          <a:bodyPr/>
          <a:lstStyle/>
          <a:p>
            <a:r>
              <a:rPr lang="id-ID" dirty="0" smtClean="0"/>
              <a:t>Pengelolaan makanan oleh jasaboga harus memenuhi higiene sanitasi dan dilakukan sesuai cara pengolahan makanan yg baiki</a:t>
            </a:r>
          </a:p>
          <a:p>
            <a:r>
              <a:rPr lang="id-ID" dirty="0" smtClean="0"/>
              <a:t>Ketentuan lebih lanjut mengenai cara pengolahan makanan yg baik tercantum dalam laporan peraturan menteri ini</a:t>
            </a:r>
            <a:endParaRPr lang="id-ID" dirty="0"/>
          </a:p>
        </p:txBody>
      </p:sp>
    </p:spTree>
    <p:extLst>
      <p:ext uri="{BB962C8B-B14F-4D97-AF65-F5344CB8AC3E}">
        <p14:creationId xmlns:p14="http://schemas.microsoft.com/office/powerpoint/2010/main" val="3232266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Pasal 6</a:t>
            </a:r>
            <a:endParaRPr lang="id-ID" dirty="0"/>
          </a:p>
        </p:txBody>
      </p:sp>
      <p:sp>
        <p:nvSpPr>
          <p:cNvPr id="3" name="Content Placeholder 2"/>
          <p:cNvSpPr>
            <a:spLocks noGrp="1"/>
          </p:cNvSpPr>
          <p:nvPr>
            <p:ph idx="1"/>
          </p:nvPr>
        </p:nvSpPr>
        <p:spPr/>
        <p:txBody>
          <a:bodyPr/>
          <a:lstStyle/>
          <a:p>
            <a:r>
              <a:rPr lang="id-ID" dirty="0" smtClean="0"/>
              <a:t>Setiap tenaga penjamah makanan yg bekerja pada jasaboga harus memiliki sertifikat kursus higiene sanitasi makanan, berbadan sehat , dan td menderita penyakit menular</a:t>
            </a:r>
          </a:p>
          <a:p>
            <a:r>
              <a:rPr lang="id-ID" dirty="0" smtClean="0"/>
              <a:t>Tenaga penjamah makanan harus melakukan pemeriksaan kesehatannya secara berkala minimal 2 kali dalam setahun bekerja </a:t>
            </a:r>
            <a:endParaRPr lang="id-ID" dirty="0"/>
          </a:p>
        </p:txBody>
      </p:sp>
    </p:spTree>
    <p:extLst>
      <p:ext uri="{BB962C8B-B14F-4D97-AF65-F5344CB8AC3E}">
        <p14:creationId xmlns:p14="http://schemas.microsoft.com/office/powerpoint/2010/main" val="211939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7</a:t>
            </a:r>
            <a:endParaRPr lang="id-ID" dirty="0"/>
          </a:p>
        </p:txBody>
      </p:sp>
      <p:sp>
        <p:nvSpPr>
          <p:cNvPr id="3" name="Content Placeholder 2"/>
          <p:cNvSpPr>
            <a:spLocks noGrp="1"/>
          </p:cNvSpPr>
          <p:nvPr>
            <p:ph idx="1"/>
          </p:nvPr>
        </p:nvSpPr>
        <p:spPr/>
        <p:txBody>
          <a:bodyPr/>
          <a:lstStyle/>
          <a:p>
            <a:r>
              <a:rPr lang="id-ID" sz="2800" dirty="0" smtClean="0"/>
              <a:t>Dalam hal jasaboga tdk memenuhi higiene sanitasi dan cara pengolahan makanan yg baik sebagaimana dimaksud dlm pasal 5, dapat dikenakan tindakan administratif oleh kepala Dinas Kesehatan Kab/Kota atau kepala KKP</a:t>
            </a:r>
          </a:p>
          <a:p>
            <a:r>
              <a:rPr lang="id-ID" sz="2800" dirty="0" smtClean="0"/>
              <a:t>Tindakan administratif dapat berupa:</a:t>
            </a:r>
          </a:p>
          <a:p>
            <a:pPr marL="514350" indent="-514350">
              <a:buAutoNum type="arabicPeriod"/>
            </a:pPr>
            <a:r>
              <a:rPr lang="id-ID" sz="2800" dirty="0" smtClean="0"/>
              <a:t>Teguran lisan</a:t>
            </a:r>
          </a:p>
          <a:p>
            <a:pPr marL="514350" indent="-514350">
              <a:buAutoNum type="arabicPeriod"/>
            </a:pPr>
            <a:r>
              <a:rPr lang="id-ID" sz="2800" dirty="0" smtClean="0"/>
              <a:t>Teguran tertulis</a:t>
            </a:r>
          </a:p>
          <a:p>
            <a:pPr marL="514350" indent="-514350">
              <a:buAutoNum type="arabicPeriod"/>
            </a:pPr>
            <a:r>
              <a:rPr lang="id-ID" sz="2800" dirty="0" smtClean="0"/>
              <a:t>Pencabutan sertifikat laik higiene sanitasi jasaboga</a:t>
            </a:r>
            <a:endParaRPr lang="id-ID" sz="2800" dirty="0"/>
          </a:p>
        </p:txBody>
      </p:sp>
    </p:spTree>
    <p:extLst>
      <p:ext uri="{BB962C8B-B14F-4D97-AF65-F5344CB8AC3E}">
        <p14:creationId xmlns:p14="http://schemas.microsoft.com/office/powerpoint/2010/main" val="374269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t>Pasal 8</a:t>
            </a:r>
            <a:br>
              <a:rPr lang="id-ID" sz="3200" dirty="0" smtClean="0"/>
            </a:br>
            <a:r>
              <a:rPr lang="id-ID" sz="3200" dirty="0" smtClean="0"/>
              <a:t>Sertifikat Laik Higiene Sanitasi Jasaboga</a:t>
            </a:r>
            <a:endParaRPr lang="id-ID" sz="3200" dirty="0"/>
          </a:p>
        </p:txBody>
      </p:sp>
      <p:sp>
        <p:nvSpPr>
          <p:cNvPr id="3" name="Content Placeholder 2"/>
          <p:cNvSpPr>
            <a:spLocks noGrp="1"/>
          </p:cNvSpPr>
          <p:nvPr>
            <p:ph idx="1"/>
          </p:nvPr>
        </p:nvSpPr>
        <p:spPr/>
        <p:txBody>
          <a:bodyPr/>
          <a:lstStyle/>
          <a:p>
            <a:r>
              <a:rPr lang="id-ID" dirty="0" smtClean="0"/>
              <a:t>Utk memperoleh izin usaha , jasaboga harus memiliki sertifikat laik higiene sanitasi jasaboga yg dikeluarkan oleh Dinkes Kab/Kota</a:t>
            </a:r>
          </a:p>
          <a:p>
            <a:r>
              <a:rPr lang="id-ID" dirty="0" smtClean="0"/>
              <a:t>Dikecualikan dari ketentuan ini, utk jasaboga yg berada di wilayah pelabuhan, bandar udara, pos pemeriksaan lintas batasdikeluarkan oleh KKP</a:t>
            </a:r>
          </a:p>
          <a:p>
            <a:r>
              <a:rPr lang="id-ID" dirty="0" smtClean="0"/>
              <a:t>Sertifikat laik higiene sanitasi jasaboga dikeluarkan sesuai golongan jasaboga</a:t>
            </a:r>
            <a:endParaRPr lang="id-ID" dirty="0"/>
          </a:p>
        </p:txBody>
      </p:sp>
    </p:spTree>
    <p:extLst>
      <p:ext uri="{BB962C8B-B14F-4D97-AF65-F5344CB8AC3E}">
        <p14:creationId xmlns:p14="http://schemas.microsoft.com/office/powerpoint/2010/main" val="2161414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9</a:t>
            </a:r>
            <a:br>
              <a:rPr lang="id-ID" dirty="0" smtClean="0"/>
            </a:br>
            <a:r>
              <a:rPr lang="id-ID" dirty="0" smtClean="0"/>
              <a:t>Persyaratan</a:t>
            </a:r>
            <a:endParaRPr lang="id-ID" dirty="0"/>
          </a:p>
        </p:txBody>
      </p:sp>
      <p:sp>
        <p:nvSpPr>
          <p:cNvPr id="3" name="Content Placeholder 2"/>
          <p:cNvSpPr>
            <a:spLocks noGrp="1"/>
          </p:cNvSpPr>
          <p:nvPr>
            <p:ph idx="1"/>
          </p:nvPr>
        </p:nvSpPr>
        <p:spPr/>
        <p:txBody>
          <a:bodyPr/>
          <a:lstStyle/>
          <a:p>
            <a:r>
              <a:rPr lang="id-ID" sz="2000" dirty="0" smtClean="0"/>
              <a:t>Persyaratan administratif meliputi:</a:t>
            </a:r>
          </a:p>
          <a:p>
            <a:pPr marL="514350" indent="-514350">
              <a:buAutoNum type="arabicPeriod"/>
            </a:pPr>
            <a:r>
              <a:rPr lang="id-ID" sz="2000" dirty="0" smtClean="0"/>
              <a:t>Fotokopi KTP pemohon yg masih berlaku</a:t>
            </a:r>
          </a:p>
          <a:p>
            <a:pPr marL="514350" indent="-514350">
              <a:buAutoNum type="arabicPeriod"/>
            </a:pPr>
            <a:r>
              <a:rPr lang="id-ID" sz="2000" dirty="0" smtClean="0"/>
              <a:t>Pas foto terbaru 3x4 dan 4x6 cm masing-masing sebanyak 2 lembar</a:t>
            </a:r>
          </a:p>
          <a:p>
            <a:pPr marL="514350" indent="-514350">
              <a:buAutoNum type="arabicPeriod"/>
            </a:pPr>
            <a:r>
              <a:rPr lang="id-ID" sz="2000" dirty="0" smtClean="0"/>
              <a:t>Fotokopi sertifikat pelatihan/kursus higiene sanitasi bagi pemilik/pengusaha</a:t>
            </a:r>
          </a:p>
          <a:p>
            <a:pPr marL="514350" indent="-514350">
              <a:buAutoNum type="arabicPeriod"/>
            </a:pPr>
            <a:r>
              <a:rPr lang="id-ID" sz="2000" dirty="0" smtClean="0"/>
              <a:t>Denah bangunan dapur</a:t>
            </a:r>
          </a:p>
          <a:p>
            <a:pPr marL="514350" indent="-514350">
              <a:buAutoNum type="arabicPeriod"/>
            </a:pPr>
            <a:r>
              <a:rPr lang="id-ID" sz="2000" dirty="0" smtClean="0"/>
              <a:t>Surat penunjukan tenaga sanitarianatau tenaga yg memiliki pengetahuan higiene sanitasi sebagai penanggungjawab jasaboga</a:t>
            </a:r>
          </a:p>
          <a:p>
            <a:pPr marL="514350" indent="-514350">
              <a:buAutoNum type="arabicPeriod"/>
            </a:pPr>
            <a:r>
              <a:rPr lang="id-ID" sz="2000" dirty="0" smtClean="0"/>
              <a:t>Fotokopi ijazah sanitarian</a:t>
            </a:r>
          </a:p>
          <a:p>
            <a:pPr marL="514350" indent="-514350">
              <a:buAutoNum type="arabicPeriod"/>
            </a:pPr>
            <a:r>
              <a:rPr lang="id-ID" sz="2000" dirty="0" smtClean="0"/>
              <a:t>Fotokopi sertifikat kursus higiene saitasi bagi penjamah min 1 orang</a:t>
            </a:r>
            <a:endParaRPr lang="id-ID" sz="2000" dirty="0"/>
          </a:p>
        </p:txBody>
      </p:sp>
    </p:spTree>
    <p:extLst>
      <p:ext uri="{BB962C8B-B14F-4D97-AF65-F5344CB8AC3E}">
        <p14:creationId xmlns:p14="http://schemas.microsoft.com/office/powerpoint/2010/main" val="94220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10</a:t>
            </a:r>
            <a:br>
              <a:rPr lang="id-ID" dirty="0" smtClean="0"/>
            </a:br>
            <a:r>
              <a:rPr lang="id-ID" sz="2800" dirty="0" smtClean="0"/>
              <a:t>Tata cara memperoleh sertifikat laik higiene sanitasi jasaboga</a:t>
            </a:r>
            <a:endParaRPr lang="id-ID" sz="2800" dirty="0"/>
          </a:p>
        </p:txBody>
      </p:sp>
      <p:sp>
        <p:nvSpPr>
          <p:cNvPr id="3" name="Content Placeholder 2"/>
          <p:cNvSpPr>
            <a:spLocks noGrp="1"/>
          </p:cNvSpPr>
          <p:nvPr>
            <p:ph idx="1"/>
          </p:nvPr>
        </p:nvSpPr>
        <p:spPr>
          <a:xfrm>
            <a:off x="457200" y="1916832"/>
            <a:ext cx="8229600" cy="4209331"/>
          </a:xfrm>
        </p:spPr>
        <p:txBody>
          <a:bodyPr/>
          <a:lstStyle/>
          <a:p>
            <a:pPr marL="514350" indent="-514350">
              <a:buAutoNum type="arabicPeriod"/>
            </a:pPr>
            <a:r>
              <a:rPr lang="id-ID" dirty="0" smtClean="0"/>
              <a:t>Kepala dinas kesehatan kab/kota atau KKP membentuk tim pemeriksa yg bertugas melakukan penilaian terhadap kelengkapan persyaratan</a:t>
            </a:r>
          </a:p>
          <a:p>
            <a:pPr marL="514350" indent="-514350">
              <a:buAutoNum type="arabicPeriod"/>
            </a:pPr>
            <a:r>
              <a:rPr lang="id-ID" dirty="0" smtClean="0"/>
              <a:t>Tim pemeriksa harus memiliki pengetahuan di bidang higiene sanitasi yg bertugas melakukan pemeriksaan lapangan dan menilai kelaikan higiene sanitasi jasaboga</a:t>
            </a:r>
            <a:endParaRPr lang="id-ID" dirty="0"/>
          </a:p>
        </p:txBody>
      </p:sp>
    </p:spTree>
    <p:extLst>
      <p:ext uri="{BB962C8B-B14F-4D97-AF65-F5344CB8AC3E}">
        <p14:creationId xmlns:p14="http://schemas.microsoft.com/office/powerpoint/2010/main" val="1112046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11</a:t>
            </a:r>
            <a:endParaRPr lang="id-ID" dirty="0"/>
          </a:p>
        </p:txBody>
      </p:sp>
      <p:sp>
        <p:nvSpPr>
          <p:cNvPr id="3" name="Content Placeholder 2"/>
          <p:cNvSpPr>
            <a:spLocks noGrp="1"/>
          </p:cNvSpPr>
          <p:nvPr>
            <p:ph idx="1"/>
          </p:nvPr>
        </p:nvSpPr>
        <p:spPr/>
        <p:txBody>
          <a:bodyPr/>
          <a:lstStyle/>
          <a:p>
            <a:pPr marL="514350" indent="-514350">
              <a:buAutoNum type="arabicPeriod"/>
            </a:pPr>
            <a:r>
              <a:rPr lang="id-ID" sz="2400" dirty="0" smtClean="0"/>
              <a:t>Utk memperoleh sertifikat Laik Higiene Sanitasi Jasaboga, pemilik jasaboga mengajukan permohonan kepada Kepala Dinkes Kab/Kota atau Kepala KKP dgn melampirkan persyaratan administratif</a:t>
            </a:r>
          </a:p>
          <a:p>
            <a:pPr marL="514350" indent="-514350">
              <a:buAutoNum type="arabicPeriod"/>
            </a:pPr>
            <a:r>
              <a:rPr lang="id-ID" sz="2400" dirty="0" smtClean="0"/>
              <a:t>Setelah menerima permohonan, Kepala Dinkes Kab/Kota atau Kepala KKP menetapkan Tim Pemeriksa Uji Kelaikan Jasaboga</a:t>
            </a:r>
          </a:p>
          <a:p>
            <a:pPr marL="514350" indent="-514350">
              <a:buAutoNum type="arabicPeriod"/>
            </a:pPr>
            <a:r>
              <a:rPr lang="id-ID" sz="2400" dirty="0" smtClean="0"/>
              <a:t>Tim pemeriksa melakukan kunjungan dan pemeriksaan untuk menilai kelaikan persyaratan</a:t>
            </a:r>
          </a:p>
          <a:p>
            <a:pPr marL="514350" indent="-514350">
              <a:buAutoNum type="arabicPeriod"/>
            </a:pPr>
            <a:r>
              <a:rPr lang="id-ID" sz="2400" dirty="0" smtClean="0"/>
              <a:t>Pemeriksaan bahan makanan harus dilakukan denga uji lab terhadap sampel makanan</a:t>
            </a:r>
            <a:endParaRPr lang="id-ID" sz="2400" dirty="0"/>
          </a:p>
        </p:txBody>
      </p:sp>
    </p:spTree>
    <p:extLst>
      <p:ext uri="{BB962C8B-B14F-4D97-AF65-F5344CB8AC3E}">
        <p14:creationId xmlns:p14="http://schemas.microsoft.com/office/powerpoint/2010/main" val="3889805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startAt="5"/>
            </a:pPr>
            <a:r>
              <a:rPr lang="id-ID" dirty="0" smtClean="0"/>
              <a:t>Tim pemeriksa melaporkan hasil pemeriksaan kepada Kepala Dinas Kesehatan Kab/Kota atau Kepala KKP dgn menggunakan formulir 5, 6, 7</a:t>
            </a:r>
          </a:p>
          <a:p>
            <a:pPr marL="514350" indent="-514350">
              <a:buFont typeface="+mj-lt"/>
              <a:buAutoNum type="arabicPeriod" startAt="5"/>
            </a:pPr>
            <a:r>
              <a:rPr lang="id-ID" dirty="0" smtClean="0"/>
              <a:t>Sertifikat laik higiene sanitasi jasaboga dapat dikeluarkan setelah permohonan dinyatakan telah memenuhi syarat oleh tim pemeriksa, sebagaimana tercantum dalam formulir 8</a:t>
            </a:r>
            <a:endParaRPr lang="id-ID" dirty="0"/>
          </a:p>
        </p:txBody>
      </p:sp>
    </p:spTree>
    <p:extLst>
      <p:ext uri="{BB962C8B-B14F-4D97-AF65-F5344CB8AC3E}">
        <p14:creationId xmlns:p14="http://schemas.microsoft.com/office/powerpoint/2010/main" val="2016104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624" t="13971" r="28757" b="8088"/>
          <a:stretch/>
        </p:blipFill>
        <p:spPr bwMode="auto">
          <a:xfrm>
            <a:off x="323528" y="692696"/>
            <a:ext cx="4248472" cy="5701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0983" t="12594" r="27263" b="9465"/>
          <a:stretch/>
        </p:blipFill>
        <p:spPr bwMode="auto">
          <a:xfrm>
            <a:off x="4716016" y="1196753"/>
            <a:ext cx="4329372"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991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13</a:t>
            </a:r>
            <a:br>
              <a:rPr lang="id-ID" dirty="0" smtClean="0"/>
            </a:br>
            <a:r>
              <a:rPr lang="id-ID" dirty="0" smtClean="0"/>
              <a:t>Masa Berlaku</a:t>
            </a:r>
            <a:endParaRPr lang="id-ID" dirty="0"/>
          </a:p>
        </p:txBody>
      </p:sp>
      <p:sp>
        <p:nvSpPr>
          <p:cNvPr id="3" name="Content Placeholder 2"/>
          <p:cNvSpPr>
            <a:spLocks noGrp="1"/>
          </p:cNvSpPr>
          <p:nvPr>
            <p:ph idx="1"/>
          </p:nvPr>
        </p:nvSpPr>
        <p:spPr/>
        <p:txBody>
          <a:bodyPr/>
          <a:lstStyle/>
          <a:p>
            <a:r>
              <a:rPr lang="id-ID" dirty="0" smtClean="0"/>
              <a:t>Sertifikat Laik Higiene Sanitasi Jasaboga beralaku selama 3 tahun dan dapat diperpanjang selama memenuhi persyaratan</a:t>
            </a:r>
          </a:p>
          <a:p>
            <a:endParaRPr lang="id-ID" dirty="0" smtClean="0"/>
          </a:p>
          <a:p>
            <a:pPr marL="0" indent="0" algn="ctr">
              <a:buNone/>
            </a:pPr>
            <a:endParaRPr lang="id-ID" dirty="0" smtClean="0"/>
          </a:p>
        </p:txBody>
      </p:sp>
    </p:spTree>
    <p:extLst>
      <p:ext uri="{BB962C8B-B14F-4D97-AF65-F5344CB8AC3E}">
        <p14:creationId xmlns:p14="http://schemas.microsoft.com/office/powerpoint/2010/main" val="1438323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PERMENKES RI NO 1096 TAHUN 2011</a:t>
            </a:r>
            <a:endParaRPr lang="id-ID" dirty="0"/>
          </a:p>
        </p:txBody>
      </p:sp>
      <p:sp>
        <p:nvSpPr>
          <p:cNvPr id="5" name="Subtitle 4"/>
          <p:cNvSpPr>
            <a:spLocks noGrp="1"/>
          </p:cNvSpPr>
          <p:nvPr>
            <p:ph type="subTitle" idx="1"/>
          </p:nvPr>
        </p:nvSpPr>
        <p:spPr/>
        <p:txBody>
          <a:bodyPr/>
          <a:lstStyle/>
          <a:p>
            <a:endParaRPr lang="id-ID"/>
          </a:p>
        </p:txBody>
      </p:sp>
    </p:spTree>
    <p:extLst>
      <p:ext uri="{BB962C8B-B14F-4D97-AF65-F5344CB8AC3E}">
        <p14:creationId xmlns:p14="http://schemas.microsoft.com/office/powerpoint/2010/main" val="6731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14</a:t>
            </a:r>
            <a:endParaRPr lang="id-ID" dirty="0"/>
          </a:p>
        </p:txBody>
      </p:sp>
      <p:sp>
        <p:nvSpPr>
          <p:cNvPr id="3" name="Content Placeholder 2"/>
          <p:cNvSpPr>
            <a:spLocks noGrp="1"/>
          </p:cNvSpPr>
          <p:nvPr>
            <p:ph idx="1"/>
          </p:nvPr>
        </p:nvSpPr>
        <p:spPr/>
        <p:txBody>
          <a:bodyPr/>
          <a:lstStyle/>
          <a:p>
            <a:r>
              <a:rPr lang="id-ID" dirty="0" smtClean="0"/>
              <a:t>Sertifkat Laik Higiene Sanitasi Jasaboga tidak berlaku atau menjadi batal apabila:</a:t>
            </a:r>
          </a:p>
          <a:p>
            <a:pPr marL="514350" indent="-514350">
              <a:buAutoNum type="arabicPeriod"/>
            </a:pPr>
            <a:r>
              <a:rPr lang="id-ID" dirty="0" smtClean="0"/>
              <a:t>Terjadi pergantian pemilik</a:t>
            </a:r>
          </a:p>
          <a:p>
            <a:pPr marL="514350" indent="-514350">
              <a:buAutoNum type="arabicPeriod"/>
            </a:pPr>
            <a:r>
              <a:rPr lang="id-ID" dirty="0" smtClean="0"/>
              <a:t>Pindah lokasi/alamat</a:t>
            </a:r>
          </a:p>
          <a:p>
            <a:pPr marL="514350" indent="-514350">
              <a:buAutoNum type="arabicPeriod"/>
            </a:pPr>
            <a:r>
              <a:rPr lang="id-ID" dirty="0" smtClean="0"/>
              <a:t>Tidak melakukan kegiatan selama 1 tahun berturut-turut</a:t>
            </a:r>
          </a:p>
          <a:p>
            <a:pPr marL="514350" indent="-514350">
              <a:buAutoNum type="arabicPeriod"/>
            </a:pPr>
            <a:r>
              <a:rPr lang="id-ID" dirty="0" smtClean="0"/>
              <a:t>Dinyatakan dicabut karena tidak laik higiene sanitasi atau menyebabkan terjadinya KLB keracunan makanan</a:t>
            </a:r>
            <a:endParaRPr lang="id-ID" dirty="0"/>
          </a:p>
        </p:txBody>
      </p:sp>
    </p:spTree>
    <p:extLst>
      <p:ext uri="{BB962C8B-B14F-4D97-AF65-F5344CB8AC3E}">
        <p14:creationId xmlns:p14="http://schemas.microsoft.com/office/powerpoint/2010/main" val="3986279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15</a:t>
            </a:r>
            <a:br>
              <a:rPr lang="id-ID" dirty="0" smtClean="0"/>
            </a:br>
            <a:r>
              <a:rPr lang="id-ID" dirty="0" smtClean="0"/>
              <a:t>Pelatihan</a:t>
            </a:r>
            <a:endParaRPr lang="id-ID" dirty="0"/>
          </a:p>
        </p:txBody>
      </p:sp>
      <p:sp>
        <p:nvSpPr>
          <p:cNvPr id="3" name="Content Placeholder 2"/>
          <p:cNvSpPr>
            <a:spLocks noGrp="1"/>
          </p:cNvSpPr>
          <p:nvPr>
            <p:ph idx="1"/>
          </p:nvPr>
        </p:nvSpPr>
        <p:spPr/>
        <p:txBody>
          <a:bodyPr/>
          <a:lstStyle/>
          <a:p>
            <a:r>
              <a:rPr lang="id-ID" dirty="0" smtClean="0"/>
              <a:t>Dalam rangka meningkatkan pengetahuan dan keterampilan SDM yg bekerja di bidang jasaboga dapat dilakukan pelatihan/kursus higiene sanitasi makanan</a:t>
            </a:r>
          </a:p>
          <a:p>
            <a:r>
              <a:rPr lang="id-ID" dirty="0" smtClean="0"/>
              <a:t>Pelatihan/kursus higiene sanitasi makanan diselengggarakan oleh Kementerian kesehatan, Dinas Kesehatan Provinsi, Dinas Kesehatan Kab/kota atau institusi/lembaga lain sesuai ketentuan UU</a:t>
            </a:r>
            <a:endParaRPr lang="id-ID" dirty="0"/>
          </a:p>
        </p:txBody>
      </p:sp>
    </p:spTree>
    <p:extLst>
      <p:ext uri="{BB962C8B-B14F-4D97-AF65-F5344CB8AC3E}">
        <p14:creationId xmlns:p14="http://schemas.microsoft.com/office/powerpoint/2010/main" val="3389126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16</a:t>
            </a:r>
            <a:br>
              <a:rPr lang="id-ID" dirty="0" smtClean="0"/>
            </a:br>
            <a:r>
              <a:rPr lang="id-ID" dirty="0" smtClean="0"/>
              <a:t>Kejadian Luar Biasa</a:t>
            </a:r>
            <a:endParaRPr lang="id-ID" dirty="0"/>
          </a:p>
        </p:txBody>
      </p:sp>
      <p:sp>
        <p:nvSpPr>
          <p:cNvPr id="3" name="Content Placeholder 2"/>
          <p:cNvSpPr>
            <a:spLocks noGrp="1"/>
          </p:cNvSpPr>
          <p:nvPr>
            <p:ph idx="1"/>
          </p:nvPr>
        </p:nvSpPr>
        <p:spPr/>
        <p:txBody>
          <a:bodyPr/>
          <a:lstStyle/>
          <a:p>
            <a:r>
              <a:rPr lang="id-ID" dirty="0" smtClean="0"/>
              <a:t>Setiap pemilik atau penanggung jawab jasa boga yg menerima laporan atau mengetahui adanya kejadian keracunan makanan atau kematian yg diduga berasal dari makanan yg diproduksinya wajib melaporkan kepada puskesmas, dinkes kab/kota atau KKP setempat</a:t>
            </a:r>
            <a:endParaRPr lang="id-ID" dirty="0"/>
          </a:p>
        </p:txBody>
      </p:sp>
    </p:spTree>
    <p:extLst>
      <p:ext uri="{BB962C8B-B14F-4D97-AF65-F5344CB8AC3E}">
        <p14:creationId xmlns:p14="http://schemas.microsoft.com/office/powerpoint/2010/main" val="2768059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17</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Dalam hal terjadinya kejadian keracunan makanan, pemerintah mengambil langkah2 penanggulangan</a:t>
            </a:r>
          </a:p>
          <a:p>
            <a:pPr marL="514350" indent="-514350">
              <a:buAutoNum type="arabicPeriod"/>
            </a:pPr>
            <a:r>
              <a:rPr lang="id-ID" dirty="0" smtClean="0"/>
              <a:t>Langkah penanggulangan dilaksanakan melalui investigasi dan surveilans, serta pengambilan sampel dan spesimen jasaboga diperlukan</a:t>
            </a:r>
          </a:p>
          <a:p>
            <a:pPr marL="514350" indent="-514350">
              <a:buAutoNum type="arabicPeriod"/>
            </a:pPr>
            <a:r>
              <a:rPr lang="id-ID" dirty="0" smtClean="0"/>
              <a:t>Pengambilan sampel dan spesimen dilakukan oleh petugas sanitarian terlatih dan diperiksa di lab yg terakreditasi</a:t>
            </a:r>
          </a:p>
          <a:p>
            <a:pPr marL="0" indent="0">
              <a:buNone/>
            </a:pPr>
            <a:endParaRPr lang="id-ID" dirty="0"/>
          </a:p>
        </p:txBody>
      </p:sp>
    </p:spTree>
    <p:extLst>
      <p:ext uri="{BB962C8B-B14F-4D97-AF65-F5344CB8AC3E}">
        <p14:creationId xmlns:p14="http://schemas.microsoft.com/office/powerpoint/2010/main" val="4021375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Terimakasih</a:t>
            </a:r>
            <a:endParaRPr lang="id-ID"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2841415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1</a:t>
            </a:r>
            <a:br>
              <a:rPr lang="id-ID" dirty="0" smtClean="0"/>
            </a:br>
            <a:r>
              <a:rPr lang="id-ID" dirty="0" smtClean="0"/>
              <a:t>Defenisi</a:t>
            </a:r>
            <a:endParaRPr lang="id-ID" dirty="0"/>
          </a:p>
        </p:txBody>
      </p:sp>
      <p:sp>
        <p:nvSpPr>
          <p:cNvPr id="3" name="Content Placeholder 2"/>
          <p:cNvSpPr>
            <a:spLocks noGrp="1"/>
          </p:cNvSpPr>
          <p:nvPr>
            <p:ph idx="1"/>
          </p:nvPr>
        </p:nvSpPr>
        <p:spPr/>
        <p:txBody>
          <a:bodyPr/>
          <a:lstStyle/>
          <a:p>
            <a:r>
              <a:rPr lang="id-ID" sz="2800" dirty="0" smtClean="0"/>
              <a:t>Jasa boga adalah pengelolaan makanan yg disajikan diluar tempat usaha atas dasar pesanan yg dilakukan oleh perseorangan atau badan usaha</a:t>
            </a:r>
          </a:p>
          <a:p>
            <a:r>
              <a:rPr lang="id-ID" sz="2800" dirty="0" smtClean="0"/>
              <a:t>Pengelola makanan adalah rangkaian kegiatan yg meliputi penerimaan bahan mentah, pembuatan, pengubahan bentuk, pengemasan, pewadahan, pengangkutan, dan penyajian</a:t>
            </a:r>
          </a:p>
          <a:p>
            <a:r>
              <a:rPr lang="id-ID" sz="2800" dirty="0" smtClean="0"/>
              <a:t>Sertifikat laik higiene sanitasi jasaboga adalah bukti tertulis yg dikeluarkan oleh lembaga yg berwenang terhadap jasaboga yg telah memenuhi persyaratan sesuai ketentuan peraturan perundang-undangan</a:t>
            </a:r>
            <a:endParaRPr lang="id-ID" sz="2800" dirty="0"/>
          </a:p>
        </p:txBody>
      </p:sp>
    </p:spTree>
    <p:extLst>
      <p:ext uri="{BB962C8B-B14F-4D97-AF65-F5344CB8AC3E}">
        <p14:creationId xmlns:p14="http://schemas.microsoft.com/office/powerpoint/2010/main" val="6681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2</a:t>
            </a:r>
            <a:br>
              <a:rPr lang="id-ID" dirty="0" smtClean="0"/>
            </a:br>
            <a:r>
              <a:rPr lang="id-ID" dirty="0" smtClean="0"/>
              <a:t>Penggolongan</a:t>
            </a:r>
            <a:endParaRPr lang="id-ID" dirty="0"/>
          </a:p>
        </p:txBody>
      </p:sp>
      <p:sp>
        <p:nvSpPr>
          <p:cNvPr id="3" name="Content Placeholder 2"/>
          <p:cNvSpPr>
            <a:spLocks noGrp="1"/>
          </p:cNvSpPr>
          <p:nvPr>
            <p:ph idx="1"/>
          </p:nvPr>
        </p:nvSpPr>
        <p:spPr/>
        <p:txBody>
          <a:bodyPr/>
          <a:lstStyle/>
          <a:p>
            <a:r>
              <a:rPr lang="id-ID" dirty="0" smtClean="0"/>
              <a:t>Berdasarkan luas jangkauan yg dilayani, jasaboga dikelompokkkan:</a:t>
            </a:r>
          </a:p>
          <a:p>
            <a:pPr marL="514350" indent="-514350">
              <a:buAutoNum type="arabicPeriod"/>
            </a:pPr>
            <a:r>
              <a:rPr lang="id-ID" dirty="0" smtClean="0"/>
              <a:t>Jasaboga golongan A</a:t>
            </a:r>
          </a:p>
          <a:p>
            <a:pPr marL="514350" indent="-514350">
              <a:buAutoNum type="arabicPeriod"/>
            </a:pPr>
            <a:r>
              <a:rPr lang="id-ID" dirty="0" smtClean="0"/>
              <a:t>Jasaboga golongan B</a:t>
            </a:r>
          </a:p>
          <a:p>
            <a:pPr marL="514350" indent="-514350">
              <a:buAutoNum type="arabicPeriod"/>
            </a:pPr>
            <a:r>
              <a:rPr lang="id-ID" dirty="0" smtClean="0"/>
              <a:t>Jasaboga golongan C</a:t>
            </a:r>
            <a:endParaRPr lang="id-ID" dirty="0"/>
          </a:p>
        </p:txBody>
      </p:sp>
    </p:spTree>
    <p:extLst>
      <p:ext uri="{BB962C8B-B14F-4D97-AF65-F5344CB8AC3E}">
        <p14:creationId xmlns:p14="http://schemas.microsoft.com/office/powerpoint/2010/main" val="340224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sz="2800" dirty="0" smtClean="0"/>
              <a:t>Jasaboga golongan A: jasaboga yg melayani kebutuhan masyarakat umum, terdiri atas golongan A1, A2 dan A3</a:t>
            </a:r>
          </a:p>
          <a:p>
            <a:r>
              <a:rPr lang="id-ID" sz="2800" dirty="0" smtClean="0"/>
              <a:t>Jasaboga golongan B: jasaboga yg melayani kebutuhaqn masyarakat dlm kondisi </a:t>
            </a:r>
            <a:r>
              <a:rPr lang="id-ID" sz="2800" b="1" dirty="0" smtClean="0"/>
              <a:t>tertentu, </a:t>
            </a:r>
            <a:r>
              <a:rPr lang="id-ID" sz="2800" dirty="0" smtClean="0"/>
              <a:t>meliputi:</a:t>
            </a:r>
          </a:p>
          <a:p>
            <a:pPr marL="514350" indent="-514350">
              <a:buFont typeface="+mj-lt"/>
              <a:buAutoNum type="arabicPeriod"/>
            </a:pPr>
            <a:r>
              <a:rPr lang="id-ID" sz="2800" dirty="0" smtClean="0"/>
              <a:t>Asrama haji, asrama transito, dll</a:t>
            </a:r>
          </a:p>
          <a:p>
            <a:pPr marL="514350" indent="-514350">
              <a:buFont typeface="+mj-lt"/>
              <a:buAutoNum type="arabicPeriod"/>
            </a:pPr>
            <a:r>
              <a:rPr lang="id-ID" sz="2800" dirty="0" smtClean="0"/>
              <a:t>Industri, pabrik, pengeboran lepas pantai</a:t>
            </a:r>
          </a:p>
          <a:p>
            <a:pPr marL="514350" indent="-514350">
              <a:buFont typeface="+mj-lt"/>
              <a:buAutoNum type="arabicPeriod"/>
            </a:pPr>
            <a:r>
              <a:rPr lang="id-ID" sz="2800" dirty="0" smtClean="0"/>
              <a:t>Angkutan umum dalam negeri selain pesawat udara</a:t>
            </a:r>
          </a:p>
          <a:p>
            <a:pPr marL="514350" indent="-514350">
              <a:buFont typeface="+mj-lt"/>
              <a:buAutoNum type="arabicPeriod"/>
            </a:pPr>
            <a:r>
              <a:rPr lang="id-ID" sz="2800" dirty="0" smtClean="0"/>
              <a:t>Fasilitas pelayanan kesehatan</a:t>
            </a:r>
          </a:p>
          <a:p>
            <a:pPr marL="514350" indent="-514350">
              <a:buFont typeface="+mj-lt"/>
              <a:buAutoNum type="arabicPeriod"/>
            </a:pPr>
            <a:endParaRPr lang="id-ID" dirty="0"/>
          </a:p>
        </p:txBody>
      </p:sp>
    </p:spTree>
    <p:extLst>
      <p:ext uri="{BB962C8B-B14F-4D97-AF65-F5344CB8AC3E}">
        <p14:creationId xmlns:p14="http://schemas.microsoft.com/office/powerpoint/2010/main" val="215053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idx="1"/>
          </p:nvPr>
        </p:nvSpPr>
        <p:spPr/>
        <p:txBody>
          <a:bodyPr/>
          <a:lstStyle/>
          <a:p>
            <a:r>
              <a:rPr lang="id-ID" dirty="0" smtClean="0"/>
              <a:t>Jasaboga golongan C: jasaboga yg melayani kebutuhan masyarakat di dalam alat angkut umum internasional dan pesawat udara</a:t>
            </a:r>
            <a:endParaRPr lang="id-ID" dirty="0"/>
          </a:p>
        </p:txBody>
      </p:sp>
    </p:spTree>
    <p:extLst>
      <p:ext uri="{BB962C8B-B14F-4D97-AF65-F5344CB8AC3E}">
        <p14:creationId xmlns:p14="http://schemas.microsoft.com/office/powerpoint/2010/main" val="378889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3</a:t>
            </a:r>
            <a:br>
              <a:rPr lang="id-ID" dirty="0" smtClean="0"/>
            </a:br>
            <a:r>
              <a:rPr lang="id-ID" dirty="0" smtClean="0"/>
              <a:t>Penyelenggaraan</a:t>
            </a:r>
            <a:endParaRPr lang="id-ID" dirty="0"/>
          </a:p>
        </p:txBody>
      </p:sp>
      <p:sp>
        <p:nvSpPr>
          <p:cNvPr id="3" name="Content Placeholder 2"/>
          <p:cNvSpPr>
            <a:spLocks noGrp="1"/>
          </p:cNvSpPr>
          <p:nvPr>
            <p:ph idx="1"/>
          </p:nvPr>
        </p:nvSpPr>
        <p:spPr/>
        <p:txBody>
          <a:bodyPr/>
          <a:lstStyle/>
          <a:p>
            <a:r>
              <a:rPr lang="id-ID" dirty="0" smtClean="0"/>
              <a:t>Setiap jasaboga harus memiliki izin usaha sesuai peraturan perundang-undangan</a:t>
            </a:r>
            <a:endParaRPr lang="id-ID" dirty="0"/>
          </a:p>
        </p:txBody>
      </p:sp>
    </p:spTree>
    <p:extLst>
      <p:ext uri="{BB962C8B-B14F-4D97-AF65-F5344CB8AC3E}">
        <p14:creationId xmlns:p14="http://schemas.microsoft.com/office/powerpoint/2010/main" val="150498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Pasal 4</a:t>
            </a:r>
            <a:br>
              <a:rPr lang="id-ID" dirty="0" smtClean="0"/>
            </a:b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Dalam hal jasaboga akan menyajikan hasil olahan makanan diwilayah pelabuhan, bandar udara, pos pemeriksaan lintas batas harus memperoleh rekomendasi dari kepala KKP</a:t>
            </a:r>
          </a:p>
          <a:p>
            <a:pPr marL="514350" indent="-514350">
              <a:buAutoNum type="arabicPeriod"/>
            </a:pPr>
            <a:r>
              <a:rPr lang="id-ID" dirty="0" smtClean="0"/>
              <a:t>Utk memperoleh rekomendasi, jasaboga harus mengajukan permohonan kepada kepala KKP dgn melampirkan izin usaha jasaboga dan sertifikat laik higiene sanitasi jasaboga</a:t>
            </a:r>
          </a:p>
          <a:p>
            <a:pPr marL="0" indent="0">
              <a:buNone/>
            </a:pPr>
            <a:endParaRPr lang="id-ID" dirty="0"/>
          </a:p>
        </p:txBody>
      </p:sp>
    </p:spTree>
    <p:extLst>
      <p:ext uri="{BB962C8B-B14F-4D97-AF65-F5344CB8AC3E}">
        <p14:creationId xmlns:p14="http://schemas.microsoft.com/office/powerpoint/2010/main" val="321829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797" t="11275" r="28068" b="8579"/>
          <a:stretch/>
        </p:blipFill>
        <p:spPr bwMode="auto">
          <a:xfrm>
            <a:off x="539552" y="620688"/>
            <a:ext cx="8208912" cy="5718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1593883"/>
      </p:ext>
    </p:extLst>
  </p:cSld>
  <p:clrMapOvr>
    <a:masterClrMapping/>
  </p:clrMapOvr>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511</TotalTime>
  <Words>805</Words>
  <Application>Microsoft Office PowerPoint</Application>
  <PresentationFormat>On-screen Show (4:3)</PresentationFormat>
  <Paragraphs>80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Theme4</vt:lpstr>
      <vt:lpstr>PowerPoint Presentation</vt:lpstr>
      <vt:lpstr>PERMENKES RI NO 1096 TAHUN 2011</vt:lpstr>
      <vt:lpstr>Pasal 1 Defenisi</vt:lpstr>
      <vt:lpstr>Pasal 2 Penggolongan</vt:lpstr>
      <vt:lpstr>PowerPoint Presentation</vt:lpstr>
      <vt:lpstr>Lanjutan...</vt:lpstr>
      <vt:lpstr>Pasal 3 Penyelenggaraan</vt:lpstr>
      <vt:lpstr>Pasal 4 </vt:lpstr>
      <vt:lpstr>PowerPoint Presentation</vt:lpstr>
      <vt:lpstr>Pasal 5</vt:lpstr>
      <vt:lpstr> Pasal 6</vt:lpstr>
      <vt:lpstr>Pasal 7</vt:lpstr>
      <vt:lpstr>Pasal 8 Sertifikat Laik Higiene Sanitasi Jasaboga</vt:lpstr>
      <vt:lpstr>Pasal 9 Persyaratan</vt:lpstr>
      <vt:lpstr>Pasal 10 Tata cara memperoleh sertifikat laik higiene sanitasi jasaboga</vt:lpstr>
      <vt:lpstr>Pasal 11</vt:lpstr>
      <vt:lpstr>PowerPoint Presentation</vt:lpstr>
      <vt:lpstr>PowerPoint Presentation</vt:lpstr>
      <vt:lpstr>Pasal 13 Masa Berlaku</vt:lpstr>
      <vt:lpstr>Pasal 14</vt:lpstr>
      <vt:lpstr>Pasal 15 Pelatihan</vt:lpstr>
      <vt:lpstr>Pasal 16 Kejadian Luar Biasa</vt:lpstr>
      <vt:lpstr>Pasal 17</vt:lpstr>
      <vt:lpstr>Terimakasih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Peraturan ttg Higiene Sanitasi Jasaboga</dc:title>
  <dc:creator>Ahmad Irfandi</dc:creator>
  <cp:lastModifiedBy>Ahmad Irfandi</cp:lastModifiedBy>
  <cp:revision>15</cp:revision>
  <dcterms:created xsi:type="dcterms:W3CDTF">2018-12-09T09:41:53Z</dcterms:created>
  <dcterms:modified xsi:type="dcterms:W3CDTF">2018-12-09T18:13:42Z</dcterms:modified>
</cp:coreProperties>
</file>