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863EFD9-0B7A-4460-AEA4-325B0D4A41A9}" type="datetimeFigureOut">
              <a:rPr lang="id-ID" smtClean="0"/>
              <a:t>30/10/2018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3A5CBE3-6ECC-411C-B8BC-C11366090B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2168525"/>
            <a:ext cx="563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FAKTOR YANG MEMPENGARUHI PERTUMBUHAN MIKROBA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3412461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Hazard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Pencegahan Kontaminasi</a:t>
            </a:r>
          </a:p>
          <a:p>
            <a:r>
              <a:rPr lang="id-ID" dirty="0" smtClean="0"/>
              <a:t>Pengemasan</a:t>
            </a:r>
          </a:p>
          <a:p>
            <a:r>
              <a:rPr lang="id-ID" dirty="0" smtClean="0"/>
              <a:t>Pencucia dan desinfeksi perlengkapan dan peralatan</a:t>
            </a:r>
          </a:p>
          <a:p>
            <a:r>
              <a:rPr lang="id-ID" dirty="0" smtClean="0"/>
              <a:t>Rancangan peralatan yang higienis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315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Hazard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Pegendali Pertumbuhan Mikroba</a:t>
            </a:r>
          </a:p>
          <a:p>
            <a:r>
              <a:rPr lang="id-ID" dirty="0" smtClean="0"/>
              <a:t>Pengawetan Makanan</a:t>
            </a:r>
          </a:p>
          <a:p>
            <a:r>
              <a:rPr lang="id-ID" dirty="0" smtClean="0"/>
              <a:t>Fermentasi</a:t>
            </a:r>
          </a:p>
          <a:p>
            <a:r>
              <a:rPr lang="id-ID" dirty="0" smtClean="0"/>
              <a:t>Untuk mengendalikan pertumbuhan mikroba harus mengerti jenis makanan yang akan dikendalikan</a:t>
            </a:r>
          </a:p>
        </p:txBody>
      </p:sp>
    </p:spTree>
    <p:extLst>
      <p:ext uri="{BB962C8B-B14F-4D97-AF65-F5344CB8AC3E}">
        <p14:creationId xmlns:p14="http://schemas.microsoft.com/office/powerpoint/2010/main" val="8903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Hazard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Pengeluaran dan pemusnahan mikroorganisme dalam makanan</a:t>
            </a:r>
          </a:p>
          <a:p>
            <a:r>
              <a:rPr lang="id-ID" dirty="0" smtClean="0"/>
              <a:t>Pemanasan</a:t>
            </a:r>
          </a:p>
          <a:p>
            <a:r>
              <a:rPr lang="id-ID" dirty="0" smtClean="0"/>
              <a:t>Makanan Kaleng</a:t>
            </a:r>
          </a:p>
          <a:p>
            <a:r>
              <a:rPr lang="id-ID" dirty="0" smtClean="0"/>
              <a:t>Proses UHT</a:t>
            </a:r>
          </a:p>
          <a:p>
            <a:r>
              <a:rPr lang="id-ID" dirty="0" smtClean="0"/>
              <a:t>Pengemasan Aseptik</a:t>
            </a:r>
          </a:p>
          <a:p>
            <a:r>
              <a:rPr lang="id-ID" dirty="0" smtClean="0"/>
              <a:t>Iradiasi Ion</a:t>
            </a:r>
          </a:p>
          <a:p>
            <a:r>
              <a:rPr lang="id-ID" dirty="0" smtClean="0"/>
              <a:t>Pencucian dan desinfeksi</a:t>
            </a:r>
          </a:p>
        </p:txBody>
      </p:sp>
    </p:spTree>
    <p:extLst>
      <p:ext uri="{BB962C8B-B14F-4D97-AF65-F5344CB8AC3E}">
        <p14:creationId xmlns:p14="http://schemas.microsoft.com/office/powerpoint/2010/main" val="39590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587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Ketersediaan Nutrien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Bakteri membutuhkan nutrisi untuk berkembang</a:t>
            </a:r>
          </a:p>
          <a:p>
            <a:r>
              <a:rPr lang="id-ID" dirty="0" smtClean="0"/>
              <a:t>Semakin tinggi nutri suatu makanan, semakin cepat berkembang suatu bakteri</a:t>
            </a:r>
          </a:p>
          <a:p>
            <a:r>
              <a:rPr lang="id-ID" dirty="0" smtClean="0"/>
              <a:t>Simpan bahan makanan yang bernutrisi tinggi ditempat suhu rendah untuk mengurangi perkembangan bakteri</a:t>
            </a:r>
          </a:p>
          <a:p>
            <a:r>
              <a:rPr lang="id-ID" dirty="0" smtClean="0"/>
              <a:t>mencampur bahan makanan yang bernutrisi tinggi dengan bahan makanan yang lain dapat menularkan kontaminasi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002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SUHU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8316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Kelompok </a:t>
                      </a:r>
                      <a:endParaRPr lang="id-ID" dirty="0"/>
                    </a:p>
                  </a:txBody>
                  <a:tcPr marL="71562" marR="71562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suhu</a:t>
                      </a:r>
                      <a:endParaRPr lang="id-ID" dirty="0"/>
                    </a:p>
                  </a:txBody>
                  <a:tcPr marL="71562" marR="71562"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Minimum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Optimum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maksimum</a:t>
                      </a:r>
                      <a:endParaRPr lang="id-ID" dirty="0"/>
                    </a:p>
                  </a:txBody>
                  <a:tcPr marL="71562" marR="715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Termofilik</a:t>
                      </a:r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40-45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55-75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60-90</a:t>
                      </a:r>
                      <a:endParaRPr lang="id-ID" dirty="0"/>
                    </a:p>
                  </a:txBody>
                  <a:tcPr marL="71562" marR="715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Mesofilik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5-15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30-45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35-47</a:t>
                      </a:r>
                      <a:endParaRPr lang="id-ID" dirty="0"/>
                    </a:p>
                  </a:txBody>
                  <a:tcPr marL="71562" marR="715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Psikofilik (oblogat)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-5-+5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12 -15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15-20</a:t>
                      </a:r>
                      <a:endParaRPr lang="id-ID" dirty="0"/>
                    </a:p>
                  </a:txBody>
                  <a:tcPr marL="71562" marR="715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Psikofilik (fakultatif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-5-+5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25-30</a:t>
                      </a:r>
                      <a:endParaRPr lang="id-ID" dirty="0"/>
                    </a:p>
                  </a:txBody>
                  <a:tcPr marL="71562" marR="71562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30-35</a:t>
                      </a:r>
                      <a:endParaRPr lang="id-ID" dirty="0"/>
                    </a:p>
                  </a:txBody>
                  <a:tcPr marL="71562" marR="715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2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SUHU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Kriteria suhu</a:t>
            </a:r>
          </a:p>
          <a:p>
            <a:pPr lvl="1"/>
            <a:r>
              <a:rPr lang="id-ID" sz="2400" dirty="0" smtClean="0"/>
              <a:t>Suhu minimum : dibawah batah suhu minimum bakteri tidak dapat tumbuh</a:t>
            </a:r>
          </a:p>
          <a:p>
            <a:pPr lvl="1"/>
            <a:r>
              <a:rPr lang="id-ID" sz="2400" dirty="0" smtClean="0"/>
              <a:t>Suhu optimal: dibawah dan diatas suhu optimum tidak dapat tumbuh</a:t>
            </a:r>
          </a:p>
          <a:p>
            <a:pPr lvl="1"/>
            <a:r>
              <a:rPr lang="id-ID" sz="2400" dirty="0" smtClean="0"/>
              <a:t>Suhu maksimum: diatas suhu maksimal tidak dapa tumbuh</a:t>
            </a:r>
          </a:p>
          <a:p>
            <a:r>
              <a:rPr lang="id-ID" sz="2400" dirty="0" smtClean="0"/>
              <a:t>Suhu berkembang bakteri normal pada suhu ruang 34 - 37°C</a:t>
            </a:r>
          </a:p>
          <a:p>
            <a:r>
              <a:rPr lang="id-ID" sz="2400" dirty="0" smtClean="0"/>
              <a:t>Khusus bakteri pathogen  tidak dapat hidup di ata 60°C</a:t>
            </a:r>
          </a:p>
          <a:p>
            <a:r>
              <a:rPr lang="id-ID" sz="2400" dirty="0" smtClean="0"/>
              <a:t>Parasit dapat tumbuh disuhu tinggi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7684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Mikroorganisme akan tumbuh diatas dan dibawah kisaran terbatas pH</a:t>
            </a:r>
          </a:p>
          <a:p>
            <a:r>
              <a:rPr lang="id-ID" dirty="0" smtClean="0"/>
              <a:t>Jika pH optimal mereka tidak dapat tumbuh yaitu pada pH 7</a:t>
            </a:r>
          </a:p>
          <a:p>
            <a:r>
              <a:rPr lang="id-ID" dirty="0" smtClean="0"/>
              <a:t>Dicontohkan pada ragi, lebih condong ke asam dibanding basa</a:t>
            </a:r>
          </a:p>
          <a:p>
            <a:r>
              <a:rPr lang="id-ID" dirty="0" smtClean="0"/>
              <a:t>Bakteri pathogen tidak dapat tumbuh pada pH asam</a:t>
            </a:r>
          </a:p>
          <a:p>
            <a:r>
              <a:rPr lang="id-ID" dirty="0" smtClean="0"/>
              <a:t>Asam asetat </a:t>
            </a:r>
            <a:r>
              <a:rPr lang="id-ID" dirty="0" smtClean="0">
                <a:sym typeface="Wingdings" panose="05000000000000000000" pitchFamily="2" charset="2"/>
              </a:rPr>
              <a:t>lebih baik dari asam laktat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03023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Water </a:t>
            </a:r>
            <a:r>
              <a:rPr lang="id-ID" dirty="0" smtClean="0"/>
              <a:t>Activity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makanan yang banyak mengandung air makanan akan lebih mudah terkontaminasi</a:t>
            </a:r>
          </a:p>
          <a:p>
            <a:r>
              <a:rPr lang="id-ID" dirty="0" smtClean="0"/>
              <a:t>Bakteri akan lebih cepat berkembang</a:t>
            </a:r>
          </a:p>
          <a:p>
            <a:r>
              <a:rPr lang="id-ID" dirty="0" smtClean="0"/>
              <a:t>Kualitas makanan semakin cepat menurun</a:t>
            </a:r>
          </a:p>
          <a:p>
            <a:r>
              <a:rPr lang="id-ID" dirty="0" smtClean="0"/>
              <a:t>Untuk pengawetan makanan secara alami</a:t>
            </a:r>
          </a:p>
          <a:p>
            <a:pPr lvl="1"/>
            <a:r>
              <a:rPr lang="id-ID" dirty="0" smtClean="0"/>
              <a:t>Mengurangi kadar air</a:t>
            </a:r>
          </a:p>
          <a:p>
            <a:pPr lvl="1"/>
            <a:r>
              <a:rPr lang="id-ID" dirty="0" smtClean="0"/>
              <a:t>Menambahkan garam dan gula</a:t>
            </a:r>
          </a:p>
          <a:p>
            <a:pPr lvl="1"/>
            <a:r>
              <a:rPr lang="id-ID" dirty="0" smtClean="0"/>
              <a:t>Menambahkan kandungan asam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738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Udara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Bakteri aerob</a:t>
            </a:r>
          </a:p>
          <a:p>
            <a:pPr lvl="1"/>
            <a:r>
              <a:rPr lang="id-ID" dirty="0" smtClean="0"/>
              <a:t>Jamur harus hidup dengan oksigen</a:t>
            </a:r>
          </a:p>
          <a:p>
            <a:r>
              <a:rPr lang="id-ID" dirty="0" smtClean="0"/>
              <a:t>Bakteri anaerob</a:t>
            </a:r>
          </a:p>
          <a:p>
            <a:pPr lvl="1"/>
            <a:r>
              <a:rPr lang="id-ID" dirty="0" smtClean="0"/>
              <a:t>Bakteri tidak membutuhkan oksigen</a:t>
            </a:r>
          </a:p>
          <a:p>
            <a:pPr lvl="1"/>
            <a:r>
              <a:rPr lang="id-ID" dirty="0" smtClean="0"/>
              <a:t>Bakteri yang akan mengeluarkan toksik jika terkontaminasi dengan oksigen</a:t>
            </a:r>
          </a:p>
          <a:p>
            <a:pPr lvl="2"/>
            <a:r>
              <a:rPr lang="id-ID" dirty="0" smtClean="0"/>
              <a:t>Clostridium botolinum</a:t>
            </a:r>
          </a:p>
          <a:p>
            <a:pPr lvl="2"/>
            <a:r>
              <a:rPr lang="id-ID" dirty="0" smtClean="0"/>
              <a:t>Clostridium perfringens</a:t>
            </a:r>
          </a:p>
        </p:txBody>
      </p:sp>
    </p:spTree>
    <p:extLst>
      <p:ext uri="{BB962C8B-B14F-4D97-AF65-F5344CB8AC3E}">
        <p14:creationId xmlns:p14="http://schemas.microsoft.com/office/powerpoint/2010/main" val="306864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Agens antimikrobial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Beberapa makanan yang memiliki zat anti mikroba</a:t>
            </a:r>
          </a:p>
          <a:p>
            <a:pPr lvl="1"/>
            <a:r>
              <a:rPr lang="id-ID" dirty="0" smtClean="0"/>
              <a:t>Telur</a:t>
            </a:r>
          </a:p>
          <a:p>
            <a:pPr lvl="1"/>
            <a:r>
              <a:rPr lang="id-ID" dirty="0" smtClean="0"/>
              <a:t>Susu</a:t>
            </a:r>
          </a:p>
          <a:p>
            <a:pPr lvl="1"/>
            <a:r>
              <a:rPr lang="id-ID" dirty="0" smtClean="0"/>
              <a:t>Bawang putih</a:t>
            </a:r>
            <a:r>
              <a:rPr lang="id-ID" dirty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id-ID" i="1" dirty="0" smtClean="0">
                <a:sym typeface="Wingdings" panose="05000000000000000000" pitchFamily="2" charset="2"/>
              </a:rPr>
              <a:t>acillin</a:t>
            </a:r>
          </a:p>
          <a:p>
            <a:pPr lvl="1"/>
            <a:r>
              <a:rPr lang="id-ID" i="1" dirty="0" smtClean="0">
                <a:sym typeface="Wingdings" panose="05000000000000000000" pitchFamily="2" charset="2"/>
              </a:rPr>
              <a:t>C. botolinum</a:t>
            </a:r>
            <a:endParaRPr lang="id-ID" i="1" dirty="0" smtClean="0"/>
          </a:p>
        </p:txBody>
      </p:sp>
    </p:spTree>
    <p:extLst>
      <p:ext uri="{BB962C8B-B14F-4D97-AF65-F5344CB8AC3E}">
        <p14:creationId xmlns:p14="http://schemas.microsoft.com/office/powerpoint/2010/main" val="21651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Waktu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8505"/>
            <a:ext cx="7886700" cy="2681981"/>
          </a:xfrm>
        </p:spPr>
        <p:txBody>
          <a:bodyPr/>
          <a:lstStyle/>
          <a:p>
            <a:r>
              <a:rPr lang="id-ID" sz="2400" dirty="0" smtClean="0"/>
              <a:t>Beberapa makanan memiliki waktu simpan</a:t>
            </a:r>
          </a:p>
          <a:p>
            <a:r>
              <a:rPr lang="id-ID" sz="2400" dirty="0" smtClean="0"/>
              <a:t>Waktu simpan tergantung dari kandungan nutrisi dan air pada makanan</a:t>
            </a:r>
          </a:p>
          <a:p>
            <a:pPr lvl="1"/>
            <a:r>
              <a:rPr lang="id-ID" sz="2400" dirty="0" smtClean="0"/>
              <a:t>Nutrisi banyak waktu simpan lebih pendek</a:t>
            </a:r>
          </a:p>
          <a:p>
            <a:pPr lvl="1"/>
            <a:r>
              <a:rPr lang="id-ID" sz="2400" dirty="0" smtClean="0"/>
              <a:t>Kandungan air yang banyak waktu simpan lebih pendek</a:t>
            </a:r>
          </a:p>
          <a:p>
            <a:pPr lvl="1"/>
            <a:r>
              <a:rPr lang="id-ID" sz="2400" dirty="0" smtClean="0"/>
              <a:t>Memiliki kandungan pH tinggi waktu simpan lebih panjang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4869160"/>
            <a:ext cx="706084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Mengendalikan perkembangan bakteri dapat dilakukan dengan mengatur faktor-faktor yang mempengaruhi pertumbuhan bakteri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2671984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5</TotalTime>
  <Words>385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Theme4</vt:lpstr>
      <vt:lpstr>PowerPoint Presentation</vt:lpstr>
      <vt:lpstr>Ketersediaan Nutrien</vt:lpstr>
      <vt:lpstr>SUHU</vt:lpstr>
      <vt:lpstr>SUHU</vt:lpstr>
      <vt:lpstr>pH</vt:lpstr>
      <vt:lpstr>Water Activity</vt:lpstr>
      <vt:lpstr>Udara </vt:lpstr>
      <vt:lpstr>Agens antimikrobial</vt:lpstr>
      <vt:lpstr>Waktu </vt:lpstr>
      <vt:lpstr>Pengendalian Hazard</vt:lpstr>
      <vt:lpstr>Pengendalian Hazard</vt:lpstr>
      <vt:lpstr>Pengendalian Hazard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1</cp:revision>
  <dcterms:created xsi:type="dcterms:W3CDTF">2018-10-30T07:50:23Z</dcterms:created>
  <dcterms:modified xsi:type="dcterms:W3CDTF">2018-10-30T07:55:27Z</dcterms:modified>
</cp:coreProperties>
</file>