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5" r:id="rId2"/>
    <p:sldId id="257" r:id="rId3"/>
    <p:sldId id="258" r:id="rId4"/>
    <p:sldId id="269" r:id="rId5"/>
    <p:sldId id="259" r:id="rId6"/>
    <p:sldId id="270" r:id="rId7"/>
    <p:sldId id="260" r:id="rId8"/>
    <p:sldId id="261" r:id="rId9"/>
    <p:sldId id="271" r:id="rId10"/>
    <p:sldId id="272" r:id="rId11"/>
    <p:sldId id="273" r:id="rId12"/>
    <p:sldId id="274" r:id="rId13"/>
    <p:sldId id="275" r:id="rId14"/>
    <p:sldId id="284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>
        <p:scale>
          <a:sx n="42" d="100"/>
          <a:sy n="42" d="100"/>
        </p:scale>
        <p:origin x="-330" y="-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35FBADDF-703A-4100-ADC9-2D3B03395F38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05DFF3AF-953F-43AF-9EE1-1AF7CE3143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801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35FBADDF-703A-4100-ADC9-2D3B03395F38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05DFF3AF-953F-43AF-9EE1-1AF7CE3143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071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35FBADDF-703A-4100-ADC9-2D3B03395F38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05DFF3AF-953F-43AF-9EE1-1AF7CE3143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109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35FBADDF-703A-4100-ADC9-2D3B03395F38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05DFF3AF-953F-43AF-9EE1-1AF7CE3143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361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35FBADDF-703A-4100-ADC9-2D3B03395F38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05DFF3AF-953F-43AF-9EE1-1AF7CE3143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539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35FBADDF-703A-4100-ADC9-2D3B03395F38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05DFF3AF-953F-43AF-9EE1-1AF7CE3143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998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35FBADDF-703A-4100-ADC9-2D3B03395F38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05DFF3AF-953F-43AF-9EE1-1AF7CE3143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64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35FBADDF-703A-4100-ADC9-2D3B03395F38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05DFF3AF-953F-43AF-9EE1-1AF7CE3143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468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35FBADDF-703A-4100-ADC9-2D3B03395F38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05DFF3AF-953F-43AF-9EE1-1AF7CE3143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356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35FBADDF-703A-4100-ADC9-2D3B03395F38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05DFF3AF-953F-43AF-9EE1-1AF7CE3143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365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35FBADDF-703A-4100-ADC9-2D3B03395F38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05DFF3AF-953F-43AF-9EE1-1AF7CE3143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642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-12954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200400" y="2168526"/>
            <a:ext cx="5638800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2800" b="1" dirty="0" smtClean="0">
                <a:solidFill>
                  <a:schemeClr val="bg1"/>
                </a:solidFill>
              </a:rPr>
              <a:t>KERUSAKAN BAHAN MAKANAN</a:t>
            </a:r>
            <a:endParaRPr lang="en-US" sz="28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1400" b="1" dirty="0" smtClean="0">
                <a:solidFill>
                  <a:schemeClr val="bg1"/>
                </a:solidFill>
              </a:rPr>
              <a:t>Mayumi Nitami</a:t>
            </a:r>
            <a:r>
              <a:rPr lang="en-US" sz="1400" b="1" dirty="0" smtClean="0">
                <a:solidFill>
                  <a:schemeClr val="bg1"/>
                </a:solidFill>
              </a:rPr>
              <a:t>, </a:t>
            </a:r>
            <a:r>
              <a:rPr lang="en-US" sz="1400" b="1" dirty="0">
                <a:solidFill>
                  <a:schemeClr val="bg1"/>
                </a:solidFill>
              </a:rPr>
              <a:t>SKM, MKM</a:t>
            </a:r>
          </a:p>
          <a:p>
            <a:pPr algn="ctr" eaLnBrk="1" hangingPunct="1"/>
            <a:r>
              <a:rPr lang="en-US" sz="1400" b="1" dirty="0" err="1">
                <a:solidFill>
                  <a:schemeClr val="bg1"/>
                </a:solidFill>
              </a:rPr>
              <a:t>Kesmas</a:t>
            </a:r>
            <a:r>
              <a:rPr lang="en-US" sz="1400" b="1" dirty="0">
                <a:solidFill>
                  <a:schemeClr val="bg1"/>
                </a:solidFill>
              </a:rPr>
              <a:t>/FIKES</a:t>
            </a:r>
          </a:p>
        </p:txBody>
      </p:sp>
    </p:spTree>
    <p:extLst>
      <p:ext uri="{BB962C8B-B14F-4D97-AF65-F5344CB8AC3E}">
        <p14:creationId xmlns:p14="http://schemas.microsoft.com/office/powerpoint/2010/main" val="1677620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Kerusakan Mikrobiologis</a:t>
            </a:r>
            <a:endParaRPr lang="id-ID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2475" t="36458" r="23060" b="19098"/>
          <a:stretch/>
        </p:blipFill>
        <p:spPr>
          <a:xfrm>
            <a:off x="566756" y="1906588"/>
            <a:ext cx="8010488" cy="3675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441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Kerusakan Mikrobiologis</a:t>
            </a:r>
            <a:endParaRPr lang="id-ID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2133599"/>
            <a:ext cx="7943850" cy="3559125"/>
          </a:xfrm>
        </p:spPr>
        <p:txBody>
          <a:bodyPr>
            <a:normAutofit fontScale="55000" lnSpcReduction="20000"/>
          </a:bodyPr>
          <a:lstStyle/>
          <a:p>
            <a:pPr marL="12700" indent="0">
              <a:lnSpc>
                <a:spcPct val="110000"/>
              </a:lnSpc>
              <a:spcBef>
                <a:spcPts val="100"/>
              </a:spcBef>
              <a:buNone/>
              <a:tabLst>
                <a:tab pos="622300" algn="l"/>
                <a:tab pos="622935" algn="l"/>
              </a:tabLst>
            </a:pPr>
            <a:r>
              <a:rPr lang="id-ID" sz="41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Yeast</a:t>
            </a:r>
            <a:endParaRPr lang="id-ID" sz="4100" b="1" dirty="0">
              <a:latin typeface="Arial"/>
              <a:cs typeface="Arial"/>
            </a:endParaRPr>
          </a:p>
          <a:p>
            <a:pPr marL="622300" indent="-609600">
              <a:lnSpc>
                <a:spcPct val="110000"/>
              </a:lnSpc>
              <a:spcBef>
                <a:spcPts val="100"/>
              </a:spcBef>
              <a:tabLst>
                <a:tab pos="622300" algn="l"/>
                <a:tab pos="622935" algn="l"/>
              </a:tabLst>
            </a:pPr>
            <a:r>
              <a:rPr lang="id-ID" spc="-5" dirty="0">
                <a:latin typeface="Arial"/>
                <a:cs typeface="Arial"/>
              </a:rPr>
              <a:t>Yeast merupakan organisme uniseluler yang  bersifat aerob.</a:t>
            </a:r>
            <a:endParaRPr lang="id-ID" dirty="0" smtClean="0">
              <a:latin typeface="Arial"/>
              <a:cs typeface="Arial"/>
            </a:endParaRPr>
          </a:p>
          <a:p>
            <a:pPr marL="622300" indent="-609600">
              <a:lnSpc>
                <a:spcPct val="110000"/>
              </a:lnSpc>
              <a:spcBef>
                <a:spcPts val="100"/>
              </a:spcBef>
              <a:tabLst>
                <a:tab pos="622300" algn="l"/>
                <a:tab pos="622935" algn="l"/>
              </a:tabLst>
            </a:pPr>
            <a:r>
              <a:rPr lang="id-ID" spc="-5" dirty="0">
                <a:latin typeface="Arial"/>
                <a:cs typeface="Arial"/>
              </a:rPr>
              <a:t>Salah </a:t>
            </a:r>
            <a:r>
              <a:rPr lang="id-ID" dirty="0">
                <a:latin typeface="Arial"/>
                <a:cs typeface="Arial"/>
              </a:rPr>
              <a:t>satu </a:t>
            </a:r>
            <a:r>
              <a:rPr lang="id-ID" spc="-5" dirty="0">
                <a:latin typeface="Arial"/>
                <a:cs typeface="Arial"/>
              </a:rPr>
              <a:t>peranan Yeast yang berguna adalah  digunakan dalam proses</a:t>
            </a:r>
            <a:r>
              <a:rPr lang="id-ID" spc="50" dirty="0">
                <a:latin typeface="Arial"/>
                <a:cs typeface="Arial"/>
              </a:rPr>
              <a:t> </a:t>
            </a:r>
            <a:r>
              <a:rPr lang="id-ID" dirty="0" smtClean="0">
                <a:latin typeface="Arial"/>
                <a:cs typeface="Arial"/>
              </a:rPr>
              <a:t>fermentasi.</a:t>
            </a:r>
          </a:p>
          <a:p>
            <a:pPr marL="622300" indent="-609600">
              <a:lnSpc>
                <a:spcPct val="110000"/>
              </a:lnSpc>
              <a:spcBef>
                <a:spcPts val="100"/>
              </a:spcBef>
              <a:tabLst>
                <a:tab pos="622300" algn="l"/>
                <a:tab pos="622935" algn="l"/>
              </a:tabLst>
            </a:pPr>
            <a:r>
              <a:rPr lang="id-ID" spc="-5" dirty="0">
                <a:latin typeface="Arial"/>
                <a:cs typeface="Arial"/>
              </a:rPr>
              <a:t>Yeast mempunyai sekumpulan enzim yang  diketahui sebagai </a:t>
            </a:r>
            <a:r>
              <a:rPr lang="id-ID" dirty="0">
                <a:latin typeface="Arial"/>
                <a:cs typeface="Arial"/>
              </a:rPr>
              <a:t>zymase </a:t>
            </a:r>
            <a:r>
              <a:rPr lang="id-ID" spc="-5" dirty="0">
                <a:latin typeface="Arial"/>
                <a:cs typeface="Arial"/>
              </a:rPr>
              <a:t>yang berperanan pada  fermentasi senyawa</a:t>
            </a:r>
            <a:r>
              <a:rPr lang="id-ID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gula.</a:t>
            </a:r>
            <a:endParaRPr lang="id-ID" dirty="0" smtClean="0">
              <a:latin typeface="Arial"/>
              <a:cs typeface="Arial"/>
            </a:endParaRPr>
          </a:p>
          <a:p>
            <a:pPr marL="622300" indent="-609600">
              <a:lnSpc>
                <a:spcPct val="110000"/>
              </a:lnSpc>
              <a:spcBef>
                <a:spcPts val="100"/>
              </a:spcBef>
              <a:tabLst>
                <a:tab pos="622300" algn="l"/>
                <a:tab pos="622935" algn="l"/>
              </a:tabLst>
            </a:pPr>
            <a:r>
              <a:rPr lang="id-ID" spc="-5" dirty="0">
                <a:latin typeface="Arial"/>
                <a:cs typeface="Arial"/>
              </a:rPr>
              <a:t>Proses yang terjadi </a:t>
            </a:r>
            <a:r>
              <a:rPr lang="id-ID" spc="-10" dirty="0">
                <a:latin typeface="Arial"/>
                <a:cs typeface="Arial"/>
              </a:rPr>
              <a:t>adalah: </a:t>
            </a:r>
            <a:r>
              <a:rPr lang="id-ID" spc="-5" dirty="0">
                <a:latin typeface="Arial"/>
                <a:cs typeface="Arial"/>
              </a:rPr>
              <a:t>gula </a:t>
            </a:r>
            <a:r>
              <a:rPr lang="id-ID" dirty="0">
                <a:latin typeface="Arial"/>
                <a:cs typeface="Arial"/>
              </a:rPr>
              <a:t>→ </a:t>
            </a:r>
            <a:r>
              <a:rPr lang="id-ID" spc="-5" dirty="0">
                <a:latin typeface="Arial"/>
                <a:cs typeface="Arial"/>
              </a:rPr>
              <a:t>alkohol </a:t>
            </a:r>
            <a:r>
              <a:rPr lang="id-ID" dirty="0">
                <a:latin typeface="Arial"/>
                <a:cs typeface="Arial"/>
              </a:rPr>
              <a:t>+</a:t>
            </a:r>
            <a:r>
              <a:rPr lang="id-ID" spc="100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CO2</a:t>
            </a:r>
          </a:p>
          <a:p>
            <a:pPr marL="469900" lvl="1" indent="0">
              <a:lnSpc>
                <a:spcPct val="110000"/>
              </a:lnSpc>
              <a:spcBef>
                <a:spcPts val="100"/>
              </a:spcBef>
              <a:buNone/>
              <a:tabLst>
                <a:tab pos="622300" algn="l"/>
                <a:tab pos="622935" algn="l"/>
              </a:tabLst>
            </a:pPr>
            <a:r>
              <a:rPr lang="id-ID" sz="2000" spc="-5" dirty="0">
                <a:latin typeface="Arial"/>
                <a:cs typeface="Arial"/>
              </a:rPr>
              <a:t>	Proses ini </a:t>
            </a:r>
            <a:r>
              <a:rPr lang="id-ID" sz="2000" dirty="0">
                <a:latin typeface="Arial"/>
                <a:cs typeface="Arial"/>
              </a:rPr>
              <a:t>terjadi </a:t>
            </a:r>
            <a:r>
              <a:rPr lang="id-ID" sz="2000" spc="-5" dirty="0">
                <a:latin typeface="Arial"/>
                <a:cs typeface="Arial"/>
              </a:rPr>
              <a:t>pada keadaan</a:t>
            </a:r>
            <a:r>
              <a:rPr lang="id-ID" sz="2000" spc="35" dirty="0">
                <a:latin typeface="Arial"/>
                <a:cs typeface="Arial"/>
              </a:rPr>
              <a:t> </a:t>
            </a:r>
            <a:r>
              <a:rPr lang="id-ID" sz="2000" spc="-5" dirty="0">
                <a:latin typeface="Arial"/>
                <a:cs typeface="Arial"/>
              </a:rPr>
              <a:t>anaerob.</a:t>
            </a:r>
            <a:endParaRPr lang="id-ID" sz="2000" dirty="0">
              <a:latin typeface="Arial"/>
              <a:cs typeface="Arial"/>
            </a:endParaRPr>
          </a:p>
          <a:p>
            <a:pPr marL="622300" indent="-609600">
              <a:lnSpc>
                <a:spcPct val="110000"/>
              </a:lnSpc>
              <a:spcBef>
                <a:spcPts val="100"/>
              </a:spcBef>
              <a:tabLst>
                <a:tab pos="622300" algn="l"/>
                <a:tab pos="622935" algn="l"/>
              </a:tabLst>
            </a:pPr>
            <a:r>
              <a:rPr lang="id-ID" spc="-5" dirty="0">
                <a:latin typeface="Arial"/>
                <a:cs typeface="Arial"/>
              </a:rPr>
              <a:t>Jika ditambah </a:t>
            </a:r>
            <a:r>
              <a:rPr lang="id-ID" dirty="0">
                <a:latin typeface="Arial"/>
                <a:cs typeface="Arial"/>
              </a:rPr>
              <a:t>O2 </a:t>
            </a:r>
            <a:r>
              <a:rPr lang="id-ID" spc="-5" dirty="0">
                <a:latin typeface="Arial"/>
                <a:cs typeface="Arial"/>
              </a:rPr>
              <a:t>berlebih, proses yang terjadi:</a:t>
            </a:r>
            <a:r>
              <a:rPr lang="id-ID" spc="110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gula</a:t>
            </a:r>
            <a:r>
              <a:rPr lang="id-ID" sz="2400" dirty="0">
                <a:latin typeface="Arial"/>
                <a:cs typeface="Arial"/>
              </a:rPr>
              <a:t>→ </a:t>
            </a:r>
            <a:r>
              <a:rPr lang="id-ID" sz="2400" spc="-5" dirty="0">
                <a:latin typeface="Arial"/>
                <a:cs typeface="Arial"/>
              </a:rPr>
              <a:t>CO2 </a:t>
            </a:r>
            <a:r>
              <a:rPr lang="id-ID" sz="2400" dirty="0">
                <a:latin typeface="Arial"/>
                <a:cs typeface="Arial"/>
              </a:rPr>
              <a:t>+</a:t>
            </a:r>
            <a:r>
              <a:rPr lang="id-ID" sz="2400" spc="-15" dirty="0">
                <a:latin typeface="Arial"/>
                <a:cs typeface="Arial"/>
              </a:rPr>
              <a:t> </a:t>
            </a:r>
            <a:r>
              <a:rPr lang="id-ID" sz="2400" spc="-10" dirty="0">
                <a:latin typeface="Arial"/>
                <a:cs typeface="Arial"/>
              </a:rPr>
              <a:t>H2O.</a:t>
            </a:r>
            <a:endParaRPr lang="id-ID" sz="2400" dirty="0">
              <a:latin typeface="Arial"/>
              <a:cs typeface="Arial"/>
            </a:endParaRPr>
          </a:p>
          <a:p>
            <a:pPr marL="622300" indent="-609600">
              <a:lnSpc>
                <a:spcPct val="110000"/>
              </a:lnSpc>
              <a:spcBef>
                <a:spcPts val="100"/>
              </a:spcBef>
              <a:tabLst>
                <a:tab pos="622300" algn="l"/>
                <a:tab pos="622935" algn="l"/>
              </a:tabLst>
            </a:pPr>
            <a:r>
              <a:rPr lang="id-ID" spc="-5" dirty="0">
                <a:latin typeface="Arial"/>
                <a:cs typeface="Arial"/>
              </a:rPr>
              <a:t>Proses </a:t>
            </a:r>
            <a:r>
              <a:rPr lang="id-ID" dirty="0">
                <a:latin typeface="Arial"/>
                <a:cs typeface="Arial"/>
              </a:rPr>
              <a:t>fermentasi </a:t>
            </a:r>
            <a:r>
              <a:rPr lang="id-ID" spc="-5" dirty="0">
                <a:latin typeface="Arial"/>
                <a:cs typeface="Arial"/>
              </a:rPr>
              <a:t>ini digunakan dalam proses  pembuatan </a:t>
            </a:r>
            <a:r>
              <a:rPr lang="id-ID" dirty="0">
                <a:latin typeface="Arial"/>
                <a:cs typeface="Arial"/>
              </a:rPr>
              <a:t>roti, </a:t>
            </a:r>
            <a:r>
              <a:rPr lang="id-ID" spc="-5" dirty="0">
                <a:latin typeface="Arial"/>
                <a:cs typeface="Arial"/>
              </a:rPr>
              <a:t>tape dan anggur. Pada pembuatan  </a:t>
            </a:r>
            <a:r>
              <a:rPr lang="id-ID" dirty="0">
                <a:latin typeface="Arial"/>
                <a:cs typeface="Arial"/>
              </a:rPr>
              <a:t>roti, </a:t>
            </a:r>
            <a:r>
              <a:rPr lang="id-ID" spc="-5" dirty="0">
                <a:latin typeface="Arial"/>
                <a:cs typeface="Arial"/>
              </a:rPr>
              <a:t>alkohol hilang menguap, dan yang digunakan  adalah </a:t>
            </a:r>
            <a:r>
              <a:rPr lang="id-ID" dirty="0">
                <a:latin typeface="Arial"/>
                <a:cs typeface="Arial"/>
              </a:rPr>
              <a:t>CO2 </a:t>
            </a:r>
            <a:r>
              <a:rPr lang="id-ID" spc="-5" dirty="0">
                <a:latin typeface="Arial"/>
                <a:cs typeface="Arial"/>
              </a:rPr>
              <a:t>yang terbentuk yaitu untuk membuat  roti mengembang </a:t>
            </a:r>
            <a:r>
              <a:rPr lang="id-ID" dirty="0">
                <a:latin typeface="Arial"/>
                <a:cs typeface="Arial"/>
              </a:rPr>
              <a:t>/ </a:t>
            </a:r>
            <a:r>
              <a:rPr lang="id-ID" spc="-5" dirty="0">
                <a:latin typeface="Arial"/>
                <a:cs typeface="Arial"/>
              </a:rPr>
              <a:t>tidak</a:t>
            </a:r>
            <a:r>
              <a:rPr lang="id-ID" spc="15" dirty="0">
                <a:latin typeface="Arial"/>
                <a:cs typeface="Arial"/>
              </a:rPr>
              <a:t> </a:t>
            </a:r>
            <a:r>
              <a:rPr lang="id-ID" dirty="0">
                <a:latin typeface="Arial"/>
                <a:cs typeface="Arial"/>
              </a:rPr>
              <a:t>bantat</a:t>
            </a:r>
            <a:r>
              <a:rPr lang="id-ID" dirty="0" smtClean="0">
                <a:latin typeface="Arial"/>
                <a:cs typeface="Arial"/>
              </a:rPr>
              <a:t>.</a:t>
            </a:r>
            <a:endParaRPr lang="id-ID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2159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Kerusakan Mikrobiologis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690689"/>
            <a:ext cx="8324850" cy="3990975"/>
          </a:xfrm>
        </p:spPr>
        <p:txBody>
          <a:bodyPr>
            <a:normAutofit fontScale="70000" lnSpcReduction="20000"/>
          </a:bodyPr>
          <a:lstStyle/>
          <a:p>
            <a:pPr marL="299085" marR="782320" indent="-286385" algn="just">
              <a:lnSpc>
                <a:spcPts val="3460"/>
              </a:lnSpc>
              <a:spcBef>
                <a:spcPts val="535"/>
              </a:spcBef>
              <a:buChar char="–"/>
              <a:tabLst>
                <a:tab pos="299720" algn="l"/>
              </a:tabLst>
            </a:pPr>
            <a:r>
              <a:rPr lang="id-ID" sz="3200" spc="-5" dirty="0">
                <a:latin typeface="Century Schoolbook" panose="02040604050505020304" pitchFamily="18" charset="0"/>
                <a:cs typeface="Arial"/>
              </a:rPr>
              <a:t>Peranan </a:t>
            </a:r>
            <a:r>
              <a:rPr lang="id-ID" sz="3200" dirty="0">
                <a:latin typeface="Century Schoolbook" panose="02040604050505020304" pitchFamily="18" charset="0"/>
                <a:cs typeface="Arial"/>
              </a:rPr>
              <a:t>yang </a:t>
            </a:r>
            <a:r>
              <a:rPr lang="id-ID" sz="3200" spc="-5" dirty="0">
                <a:latin typeface="Century Schoolbook" panose="02040604050505020304" pitchFamily="18" charset="0"/>
                <a:cs typeface="Arial"/>
              </a:rPr>
              <a:t>tidak </a:t>
            </a:r>
            <a:r>
              <a:rPr lang="id-ID" sz="3200" dirty="0">
                <a:latin typeface="Century Schoolbook" panose="02040604050505020304" pitchFamily="18" charset="0"/>
                <a:cs typeface="Arial"/>
              </a:rPr>
              <a:t>disukai </a:t>
            </a:r>
            <a:r>
              <a:rPr lang="id-ID" sz="3200" dirty="0">
                <a:latin typeface="Century Schoolbook" panose="02040604050505020304" pitchFamily="18" charset="0"/>
                <a:cs typeface="Wingdings"/>
                <a:sym typeface="Wingdings" panose="05000000000000000000" pitchFamily="2" charset="2"/>
              </a:rPr>
              <a:t></a:t>
            </a:r>
            <a:r>
              <a:rPr lang="id-ID" sz="3200" dirty="0">
                <a:latin typeface="Century Schoolbook" panose="02040604050505020304" pitchFamily="18" charset="0"/>
                <a:cs typeface="Times New Roman"/>
              </a:rPr>
              <a:t> </a:t>
            </a:r>
            <a:r>
              <a:rPr lang="id-ID" sz="3200" dirty="0">
                <a:latin typeface="Century Schoolbook" panose="02040604050505020304" pitchFamily="18" charset="0"/>
                <a:cs typeface="Arial"/>
              </a:rPr>
              <a:t>yeast  </a:t>
            </a:r>
            <a:r>
              <a:rPr lang="id-ID" sz="3200" spc="-5" dirty="0">
                <a:latin typeface="Century Schoolbook" panose="02040604050505020304" pitchFamily="18" charset="0"/>
                <a:cs typeface="Arial"/>
              </a:rPr>
              <a:t>dapat tumbuh pada </a:t>
            </a:r>
            <a:r>
              <a:rPr lang="id-ID" sz="3200" spc="-10" dirty="0">
                <a:latin typeface="Century Schoolbook" panose="02040604050505020304" pitchFamily="18" charset="0"/>
                <a:cs typeface="Arial"/>
              </a:rPr>
              <a:t>buah-buahan </a:t>
            </a:r>
            <a:r>
              <a:rPr lang="id-ID" sz="3200" dirty="0">
                <a:latin typeface="Century Schoolbook" panose="02040604050505020304" pitchFamily="18" charset="0"/>
                <a:cs typeface="Arial"/>
                <a:sym typeface="Wingdings" panose="05000000000000000000" pitchFamily="2" charset="2"/>
              </a:rPr>
              <a:t></a:t>
            </a:r>
            <a:r>
              <a:rPr lang="id-ID" sz="3200" dirty="0">
                <a:latin typeface="Century Schoolbook" panose="02040604050505020304" pitchFamily="18" charset="0"/>
                <a:cs typeface="Times New Roman"/>
              </a:rPr>
              <a:t> </a:t>
            </a:r>
            <a:r>
              <a:rPr lang="id-ID" sz="3200" spc="-5" dirty="0">
                <a:latin typeface="Century Schoolbook" panose="02040604050505020304" pitchFamily="18" charset="0"/>
                <a:cs typeface="Arial"/>
              </a:rPr>
              <a:t>tidak dapat</a:t>
            </a:r>
            <a:r>
              <a:rPr lang="id-ID" sz="3200" spc="-15" dirty="0">
                <a:latin typeface="Century Schoolbook" panose="02040604050505020304" pitchFamily="18" charset="0"/>
                <a:cs typeface="Arial"/>
              </a:rPr>
              <a:t> </a:t>
            </a:r>
            <a:r>
              <a:rPr lang="id-ID" sz="3200" spc="-5" dirty="0">
                <a:latin typeface="Century Schoolbook" panose="02040604050505020304" pitchFamily="18" charset="0"/>
                <a:cs typeface="Arial"/>
              </a:rPr>
              <a:t>dikonsumsi.</a:t>
            </a:r>
            <a:endParaRPr lang="id-ID" sz="3200" dirty="0">
              <a:latin typeface="Century Schoolbook" panose="02040604050505020304" pitchFamily="18" charset="0"/>
              <a:cs typeface="Arial"/>
            </a:endParaRPr>
          </a:p>
          <a:p>
            <a:pPr marL="299085" marR="229235" indent="-286385">
              <a:lnSpc>
                <a:spcPts val="3460"/>
              </a:lnSpc>
              <a:spcBef>
                <a:spcPts val="760"/>
              </a:spcBef>
              <a:buChar char="–"/>
              <a:tabLst>
                <a:tab pos="299720" algn="l"/>
              </a:tabLst>
            </a:pPr>
            <a:r>
              <a:rPr lang="id-ID" sz="3200" spc="-5" dirty="0">
                <a:latin typeface="Century Schoolbook" panose="02040604050505020304" pitchFamily="18" charset="0"/>
                <a:cs typeface="Arial"/>
              </a:rPr>
              <a:t>Selain </a:t>
            </a:r>
            <a:r>
              <a:rPr lang="id-ID" sz="3200" dirty="0">
                <a:latin typeface="Century Schoolbook" panose="02040604050505020304" pitchFamily="18" charset="0"/>
                <a:cs typeface="Arial"/>
              </a:rPr>
              <a:t>itu </a:t>
            </a:r>
            <a:r>
              <a:rPr lang="id-ID" sz="3200" spc="-5" dirty="0">
                <a:latin typeface="Century Schoolbook" panose="02040604050505020304" pitchFamily="18" charset="0"/>
                <a:cs typeface="Arial"/>
              </a:rPr>
              <a:t>akibat adanya </a:t>
            </a:r>
            <a:r>
              <a:rPr lang="id-ID" sz="3200" dirty="0">
                <a:latin typeface="Century Schoolbook" panose="02040604050505020304" pitchFamily="18" charset="0"/>
                <a:cs typeface="Arial"/>
              </a:rPr>
              <a:t>yeast</a:t>
            </a:r>
            <a:r>
              <a:rPr lang="id-ID" sz="3200" spc="-60" dirty="0">
                <a:latin typeface="Century Schoolbook" panose="02040604050505020304" pitchFamily="18" charset="0"/>
                <a:cs typeface="Arial"/>
              </a:rPr>
              <a:t> </a:t>
            </a:r>
            <a:r>
              <a:rPr lang="id-ID" sz="3200" spc="-5" dirty="0">
                <a:latin typeface="Century Schoolbook" panose="02040604050505020304" pitchFamily="18" charset="0"/>
                <a:cs typeface="Arial"/>
              </a:rPr>
              <a:t>berlebih,  </a:t>
            </a:r>
            <a:r>
              <a:rPr lang="id-ID" sz="3200" dirty="0">
                <a:latin typeface="Century Schoolbook" panose="02040604050505020304" pitchFamily="18" charset="0"/>
                <a:cs typeface="Arial"/>
              </a:rPr>
              <a:t>sari </a:t>
            </a:r>
            <a:r>
              <a:rPr lang="id-ID" sz="3200" spc="-5" dirty="0">
                <a:latin typeface="Century Schoolbook" panose="02040604050505020304" pitchFamily="18" charset="0"/>
                <a:cs typeface="Arial"/>
              </a:rPr>
              <a:t>buah anggur </a:t>
            </a:r>
            <a:r>
              <a:rPr lang="id-ID" sz="3200" dirty="0">
                <a:latin typeface="Century Schoolbook" panose="02040604050505020304" pitchFamily="18" charset="0"/>
                <a:cs typeface="Arial"/>
              </a:rPr>
              <a:t>akan </a:t>
            </a:r>
            <a:r>
              <a:rPr lang="id-ID" sz="3200" spc="-5" dirty="0">
                <a:latin typeface="Century Schoolbook" panose="02040604050505020304" pitchFamily="18" charset="0"/>
                <a:cs typeface="Arial"/>
              </a:rPr>
              <a:t>menjadi </a:t>
            </a:r>
            <a:r>
              <a:rPr lang="id-ID" sz="3200" dirty="0">
                <a:latin typeface="Century Schoolbook" panose="02040604050505020304" pitchFamily="18" charset="0"/>
                <a:cs typeface="Arial"/>
              </a:rPr>
              <a:t>cuka,  jika </a:t>
            </a:r>
            <a:r>
              <a:rPr lang="id-ID" sz="3200" spc="-5" dirty="0">
                <a:latin typeface="Century Schoolbook" panose="02040604050505020304" pitchFamily="18" charset="0"/>
                <a:cs typeface="Arial"/>
              </a:rPr>
              <a:t>disimpan terlalu</a:t>
            </a:r>
            <a:r>
              <a:rPr lang="id-ID" sz="3200" spc="-10" dirty="0">
                <a:latin typeface="Century Schoolbook" panose="02040604050505020304" pitchFamily="18" charset="0"/>
                <a:cs typeface="Arial"/>
              </a:rPr>
              <a:t> </a:t>
            </a:r>
            <a:r>
              <a:rPr lang="id-ID" sz="3200" spc="-5" dirty="0">
                <a:latin typeface="Century Schoolbook" panose="02040604050505020304" pitchFamily="18" charset="0"/>
                <a:cs typeface="Arial"/>
              </a:rPr>
              <a:t>lama</a:t>
            </a:r>
            <a:endParaRPr lang="id-ID" sz="3200" dirty="0">
              <a:latin typeface="Century Schoolbook" panose="02040604050505020304" pitchFamily="18" charset="0"/>
              <a:cs typeface="Arial"/>
            </a:endParaRPr>
          </a:p>
          <a:p>
            <a:pPr marL="299085" marR="5080" indent="-286385">
              <a:lnSpc>
                <a:spcPts val="3460"/>
              </a:lnSpc>
              <a:spcBef>
                <a:spcPts val="760"/>
              </a:spcBef>
              <a:buChar char="–"/>
              <a:tabLst>
                <a:tab pos="299720" algn="l"/>
              </a:tabLst>
            </a:pPr>
            <a:r>
              <a:rPr lang="id-ID" sz="3200" spc="-5" dirty="0">
                <a:latin typeface="Century Schoolbook" panose="02040604050505020304" pitchFamily="18" charset="0"/>
                <a:cs typeface="Arial"/>
              </a:rPr>
              <a:t>Suhu optimum untuk pertumbuhannya  adalah 20-38 </a:t>
            </a:r>
            <a:r>
              <a:rPr lang="id-ID" sz="3200" dirty="0">
                <a:latin typeface="Century Schoolbook" panose="02040604050505020304" pitchFamily="18" charset="0"/>
                <a:cs typeface="Arial"/>
              </a:rPr>
              <a:t>oC. </a:t>
            </a:r>
            <a:r>
              <a:rPr lang="id-ID" sz="3200" spc="-5" dirty="0">
                <a:latin typeface="Century Schoolbook" panose="02040604050505020304" pitchFamily="18" charset="0"/>
                <a:cs typeface="Arial"/>
              </a:rPr>
              <a:t>Dan pada </a:t>
            </a:r>
            <a:r>
              <a:rPr lang="id-ID" sz="3200" dirty="0">
                <a:latin typeface="Century Schoolbook" panose="02040604050505020304" pitchFamily="18" charset="0"/>
                <a:cs typeface="Arial"/>
              </a:rPr>
              <a:t>suhu</a:t>
            </a:r>
            <a:r>
              <a:rPr lang="id-ID" sz="3200" spc="-90" dirty="0">
                <a:latin typeface="Century Schoolbook" panose="02040604050505020304" pitchFamily="18" charset="0"/>
                <a:cs typeface="Arial"/>
              </a:rPr>
              <a:t> </a:t>
            </a:r>
            <a:r>
              <a:rPr lang="id-ID" sz="3200" spc="-5" dirty="0">
                <a:latin typeface="Century Schoolbook" panose="02040604050505020304" pitchFamily="18" charset="0"/>
                <a:cs typeface="Arial"/>
              </a:rPr>
              <a:t>100oC  </a:t>
            </a:r>
            <a:r>
              <a:rPr lang="id-ID" sz="3200" dirty="0">
                <a:latin typeface="Century Schoolbook" panose="02040604050505020304" pitchFamily="18" charset="0"/>
                <a:cs typeface="Arial"/>
              </a:rPr>
              <a:t>yeast </a:t>
            </a:r>
            <a:r>
              <a:rPr lang="id-ID" sz="3200" spc="-5" dirty="0">
                <a:latin typeface="Century Schoolbook" panose="02040604050505020304" pitchFamily="18" charset="0"/>
                <a:cs typeface="Arial"/>
              </a:rPr>
              <a:t>dan sporanya dapat</a:t>
            </a:r>
            <a:r>
              <a:rPr lang="id-ID" sz="3200" spc="-65" dirty="0">
                <a:latin typeface="Century Schoolbook" panose="02040604050505020304" pitchFamily="18" charset="0"/>
                <a:cs typeface="Arial"/>
              </a:rPr>
              <a:t> </a:t>
            </a:r>
            <a:r>
              <a:rPr lang="id-ID" sz="3200" spc="-5" dirty="0">
                <a:latin typeface="Century Schoolbook" panose="02040604050505020304" pitchFamily="18" charset="0"/>
                <a:cs typeface="Arial"/>
              </a:rPr>
              <a:t>mati.</a:t>
            </a:r>
            <a:endParaRPr lang="id-ID" sz="3200" dirty="0">
              <a:latin typeface="Century Schoolbook" panose="02040604050505020304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2533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Kerusakan Mikrobiologis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900239"/>
            <a:ext cx="7886700" cy="4195761"/>
          </a:xfrm>
        </p:spPr>
        <p:txBody>
          <a:bodyPr>
            <a:normAutofit fontScale="85000" lnSpcReduction="20000"/>
          </a:bodyPr>
          <a:lstStyle/>
          <a:p>
            <a:pPr marL="12700" indent="0">
              <a:spcBef>
                <a:spcPts val="385"/>
              </a:spcBef>
              <a:buNone/>
              <a:tabLst>
                <a:tab pos="621665" algn="l"/>
                <a:tab pos="622300" algn="l"/>
              </a:tabLst>
            </a:pPr>
            <a:r>
              <a:rPr lang="id-ID" sz="3000" b="1" spc="-5" dirty="0">
                <a:uFill>
                  <a:solidFill>
                    <a:srgbClr val="000000"/>
                  </a:solidFill>
                </a:uFill>
                <a:latin typeface="Century Schoolbook" panose="02040604050505020304" pitchFamily="18" charset="0"/>
                <a:cs typeface="Arial"/>
              </a:rPr>
              <a:t>Bakteri</a:t>
            </a:r>
            <a:endParaRPr lang="id-ID" sz="3000" b="1" dirty="0">
              <a:latin typeface="Century Schoolbook" panose="02040604050505020304" pitchFamily="18" charset="0"/>
              <a:cs typeface="Arial"/>
            </a:endParaRPr>
          </a:p>
          <a:p>
            <a:pPr marL="812800" marR="104139" lvl="1" indent="-342900">
              <a:lnSpc>
                <a:spcPts val="2590"/>
              </a:lnSpc>
              <a:spcBef>
                <a:spcPts val="620"/>
              </a:spcBef>
              <a:tabLst>
                <a:tab pos="1003300" algn="l"/>
                <a:tab pos="1003935" algn="l"/>
              </a:tabLst>
            </a:pPr>
            <a:r>
              <a:rPr lang="id-ID" sz="2800" spc="-5" dirty="0">
                <a:latin typeface="Century Schoolbook" panose="02040604050505020304" pitchFamily="18" charset="0"/>
                <a:cs typeface="Arial"/>
              </a:rPr>
              <a:t>Bakteri terdapat </a:t>
            </a:r>
            <a:r>
              <a:rPr lang="id-ID" sz="2800" dirty="0">
                <a:latin typeface="Century Schoolbook" panose="02040604050505020304" pitchFamily="18" charset="0"/>
                <a:cs typeface="Arial"/>
              </a:rPr>
              <a:t>di air, </a:t>
            </a:r>
            <a:r>
              <a:rPr lang="id-ID" sz="2800" spc="-5" dirty="0">
                <a:latin typeface="Century Schoolbook" panose="02040604050505020304" pitchFamily="18" charset="0"/>
                <a:cs typeface="Arial"/>
              </a:rPr>
              <a:t>tanah, udara, dan pada  makanan. </a:t>
            </a:r>
            <a:r>
              <a:rPr lang="id-ID" sz="2800" dirty="0">
                <a:latin typeface="Century Schoolbook" panose="02040604050505020304" pitchFamily="18" charset="0"/>
                <a:cs typeface="Arial"/>
              </a:rPr>
              <a:t>Bakteri </a:t>
            </a:r>
            <a:r>
              <a:rPr lang="id-ID" sz="2800" spc="-5" dirty="0">
                <a:latin typeface="Century Schoolbook" panose="02040604050505020304" pitchFamily="18" charset="0"/>
                <a:cs typeface="Arial"/>
              </a:rPr>
              <a:t>ada yang </a:t>
            </a:r>
            <a:r>
              <a:rPr lang="id-ID" sz="2800" dirty="0">
                <a:latin typeface="Century Schoolbook" panose="02040604050505020304" pitchFamily="18" charset="0"/>
                <a:cs typeface="Arial"/>
              </a:rPr>
              <a:t>bersifat </a:t>
            </a:r>
            <a:r>
              <a:rPr lang="id-ID" sz="2800" spc="-5" dirty="0">
                <a:latin typeface="Century Schoolbook" panose="02040604050505020304" pitchFamily="18" charset="0"/>
                <a:cs typeface="Arial"/>
              </a:rPr>
              <a:t>aerob maupun  anaerob.</a:t>
            </a:r>
            <a:endParaRPr lang="id-ID" sz="2800" dirty="0">
              <a:latin typeface="Century Schoolbook" panose="02040604050505020304" pitchFamily="18" charset="0"/>
              <a:cs typeface="Arial"/>
            </a:endParaRPr>
          </a:p>
          <a:p>
            <a:pPr marL="812800" marR="34925" lvl="1" indent="-342900">
              <a:lnSpc>
                <a:spcPct val="90100"/>
              </a:lnSpc>
              <a:spcBef>
                <a:spcPts val="540"/>
              </a:spcBef>
              <a:tabLst>
                <a:tab pos="1003300" algn="l"/>
                <a:tab pos="1003935" algn="l"/>
              </a:tabLst>
            </a:pPr>
            <a:r>
              <a:rPr lang="id-ID" sz="2800" spc="-5" dirty="0">
                <a:latin typeface="Century Schoolbook" panose="02040604050505020304" pitchFamily="18" charset="0"/>
                <a:cs typeface="Arial"/>
              </a:rPr>
              <a:t>Salah </a:t>
            </a:r>
            <a:r>
              <a:rPr lang="id-ID" sz="2800" dirty="0">
                <a:latin typeface="Century Schoolbook" panose="02040604050505020304" pitchFamily="18" charset="0"/>
                <a:cs typeface="Arial"/>
              </a:rPr>
              <a:t>satu </a:t>
            </a:r>
            <a:r>
              <a:rPr lang="id-ID" sz="2800" spc="-5" dirty="0">
                <a:latin typeface="Century Schoolbook" panose="02040604050505020304" pitchFamily="18" charset="0"/>
                <a:cs typeface="Arial"/>
              </a:rPr>
              <a:t>peranan bakteri menguntungkan adalah  kemampuannya dalam menghasilkan flavor yang  disukai.</a:t>
            </a:r>
            <a:endParaRPr lang="id-ID" sz="2800" dirty="0">
              <a:latin typeface="Century Schoolbook" panose="02040604050505020304" pitchFamily="18" charset="0"/>
              <a:cs typeface="Arial"/>
            </a:endParaRPr>
          </a:p>
          <a:p>
            <a:pPr marL="812800" marR="5080" lvl="1" indent="-342900">
              <a:lnSpc>
                <a:spcPts val="2590"/>
              </a:lnSpc>
              <a:spcBef>
                <a:spcPts val="615"/>
              </a:spcBef>
              <a:tabLst>
                <a:tab pos="1003300" algn="l"/>
                <a:tab pos="1003935" algn="l"/>
              </a:tabLst>
            </a:pPr>
            <a:r>
              <a:rPr lang="id-ID" sz="2800" spc="-5" dirty="0">
                <a:latin typeface="Century Schoolbook" panose="02040604050505020304" pitchFamily="18" charset="0"/>
                <a:cs typeface="Arial"/>
              </a:rPr>
              <a:t>Misalnya bau </a:t>
            </a:r>
            <a:r>
              <a:rPr lang="id-ID" sz="2800" dirty="0">
                <a:latin typeface="Century Schoolbook" panose="02040604050505020304" pitchFamily="18" charset="0"/>
                <a:cs typeface="Arial"/>
              </a:rPr>
              <a:t>laktat </a:t>
            </a:r>
            <a:r>
              <a:rPr lang="id-ID" sz="2800" spc="-5" dirty="0">
                <a:latin typeface="Century Schoolbook" panose="02040604050505020304" pitchFamily="18" charset="0"/>
                <a:cs typeface="Arial"/>
              </a:rPr>
              <a:t>pada mentega, cita rasa asinan  pada sayuran, dan flavor</a:t>
            </a:r>
            <a:r>
              <a:rPr lang="id-ID" sz="2800" spc="25" dirty="0">
                <a:latin typeface="Century Schoolbook" panose="02040604050505020304" pitchFamily="18" charset="0"/>
                <a:cs typeface="Arial"/>
              </a:rPr>
              <a:t> </a:t>
            </a:r>
            <a:r>
              <a:rPr lang="id-ID" sz="2800" spc="-5" dirty="0">
                <a:latin typeface="Century Schoolbook" panose="02040604050505020304" pitchFamily="18" charset="0"/>
                <a:cs typeface="Arial"/>
              </a:rPr>
              <a:t>keju.</a:t>
            </a:r>
            <a:endParaRPr lang="id-ID" sz="2800" dirty="0">
              <a:latin typeface="Century Schoolbook" panose="02040604050505020304" pitchFamily="18" charset="0"/>
              <a:cs typeface="Arial"/>
            </a:endParaRPr>
          </a:p>
          <a:p>
            <a:pPr marL="812800" marR="356235" lvl="1" indent="-342900">
              <a:lnSpc>
                <a:spcPts val="2590"/>
              </a:lnSpc>
              <a:spcBef>
                <a:spcPts val="580"/>
              </a:spcBef>
              <a:tabLst>
                <a:tab pos="1003300" algn="l"/>
                <a:tab pos="1003935" algn="l"/>
              </a:tabLst>
            </a:pPr>
            <a:r>
              <a:rPr lang="id-ID" sz="2800" spc="-5" dirty="0">
                <a:latin typeface="Century Schoolbook" panose="02040604050505020304" pitchFamily="18" charset="0"/>
                <a:cs typeface="Arial"/>
              </a:rPr>
              <a:t>Walaupun memang tidak dapat dipungkiri bahwa  bakteri dapat pula menghasilkan senyawa yang  berbahaya bagi</a:t>
            </a:r>
            <a:r>
              <a:rPr lang="id-ID" sz="2800" spc="25" dirty="0">
                <a:latin typeface="Century Schoolbook" panose="02040604050505020304" pitchFamily="18" charset="0"/>
                <a:cs typeface="Arial"/>
              </a:rPr>
              <a:t> </a:t>
            </a:r>
            <a:r>
              <a:rPr lang="id-ID" sz="2800" spc="-5" dirty="0">
                <a:latin typeface="Century Schoolbook" panose="02040604050505020304" pitchFamily="18" charset="0"/>
                <a:cs typeface="Arial"/>
              </a:rPr>
              <a:t>kesehatan</a:t>
            </a:r>
            <a:endParaRPr lang="id-ID" sz="2800" dirty="0">
              <a:latin typeface="Century Schoolbook" panose="02040604050505020304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7234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8285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Definisi</a:t>
            </a:r>
            <a:endParaRPr lang="id-ID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b="1" dirty="0">
                <a:latin typeface="Century Schoolbook" panose="02040604050505020304" pitchFamily="18" charset="0"/>
              </a:rPr>
              <a:t>Kerusakan bahan </a:t>
            </a:r>
            <a:r>
              <a:rPr lang="id-ID" b="1" dirty="0" smtClean="0">
                <a:latin typeface="Century Schoolbook" panose="02040604050505020304" pitchFamily="18" charset="0"/>
              </a:rPr>
              <a:t>makanan</a:t>
            </a:r>
            <a:r>
              <a:rPr lang="id-ID" dirty="0" smtClean="0">
                <a:latin typeface="Century Schoolbook" panose="02040604050505020304" pitchFamily="18" charset="0"/>
              </a:rPr>
              <a:t> </a:t>
            </a:r>
          </a:p>
          <a:p>
            <a:pPr lvl="1" algn="just"/>
            <a:r>
              <a:rPr lang="id-ID" sz="2800" dirty="0">
                <a:latin typeface="Century Schoolbook" panose="02040604050505020304" pitchFamily="18" charset="0"/>
              </a:rPr>
              <a:t>perubahan karakteristik fisik dan kimiawi suatu bahan pangan yang tidak diinginkan </a:t>
            </a:r>
          </a:p>
          <a:p>
            <a:pPr lvl="1" algn="just"/>
            <a:r>
              <a:rPr lang="id-ID" sz="2800" dirty="0">
                <a:latin typeface="Century Schoolbook" panose="02040604050505020304" pitchFamily="18" charset="0"/>
              </a:rPr>
              <a:t>penyimpangan dari karakteristik normal. </a:t>
            </a:r>
          </a:p>
          <a:p>
            <a:pPr lvl="1" algn="just"/>
            <a:r>
              <a:rPr lang="id-ID" sz="2800" dirty="0">
                <a:latin typeface="Century Schoolbook" panose="02040604050505020304" pitchFamily="18" charset="0"/>
              </a:rPr>
              <a:t>Kerusakan bahan pangan dapat menyebabkan kebusukan.</a:t>
            </a:r>
          </a:p>
          <a:p>
            <a:pPr marL="0" indent="0" algn="just">
              <a:buNone/>
            </a:pPr>
            <a:r>
              <a:rPr lang="id-ID" dirty="0" smtClean="0">
                <a:latin typeface="Century Schoolbook" panose="02040604050505020304" pitchFamily="18" charset="0"/>
              </a:rPr>
              <a:t>Karakteristik </a:t>
            </a:r>
            <a:r>
              <a:rPr lang="id-ID" dirty="0">
                <a:latin typeface="Century Schoolbook" panose="02040604050505020304" pitchFamily="18" charset="0"/>
              </a:rPr>
              <a:t>fisik yang dimaksud meliputi sifat organoleptik seperti warna, tekstur, aroma, dan bentuk. Sedangkan karakteristik kimiawi </a:t>
            </a:r>
            <a:r>
              <a:rPr lang="id-ID" dirty="0" smtClean="0">
                <a:latin typeface="Century Schoolbook" panose="02040604050505020304" pitchFamily="18" charset="0"/>
              </a:rPr>
              <a:t>meliputi</a:t>
            </a:r>
            <a:endParaRPr lang="id-ID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503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Komponen Penyusun Makanan</a:t>
            </a:r>
            <a:endParaRPr lang="id-ID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>
                <a:latin typeface="Century Schoolbook" panose="02040604050505020304" pitchFamily="18" charset="0"/>
              </a:rPr>
              <a:t>kadar </a:t>
            </a:r>
            <a:r>
              <a:rPr lang="id-ID" dirty="0" smtClean="0">
                <a:latin typeface="Century Schoolbook" panose="02040604050505020304" pitchFamily="18" charset="0"/>
              </a:rPr>
              <a:t>air</a:t>
            </a:r>
          </a:p>
          <a:p>
            <a:r>
              <a:rPr lang="id-ID" dirty="0" smtClean="0">
                <a:latin typeface="Century Schoolbook" panose="02040604050505020304" pitchFamily="18" charset="0"/>
              </a:rPr>
              <a:t>Karbohidrat</a:t>
            </a:r>
          </a:p>
          <a:p>
            <a:r>
              <a:rPr lang="id-ID" dirty="0" smtClean="0">
                <a:latin typeface="Century Schoolbook" panose="02040604050505020304" pitchFamily="18" charset="0"/>
              </a:rPr>
              <a:t>Protein</a:t>
            </a:r>
          </a:p>
          <a:p>
            <a:r>
              <a:rPr lang="id-ID" dirty="0" smtClean="0">
                <a:latin typeface="Century Schoolbook" panose="02040604050505020304" pitchFamily="18" charset="0"/>
              </a:rPr>
              <a:t>Lemak</a:t>
            </a:r>
          </a:p>
          <a:p>
            <a:r>
              <a:rPr lang="id-ID" dirty="0" smtClean="0">
                <a:latin typeface="Century Schoolbook" panose="02040604050505020304" pitchFamily="18" charset="0"/>
              </a:rPr>
              <a:t>Mineral</a:t>
            </a:r>
          </a:p>
          <a:p>
            <a:r>
              <a:rPr lang="id-ID" dirty="0" smtClean="0">
                <a:latin typeface="Century Schoolbook" panose="02040604050505020304" pitchFamily="18" charset="0"/>
              </a:rPr>
              <a:t>Vitamin</a:t>
            </a:r>
          </a:p>
          <a:p>
            <a:r>
              <a:rPr lang="id-ID" dirty="0" smtClean="0">
                <a:latin typeface="Century Schoolbook" panose="02040604050505020304" pitchFamily="18" charset="0"/>
              </a:rPr>
              <a:t>pigmen dsb</a:t>
            </a:r>
            <a:endParaRPr lang="id-ID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983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2474" t="20138" r="22670" b="7640"/>
          <a:stretch/>
        </p:blipFill>
        <p:spPr>
          <a:xfrm>
            <a:off x="330200" y="457200"/>
            <a:ext cx="8026400" cy="594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845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Ciri-ciri Kerusakan Bahan Makanan</a:t>
            </a:r>
            <a:endParaRPr lang="id-ID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600" dirty="0">
                <a:latin typeface="Century Schoolbook" panose="02040604050505020304" pitchFamily="18" charset="0"/>
              </a:rPr>
              <a:t>Bau tidak sedap</a:t>
            </a:r>
          </a:p>
          <a:p>
            <a:r>
              <a:rPr lang="id-ID" sz="3600" dirty="0">
                <a:latin typeface="Century Schoolbook" panose="02040604050505020304" pitchFamily="18" charset="0"/>
              </a:rPr>
              <a:t>Perubahan bentuk</a:t>
            </a:r>
          </a:p>
          <a:p>
            <a:r>
              <a:rPr lang="id-ID" sz="3600" dirty="0">
                <a:latin typeface="Century Schoolbook" panose="02040604050505020304" pitchFamily="18" charset="0"/>
              </a:rPr>
              <a:t>Kehilangan daya tarik</a:t>
            </a:r>
          </a:p>
          <a:p>
            <a:r>
              <a:rPr lang="id-ID" sz="3600" dirty="0">
                <a:latin typeface="Century Schoolbook" panose="02040604050505020304" pitchFamily="18" charset="0"/>
              </a:rPr>
              <a:t>nilai gizi menurun</a:t>
            </a:r>
            <a:endParaRPr lang="id-ID" sz="3600" b="1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347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612775"/>
            <a:ext cx="7372350" cy="550227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d-ID" sz="3200" dirty="0">
                <a:latin typeface="Century Schoolbook" panose="02040604050505020304" pitchFamily="18" charset="0"/>
              </a:rPr>
              <a:t>Bahan Pangan yang kaya akan zat gizi akan lebih mudah rusak dan menimbulkan resiko keamanan pangan yang lebih besar dibandingkan dengan bahan yang mengandung gizi lebih rendah</a:t>
            </a:r>
          </a:p>
        </p:txBody>
      </p:sp>
    </p:spTree>
    <p:extLst>
      <p:ext uri="{BB962C8B-B14F-4D97-AF65-F5344CB8AC3E}">
        <p14:creationId xmlns:p14="http://schemas.microsoft.com/office/powerpoint/2010/main" val="2256439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4800" dirty="0">
                <a:solidFill>
                  <a:srgbClr val="FF0000"/>
                </a:solidFill>
                <a:latin typeface="Century Schoolbook" panose="02040604050505020304" pitchFamily="18" charset="0"/>
              </a:rPr>
              <a:t>Penyebab Kerusakan Bahan Makanan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600" dirty="0">
                <a:latin typeface="Century Schoolbook" panose="02040604050505020304" pitchFamily="18" charset="0"/>
              </a:rPr>
              <a:t>Kerusakan Mikrobiologis</a:t>
            </a:r>
          </a:p>
          <a:p>
            <a:r>
              <a:rPr lang="id-ID" sz="3600" dirty="0">
                <a:latin typeface="Century Schoolbook" panose="02040604050505020304" pitchFamily="18" charset="0"/>
              </a:rPr>
              <a:t>Kerusakan Biologis</a:t>
            </a:r>
          </a:p>
          <a:p>
            <a:r>
              <a:rPr lang="id-ID" sz="3600" dirty="0">
                <a:latin typeface="Century Schoolbook" panose="02040604050505020304" pitchFamily="18" charset="0"/>
              </a:rPr>
              <a:t>Kerusakan Fisik</a:t>
            </a:r>
          </a:p>
          <a:p>
            <a:r>
              <a:rPr lang="id-ID" sz="3600" dirty="0">
                <a:latin typeface="Century Schoolbook" panose="02040604050505020304" pitchFamily="18" charset="0"/>
              </a:rPr>
              <a:t>Kerusakan Mekanis</a:t>
            </a:r>
          </a:p>
          <a:p>
            <a:r>
              <a:rPr lang="id-ID" sz="3600" dirty="0">
                <a:latin typeface="Century Schoolbook" panose="02040604050505020304" pitchFamily="18" charset="0"/>
              </a:rPr>
              <a:t>Kerusakan Kimiawi</a:t>
            </a:r>
          </a:p>
        </p:txBody>
      </p:sp>
    </p:spTree>
    <p:extLst>
      <p:ext uri="{BB962C8B-B14F-4D97-AF65-F5344CB8AC3E}">
        <p14:creationId xmlns:p14="http://schemas.microsoft.com/office/powerpoint/2010/main" val="1353809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Kerusakan Mikrobiologis</a:t>
            </a:r>
            <a:endParaRPr lang="id-ID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d-ID" sz="3600" dirty="0">
                <a:latin typeface="Century Schoolbook" panose="02040604050505020304" pitchFamily="18" charset="0"/>
              </a:rPr>
              <a:t>Kerusakan ini disebabkan oleh mikroorganisme seperti bakteri, kapang, dan khamir. Jenis kerusakan ini ditandai dengan timbulnya </a:t>
            </a:r>
            <a:r>
              <a:rPr lang="id-ID" sz="3600" dirty="0" smtClean="0">
                <a:latin typeface="Century Schoolbook" panose="02040604050505020304" pitchFamily="18" charset="0"/>
              </a:rPr>
              <a:t>kapang, </a:t>
            </a:r>
            <a:r>
              <a:rPr lang="id-ID" sz="3600" dirty="0">
                <a:latin typeface="Century Schoolbook" panose="02040604050505020304" pitchFamily="18" charset="0"/>
              </a:rPr>
              <a:t>kebusukan, lendir, dan adanya perubahan warna. Kerusakan mikrobiologis dapat berbahaya bagi kesehatan manusai karena racun yang diproduksi oleh mikroorganisme.</a:t>
            </a:r>
          </a:p>
        </p:txBody>
      </p:sp>
    </p:spTree>
    <p:extLst>
      <p:ext uri="{BB962C8B-B14F-4D97-AF65-F5344CB8AC3E}">
        <p14:creationId xmlns:p14="http://schemas.microsoft.com/office/powerpoint/2010/main" val="1964406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Kerusakan Mikrobiologis</a:t>
            </a:r>
            <a:endParaRPr lang="id-ID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1888" t="27778" r="23450" b="16667"/>
          <a:stretch/>
        </p:blipFill>
        <p:spPr>
          <a:xfrm>
            <a:off x="354918" y="1866901"/>
            <a:ext cx="8434163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29417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</Template>
  <TotalTime>1592</TotalTime>
  <Words>346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Theme4</vt:lpstr>
      <vt:lpstr>PowerPoint Presentation</vt:lpstr>
      <vt:lpstr>Definisi</vt:lpstr>
      <vt:lpstr>Komponen Penyusun Makanan</vt:lpstr>
      <vt:lpstr>PowerPoint Presentation</vt:lpstr>
      <vt:lpstr>Ciri-ciri Kerusakan Bahan Makanan</vt:lpstr>
      <vt:lpstr>PowerPoint Presentation</vt:lpstr>
      <vt:lpstr>Penyebab Kerusakan Bahan Makanan</vt:lpstr>
      <vt:lpstr>Kerusakan Mikrobiologis</vt:lpstr>
      <vt:lpstr>Kerusakan Mikrobiologis</vt:lpstr>
      <vt:lpstr>Kerusakan Mikrobiologis</vt:lpstr>
      <vt:lpstr>Kerusakan Mikrobiologis</vt:lpstr>
      <vt:lpstr>Kerusakan Mikrobiologis</vt:lpstr>
      <vt:lpstr>Kerusakan Mikrobiologis</vt:lpstr>
      <vt:lpstr>TERIMAKASIH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Kerusakan Bahan Makanan</dc:title>
  <dc:creator>user</dc:creator>
  <cp:lastModifiedBy>Ahmad Irfandi</cp:lastModifiedBy>
  <cp:revision>17</cp:revision>
  <dcterms:created xsi:type="dcterms:W3CDTF">2017-10-28T02:35:05Z</dcterms:created>
  <dcterms:modified xsi:type="dcterms:W3CDTF">2018-10-30T08:23:09Z</dcterms:modified>
</cp:coreProperties>
</file>