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84" y="-3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CF155C86-9495-4142-99CB-5BF837A436B3}" type="datetimeFigureOut">
              <a:rPr lang="id-ID" smtClean="0"/>
              <a:t>30/10/2018</a:t>
            </a:fld>
            <a:endParaRPr lang="id-ID"/>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53A201FB-E172-4D6C-854B-A26B60C33742}" type="slidenum">
              <a:rPr lang="id-ID" smtClean="0"/>
              <a:t>‹#›</a:t>
            </a:fld>
            <a:endParaRPr lang="id-ID"/>
          </a:p>
        </p:txBody>
      </p:sp>
    </p:spTree>
    <p:extLst>
      <p:ext uri="{BB962C8B-B14F-4D97-AF65-F5344CB8AC3E}">
        <p14:creationId xmlns:p14="http://schemas.microsoft.com/office/powerpoint/2010/main" val="3608016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CF155C86-9495-4142-99CB-5BF837A436B3}" type="datetimeFigureOut">
              <a:rPr lang="id-ID" smtClean="0"/>
              <a:t>30/10/2018</a:t>
            </a:fld>
            <a:endParaRPr lang="id-ID"/>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53A201FB-E172-4D6C-854B-A26B60C33742}" type="slidenum">
              <a:rPr lang="id-ID" smtClean="0"/>
              <a:t>‹#›</a:t>
            </a:fld>
            <a:endParaRPr lang="id-ID"/>
          </a:p>
        </p:txBody>
      </p:sp>
    </p:spTree>
    <p:extLst>
      <p:ext uri="{BB962C8B-B14F-4D97-AF65-F5344CB8AC3E}">
        <p14:creationId xmlns:p14="http://schemas.microsoft.com/office/powerpoint/2010/main" val="3970712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CF155C86-9495-4142-99CB-5BF837A436B3}" type="datetimeFigureOut">
              <a:rPr lang="id-ID" smtClean="0"/>
              <a:t>30/10/2018</a:t>
            </a:fld>
            <a:endParaRPr lang="id-ID"/>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53A201FB-E172-4D6C-854B-A26B60C33742}" type="slidenum">
              <a:rPr lang="id-ID" smtClean="0"/>
              <a:t>‹#›</a:t>
            </a:fld>
            <a:endParaRPr lang="id-ID"/>
          </a:p>
        </p:txBody>
      </p:sp>
    </p:spTree>
    <p:extLst>
      <p:ext uri="{BB962C8B-B14F-4D97-AF65-F5344CB8AC3E}">
        <p14:creationId xmlns:p14="http://schemas.microsoft.com/office/powerpoint/2010/main" val="661090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CF155C86-9495-4142-99CB-5BF837A436B3}" type="datetimeFigureOut">
              <a:rPr lang="id-ID" smtClean="0"/>
              <a:t>30/10/2018</a:t>
            </a:fld>
            <a:endParaRPr lang="id-ID"/>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53A201FB-E172-4D6C-854B-A26B60C33742}" type="slidenum">
              <a:rPr lang="id-ID" smtClean="0"/>
              <a:t>‹#›</a:t>
            </a:fld>
            <a:endParaRPr lang="id-ID"/>
          </a:p>
        </p:txBody>
      </p:sp>
    </p:spTree>
    <p:extLst>
      <p:ext uri="{BB962C8B-B14F-4D97-AF65-F5344CB8AC3E}">
        <p14:creationId xmlns:p14="http://schemas.microsoft.com/office/powerpoint/2010/main" val="243361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CF155C86-9495-4142-99CB-5BF837A436B3}" type="datetimeFigureOut">
              <a:rPr lang="id-ID" smtClean="0"/>
              <a:t>30/10/2018</a:t>
            </a:fld>
            <a:endParaRPr lang="id-ID"/>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53A201FB-E172-4D6C-854B-A26B60C33742}" type="slidenum">
              <a:rPr lang="id-ID" smtClean="0"/>
              <a:t>‹#›</a:t>
            </a:fld>
            <a:endParaRPr lang="id-ID"/>
          </a:p>
        </p:txBody>
      </p:sp>
    </p:spTree>
    <p:extLst>
      <p:ext uri="{BB962C8B-B14F-4D97-AF65-F5344CB8AC3E}">
        <p14:creationId xmlns:p14="http://schemas.microsoft.com/office/powerpoint/2010/main" val="1345398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CF155C86-9495-4142-99CB-5BF837A436B3}" type="datetimeFigureOut">
              <a:rPr lang="id-ID" smtClean="0"/>
              <a:t>30/10/2018</a:t>
            </a:fld>
            <a:endParaRPr lang="id-ID"/>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53A201FB-E172-4D6C-854B-A26B60C33742}" type="slidenum">
              <a:rPr lang="id-ID" smtClean="0"/>
              <a:t>‹#›</a:t>
            </a:fld>
            <a:endParaRPr lang="id-ID"/>
          </a:p>
        </p:txBody>
      </p:sp>
    </p:spTree>
    <p:extLst>
      <p:ext uri="{BB962C8B-B14F-4D97-AF65-F5344CB8AC3E}">
        <p14:creationId xmlns:p14="http://schemas.microsoft.com/office/powerpoint/2010/main" val="2899988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CF155C86-9495-4142-99CB-5BF837A436B3}" type="datetimeFigureOut">
              <a:rPr lang="id-ID" smtClean="0"/>
              <a:t>30/10/2018</a:t>
            </a:fld>
            <a:endParaRPr lang="id-ID"/>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53A201FB-E172-4D6C-854B-A26B60C33742}" type="slidenum">
              <a:rPr lang="id-ID" smtClean="0"/>
              <a:t>‹#›</a:t>
            </a:fld>
            <a:endParaRPr lang="id-ID"/>
          </a:p>
        </p:txBody>
      </p:sp>
    </p:spTree>
    <p:extLst>
      <p:ext uri="{BB962C8B-B14F-4D97-AF65-F5344CB8AC3E}">
        <p14:creationId xmlns:p14="http://schemas.microsoft.com/office/powerpoint/2010/main" val="65641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CF155C86-9495-4142-99CB-5BF837A436B3}" type="datetimeFigureOut">
              <a:rPr lang="id-ID" smtClean="0"/>
              <a:t>30/10/2018</a:t>
            </a:fld>
            <a:endParaRPr lang="id-ID"/>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53A201FB-E172-4D6C-854B-A26B60C33742}" type="slidenum">
              <a:rPr lang="id-ID" smtClean="0"/>
              <a:t>‹#›</a:t>
            </a:fld>
            <a:endParaRPr lang="id-ID"/>
          </a:p>
        </p:txBody>
      </p:sp>
    </p:spTree>
    <p:extLst>
      <p:ext uri="{BB962C8B-B14F-4D97-AF65-F5344CB8AC3E}">
        <p14:creationId xmlns:p14="http://schemas.microsoft.com/office/powerpoint/2010/main" val="2554684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CF155C86-9495-4142-99CB-5BF837A436B3}" type="datetimeFigureOut">
              <a:rPr lang="id-ID" smtClean="0"/>
              <a:t>30/10/2018</a:t>
            </a:fld>
            <a:endParaRPr lang="id-ID"/>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53A201FB-E172-4D6C-854B-A26B60C33742}" type="slidenum">
              <a:rPr lang="id-ID" smtClean="0"/>
              <a:t>‹#›</a:t>
            </a:fld>
            <a:endParaRPr lang="id-ID"/>
          </a:p>
        </p:txBody>
      </p:sp>
    </p:spTree>
    <p:extLst>
      <p:ext uri="{BB962C8B-B14F-4D97-AF65-F5344CB8AC3E}">
        <p14:creationId xmlns:p14="http://schemas.microsoft.com/office/powerpoint/2010/main" val="2253563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CF155C86-9495-4142-99CB-5BF837A436B3}" type="datetimeFigureOut">
              <a:rPr lang="id-ID" smtClean="0"/>
              <a:t>30/10/2018</a:t>
            </a:fld>
            <a:endParaRPr lang="id-ID"/>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53A201FB-E172-4D6C-854B-A26B60C33742}" type="slidenum">
              <a:rPr lang="id-ID" smtClean="0"/>
              <a:t>‹#›</a:t>
            </a:fld>
            <a:endParaRPr lang="id-ID"/>
          </a:p>
        </p:txBody>
      </p:sp>
    </p:spTree>
    <p:extLst>
      <p:ext uri="{BB962C8B-B14F-4D97-AF65-F5344CB8AC3E}">
        <p14:creationId xmlns:p14="http://schemas.microsoft.com/office/powerpoint/2010/main" val="2953658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CF155C86-9495-4142-99CB-5BF837A436B3}" type="datetimeFigureOut">
              <a:rPr lang="id-ID" smtClean="0"/>
              <a:t>30/10/2018</a:t>
            </a:fld>
            <a:endParaRPr lang="id-ID"/>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53A201FB-E172-4D6C-854B-A26B60C33742}" type="slidenum">
              <a:rPr lang="id-ID" smtClean="0"/>
              <a:t>‹#›</a:t>
            </a:fld>
            <a:endParaRPr lang="id-ID"/>
          </a:p>
        </p:txBody>
      </p:sp>
    </p:spTree>
    <p:extLst>
      <p:ext uri="{BB962C8B-B14F-4D97-AF65-F5344CB8AC3E}">
        <p14:creationId xmlns:p14="http://schemas.microsoft.com/office/powerpoint/2010/main" val="3376425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11113"/>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12954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1"/>
          <p:cNvSpPr txBox="1">
            <a:spLocks noChangeArrowheads="1"/>
          </p:cNvSpPr>
          <p:nvPr/>
        </p:nvSpPr>
        <p:spPr bwMode="auto">
          <a:xfrm>
            <a:off x="3200400" y="2168526"/>
            <a:ext cx="5638800" cy="2523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id-ID" sz="2800" b="1" dirty="0" smtClean="0">
                <a:solidFill>
                  <a:schemeClr val="bg1"/>
                </a:solidFill>
              </a:rPr>
              <a:t>FAKTOR YANG MEMPENGARUHI KERUSAKAN MAKANAN OLEH MIKROORGANISME</a:t>
            </a:r>
            <a:endParaRPr lang="en-US" sz="2800" b="1" dirty="0">
              <a:solidFill>
                <a:schemeClr val="bg1"/>
              </a:solidFill>
            </a:endParaRPr>
          </a:p>
          <a:p>
            <a:pPr algn="ctr" eaLnBrk="1" hangingPunct="1"/>
            <a:endParaRPr lang="en-US" b="1" dirty="0">
              <a:solidFill>
                <a:schemeClr val="bg1"/>
              </a:solidFill>
            </a:endParaRPr>
          </a:p>
          <a:p>
            <a:pPr algn="ctr" eaLnBrk="1" hangingPunct="1"/>
            <a:r>
              <a:rPr lang="id-ID" sz="1400" b="1" dirty="0" smtClean="0">
                <a:solidFill>
                  <a:schemeClr val="bg1"/>
                </a:solidFill>
              </a:rPr>
              <a:t>Mayumi Nitami</a:t>
            </a:r>
            <a:r>
              <a:rPr lang="en-US" sz="1400" b="1" dirty="0" smtClean="0">
                <a:solidFill>
                  <a:schemeClr val="bg1"/>
                </a:solidFill>
              </a:rPr>
              <a:t>, </a:t>
            </a:r>
            <a:r>
              <a:rPr lang="en-US" sz="1400" b="1" dirty="0">
                <a:solidFill>
                  <a:schemeClr val="bg1"/>
                </a:solidFill>
              </a:rPr>
              <a:t>SKM, MKM</a:t>
            </a:r>
          </a:p>
          <a:p>
            <a:pPr algn="ctr" eaLnBrk="1" hangingPunct="1"/>
            <a:r>
              <a:rPr lang="en-US" sz="1400" b="1" dirty="0" err="1">
                <a:solidFill>
                  <a:schemeClr val="bg1"/>
                </a:solidFill>
              </a:rPr>
              <a:t>Kesmas</a:t>
            </a:r>
            <a:r>
              <a:rPr lang="en-US" sz="1400" b="1" dirty="0">
                <a:solidFill>
                  <a:schemeClr val="bg1"/>
                </a:solidFill>
              </a:rPr>
              <a:t>/FIKES</a:t>
            </a:r>
          </a:p>
        </p:txBody>
      </p:sp>
    </p:spTree>
    <p:extLst>
      <p:ext uri="{BB962C8B-B14F-4D97-AF65-F5344CB8AC3E}">
        <p14:creationId xmlns:p14="http://schemas.microsoft.com/office/powerpoint/2010/main" val="167762008"/>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d-ID" dirty="0">
                <a:solidFill>
                  <a:srgbClr val="FF0000"/>
                </a:solidFill>
                <a:latin typeface="Century Schoolbook" panose="02040604050505020304" pitchFamily="18" charset="0"/>
              </a:rPr>
              <a:t>Kerusakan Mekanis</a:t>
            </a:r>
            <a:endParaRPr lang="id-ID" dirty="0">
              <a:latin typeface="Century Schoolbook" panose="02040604050505020304" pitchFamily="18" charset="0"/>
            </a:endParaRPr>
          </a:p>
        </p:txBody>
      </p:sp>
      <p:sp>
        <p:nvSpPr>
          <p:cNvPr id="4" name="Content Placeholder 3"/>
          <p:cNvSpPr>
            <a:spLocks noGrp="1"/>
          </p:cNvSpPr>
          <p:nvPr>
            <p:ph idx="1"/>
          </p:nvPr>
        </p:nvSpPr>
        <p:spPr/>
        <p:txBody>
          <a:bodyPr>
            <a:normAutofit fontScale="85000" lnSpcReduction="10000"/>
          </a:bodyPr>
          <a:lstStyle/>
          <a:p>
            <a:pPr marL="355600" marR="158115" indent="-342900">
              <a:spcBef>
                <a:spcPts val="434"/>
              </a:spcBef>
              <a:tabLst>
                <a:tab pos="354965" algn="l"/>
                <a:tab pos="355600" algn="l"/>
              </a:tabLst>
            </a:pPr>
            <a:r>
              <a:rPr lang="id-ID" spc="-5" dirty="0">
                <a:latin typeface="Century Schoolbook" panose="02040604050505020304" pitchFamily="18" charset="0"/>
                <a:cs typeface="Arial"/>
              </a:rPr>
              <a:t>Kerusakan mekanis pada dapat terjadi akibat  benturan selama penangkapan, pengangkutan,  dan persiapan sebelum</a:t>
            </a:r>
            <a:r>
              <a:rPr lang="id-ID" spc="30" dirty="0">
                <a:latin typeface="Century Schoolbook" panose="02040604050505020304" pitchFamily="18" charset="0"/>
                <a:cs typeface="Arial"/>
              </a:rPr>
              <a:t> </a:t>
            </a:r>
            <a:r>
              <a:rPr lang="id-ID" spc="-5" dirty="0">
                <a:latin typeface="Century Schoolbook" panose="02040604050505020304" pitchFamily="18" charset="0"/>
                <a:cs typeface="Arial"/>
              </a:rPr>
              <a:t>pengolahan.</a:t>
            </a:r>
            <a:endParaRPr lang="id-ID" dirty="0">
              <a:latin typeface="Century Schoolbook" panose="02040604050505020304" pitchFamily="18" charset="0"/>
              <a:cs typeface="Arial"/>
            </a:endParaRPr>
          </a:p>
          <a:p>
            <a:pPr marL="355600" marR="5080" indent="-342900">
              <a:spcBef>
                <a:spcPts val="670"/>
              </a:spcBef>
              <a:tabLst>
                <a:tab pos="354965" algn="l"/>
                <a:tab pos="355600" algn="l"/>
              </a:tabLst>
            </a:pPr>
            <a:r>
              <a:rPr lang="id-ID" spc="-5" dirty="0">
                <a:latin typeface="Century Schoolbook" panose="02040604050505020304" pitchFamily="18" charset="0"/>
                <a:cs typeface="Arial"/>
              </a:rPr>
              <a:t>Gejala yang timbul akibat kerusakan mekanis ini  antara lain memar (karena tertindih atau  tertekan), sobek, atau</a:t>
            </a:r>
            <a:r>
              <a:rPr lang="id-ID" dirty="0">
                <a:latin typeface="Century Schoolbook" panose="02040604050505020304" pitchFamily="18" charset="0"/>
                <a:cs typeface="Arial"/>
              </a:rPr>
              <a:t> </a:t>
            </a:r>
            <a:r>
              <a:rPr lang="id-ID" spc="-5" dirty="0">
                <a:latin typeface="Century Schoolbook" panose="02040604050505020304" pitchFamily="18" charset="0"/>
                <a:cs typeface="Arial"/>
              </a:rPr>
              <a:t>terpotong.</a:t>
            </a:r>
            <a:endParaRPr lang="id-ID" dirty="0">
              <a:latin typeface="Century Schoolbook" panose="02040604050505020304" pitchFamily="18" charset="0"/>
              <a:cs typeface="Arial"/>
            </a:endParaRPr>
          </a:p>
          <a:p>
            <a:pPr marL="355600" marR="111125" indent="-342900">
              <a:spcBef>
                <a:spcPts val="670"/>
              </a:spcBef>
              <a:tabLst>
                <a:tab pos="354965" algn="l"/>
                <a:tab pos="355600" algn="l"/>
              </a:tabLst>
            </a:pPr>
            <a:r>
              <a:rPr lang="id-ID" spc="-5" dirty="0">
                <a:latin typeface="Century Schoolbook" panose="02040604050505020304" pitchFamily="18" charset="0"/>
                <a:cs typeface="Arial"/>
              </a:rPr>
              <a:t>Kerusakan mekanis pada ikan tidak  berpengaruh nyata terhadap nilai gizinya, tetapi  cukup berpengaruh terhadap penampilan dan  penerimaan</a:t>
            </a:r>
            <a:r>
              <a:rPr lang="id-ID" spc="25" dirty="0">
                <a:latin typeface="Century Schoolbook" panose="02040604050505020304" pitchFamily="18" charset="0"/>
                <a:cs typeface="Arial"/>
              </a:rPr>
              <a:t> </a:t>
            </a:r>
            <a:r>
              <a:rPr lang="id-ID" spc="-5" dirty="0">
                <a:latin typeface="Century Schoolbook" panose="02040604050505020304" pitchFamily="18" charset="0"/>
                <a:cs typeface="Arial"/>
              </a:rPr>
              <a:t>konsumen.</a:t>
            </a:r>
            <a:endParaRPr lang="id-ID" dirty="0">
              <a:latin typeface="Century Schoolbook" panose="02040604050505020304" pitchFamily="18" charset="0"/>
              <a:cs typeface="Arial"/>
            </a:endParaRPr>
          </a:p>
        </p:txBody>
      </p:sp>
    </p:spTree>
    <p:extLst>
      <p:ext uri="{BB962C8B-B14F-4D97-AF65-F5344CB8AC3E}">
        <p14:creationId xmlns:p14="http://schemas.microsoft.com/office/powerpoint/2010/main" val="1432864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05230" y="3376771"/>
            <a:ext cx="3061970" cy="1305560"/>
          </a:xfrm>
          <a:prstGeom prst="rect">
            <a:avLst/>
          </a:prstGeom>
        </p:spPr>
        <p:txBody>
          <a:bodyPr vert="horz" wrap="square" lIns="0" tIns="12065" rIns="0" bIns="0" rtlCol="0">
            <a:spAutoFit/>
          </a:bodyPr>
          <a:lstStyle/>
          <a:p>
            <a:pPr marL="241300" indent="-228600">
              <a:spcBef>
                <a:spcPts val="95"/>
              </a:spcBef>
              <a:buChar char="•"/>
              <a:tabLst>
                <a:tab pos="241300" algn="l"/>
              </a:tabLst>
            </a:pPr>
            <a:r>
              <a:rPr sz="2800" spc="-5" dirty="0">
                <a:latin typeface="Arial"/>
                <a:cs typeface="Arial"/>
              </a:rPr>
              <a:t>a. Bakteri</a:t>
            </a:r>
            <a:r>
              <a:rPr sz="2800" spc="-15" dirty="0">
                <a:latin typeface="Arial"/>
                <a:cs typeface="Arial"/>
              </a:rPr>
              <a:t> </a:t>
            </a:r>
            <a:r>
              <a:rPr sz="2800" spc="-5" dirty="0">
                <a:latin typeface="Arial"/>
                <a:cs typeface="Arial"/>
              </a:rPr>
              <a:t>termofil</a:t>
            </a:r>
            <a:endParaRPr sz="2800" dirty="0">
              <a:latin typeface="Arial"/>
              <a:cs typeface="Arial"/>
            </a:endParaRPr>
          </a:p>
          <a:p>
            <a:pPr marL="241300" indent="-228600">
              <a:buChar char="•"/>
              <a:tabLst>
                <a:tab pos="241300" algn="l"/>
              </a:tabLst>
            </a:pPr>
            <a:r>
              <a:rPr sz="2800" spc="-5" dirty="0">
                <a:latin typeface="Arial"/>
                <a:cs typeface="Arial"/>
              </a:rPr>
              <a:t>b. Bakteri</a:t>
            </a:r>
            <a:r>
              <a:rPr sz="2800" spc="-15" dirty="0">
                <a:latin typeface="Arial"/>
                <a:cs typeface="Arial"/>
              </a:rPr>
              <a:t> </a:t>
            </a:r>
            <a:r>
              <a:rPr sz="2800" spc="-5" dirty="0">
                <a:latin typeface="Arial"/>
                <a:cs typeface="Arial"/>
              </a:rPr>
              <a:t>psikrofil</a:t>
            </a:r>
            <a:endParaRPr sz="2800" dirty="0">
              <a:latin typeface="Arial"/>
              <a:cs typeface="Arial"/>
            </a:endParaRPr>
          </a:p>
          <a:p>
            <a:pPr marL="241300" indent="-228600">
              <a:buChar char="•"/>
              <a:tabLst>
                <a:tab pos="241300" algn="l"/>
              </a:tabLst>
            </a:pPr>
            <a:r>
              <a:rPr sz="2800" spc="-5" dirty="0">
                <a:latin typeface="Arial"/>
                <a:cs typeface="Arial"/>
              </a:rPr>
              <a:t>c. Bakteri</a:t>
            </a:r>
            <a:r>
              <a:rPr sz="2800" spc="-25" dirty="0">
                <a:latin typeface="Arial"/>
                <a:cs typeface="Arial"/>
              </a:rPr>
              <a:t> </a:t>
            </a:r>
            <a:r>
              <a:rPr sz="2800" spc="-5" dirty="0">
                <a:latin typeface="Arial"/>
                <a:cs typeface="Arial"/>
              </a:rPr>
              <a:t>mesofil</a:t>
            </a:r>
            <a:endParaRPr sz="2800" dirty="0">
              <a:latin typeface="Arial"/>
              <a:cs typeface="Arial"/>
            </a:endParaRPr>
          </a:p>
        </p:txBody>
      </p:sp>
      <p:sp>
        <p:nvSpPr>
          <p:cNvPr id="4" name="object 4"/>
          <p:cNvSpPr txBox="1"/>
          <p:nvPr/>
        </p:nvSpPr>
        <p:spPr>
          <a:xfrm>
            <a:off x="4843780" y="3376771"/>
            <a:ext cx="1687195" cy="1305560"/>
          </a:xfrm>
          <a:prstGeom prst="rect">
            <a:avLst/>
          </a:prstGeom>
        </p:spPr>
        <p:txBody>
          <a:bodyPr vert="horz" wrap="square" lIns="0" tIns="12065" rIns="0" bIns="0" rtlCol="0">
            <a:spAutoFit/>
          </a:bodyPr>
          <a:lstStyle/>
          <a:p>
            <a:pPr marL="12700">
              <a:spcBef>
                <a:spcPts val="95"/>
              </a:spcBef>
            </a:pPr>
            <a:r>
              <a:rPr sz="2800" dirty="0">
                <a:latin typeface="Arial"/>
                <a:cs typeface="Arial"/>
              </a:rPr>
              <a:t>: </a:t>
            </a:r>
            <a:r>
              <a:rPr sz="2800" spc="-5" dirty="0">
                <a:latin typeface="Arial"/>
                <a:cs typeface="Arial"/>
              </a:rPr>
              <a:t>&gt; 45</a:t>
            </a:r>
            <a:r>
              <a:rPr sz="2800" spc="-90" dirty="0">
                <a:latin typeface="Arial"/>
                <a:cs typeface="Arial"/>
              </a:rPr>
              <a:t> </a:t>
            </a:r>
            <a:r>
              <a:rPr sz="2800" spc="-5" dirty="0">
                <a:latin typeface="Arial"/>
                <a:cs typeface="Arial"/>
              </a:rPr>
              <a:t>oC</a:t>
            </a:r>
            <a:endParaRPr sz="2800" dirty="0">
              <a:latin typeface="Arial"/>
              <a:cs typeface="Arial"/>
            </a:endParaRPr>
          </a:p>
          <a:p>
            <a:pPr marL="12700"/>
            <a:r>
              <a:rPr sz="2800" spc="-5" dirty="0">
                <a:latin typeface="Arial"/>
                <a:cs typeface="Arial"/>
              </a:rPr>
              <a:t>: &lt; 10</a:t>
            </a:r>
            <a:r>
              <a:rPr sz="2800" spc="-85" dirty="0">
                <a:latin typeface="Arial"/>
                <a:cs typeface="Arial"/>
              </a:rPr>
              <a:t> </a:t>
            </a:r>
            <a:r>
              <a:rPr sz="2800" spc="-5" dirty="0">
                <a:latin typeface="Arial"/>
                <a:cs typeface="Arial"/>
              </a:rPr>
              <a:t>oC</a:t>
            </a:r>
            <a:endParaRPr sz="2800" dirty="0">
              <a:latin typeface="Arial"/>
              <a:cs typeface="Arial"/>
            </a:endParaRPr>
          </a:p>
          <a:p>
            <a:pPr marL="12700"/>
            <a:r>
              <a:rPr sz="2800" spc="-5" dirty="0">
                <a:latin typeface="Arial"/>
                <a:cs typeface="Arial"/>
              </a:rPr>
              <a:t>: 20-45</a:t>
            </a:r>
            <a:r>
              <a:rPr sz="2800" spc="-60" dirty="0">
                <a:latin typeface="Arial"/>
                <a:cs typeface="Arial"/>
              </a:rPr>
              <a:t> </a:t>
            </a:r>
            <a:r>
              <a:rPr sz="2800" spc="-5" dirty="0">
                <a:latin typeface="Arial"/>
                <a:cs typeface="Arial"/>
              </a:rPr>
              <a:t>oC</a:t>
            </a:r>
            <a:endParaRPr sz="2800" dirty="0">
              <a:latin typeface="Arial"/>
              <a:cs typeface="Arial"/>
            </a:endParaRPr>
          </a:p>
        </p:txBody>
      </p:sp>
      <p:sp>
        <p:nvSpPr>
          <p:cNvPr id="6" name="Title 5"/>
          <p:cNvSpPr>
            <a:spLocks noGrp="1"/>
          </p:cNvSpPr>
          <p:nvPr>
            <p:ph type="title"/>
          </p:nvPr>
        </p:nvSpPr>
        <p:spPr/>
        <p:txBody>
          <a:bodyPr/>
          <a:lstStyle/>
          <a:p>
            <a:r>
              <a:rPr lang="id-ID" dirty="0">
                <a:solidFill>
                  <a:srgbClr val="FF0000"/>
                </a:solidFill>
                <a:latin typeface="Century Schoolbook" panose="02040604050505020304" pitchFamily="18" charset="0"/>
              </a:rPr>
              <a:t>Kerusakan Mekanis</a:t>
            </a:r>
            <a:endParaRPr lang="id-ID" dirty="0"/>
          </a:p>
        </p:txBody>
      </p:sp>
      <p:sp>
        <p:nvSpPr>
          <p:cNvPr id="7" name="Content Placeholder 6"/>
          <p:cNvSpPr>
            <a:spLocks noGrp="1"/>
          </p:cNvSpPr>
          <p:nvPr>
            <p:ph idx="1"/>
          </p:nvPr>
        </p:nvSpPr>
        <p:spPr>
          <a:xfrm>
            <a:off x="628650" y="1853882"/>
            <a:ext cx="7886700" cy="4351338"/>
          </a:xfrm>
        </p:spPr>
        <p:txBody>
          <a:bodyPr>
            <a:normAutofit fontScale="85000" lnSpcReduction="20000"/>
          </a:bodyPr>
          <a:lstStyle/>
          <a:p>
            <a:pPr marL="299085" marR="5080" indent="-286385">
              <a:lnSpc>
                <a:spcPct val="80000"/>
              </a:lnSpc>
              <a:spcBef>
                <a:spcPts val="770"/>
              </a:spcBef>
              <a:buChar char="–"/>
              <a:tabLst>
                <a:tab pos="299720" algn="l"/>
              </a:tabLst>
            </a:pPr>
            <a:r>
              <a:rPr lang="id-ID" spc="-5" dirty="0">
                <a:latin typeface="Arial"/>
                <a:cs typeface="Arial"/>
              </a:rPr>
              <a:t>Suhu optimumnya (secara general) adalah  20-55 oC, dengan kandungan air sebesar </a:t>
            </a:r>
            <a:r>
              <a:rPr lang="id-ID" spc="10" dirty="0">
                <a:latin typeface="Arial"/>
                <a:cs typeface="Arial"/>
              </a:rPr>
              <a:t>25-  </a:t>
            </a:r>
            <a:r>
              <a:rPr lang="id-ID" spc="-5" dirty="0">
                <a:latin typeface="Arial"/>
                <a:cs typeface="Arial"/>
              </a:rPr>
              <a:t>30%.</a:t>
            </a:r>
            <a:endParaRPr lang="id-ID" dirty="0">
              <a:latin typeface="Arial"/>
              <a:cs typeface="Arial"/>
            </a:endParaRPr>
          </a:p>
          <a:p>
            <a:pPr marL="299085" indent="-286385">
              <a:buChar char="–"/>
              <a:tabLst>
                <a:tab pos="299720" algn="l"/>
              </a:tabLst>
            </a:pPr>
            <a:r>
              <a:rPr lang="id-ID" spc="-5" dirty="0">
                <a:latin typeface="Arial"/>
                <a:cs typeface="Arial"/>
              </a:rPr>
              <a:t>Klasifikasi bakteri</a:t>
            </a:r>
            <a:r>
              <a:rPr lang="id-ID" spc="-10" dirty="0">
                <a:latin typeface="Arial"/>
                <a:cs typeface="Arial"/>
              </a:rPr>
              <a:t> </a:t>
            </a:r>
            <a:r>
              <a:rPr lang="id-ID" spc="-5" dirty="0" smtClean="0">
                <a:latin typeface="Arial"/>
                <a:cs typeface="Arial"/>
              </a:rPr>
              <a:t>:</a:t>
            </a:r>
          </a:p>
          <a:p>
            <a:pPr marL="299085" indent="-286385">
              <a:buChar char="–"/>
              <a:tabLst>
                <a:tab pos="299720" algn="l"/>
              </a:tabLst>
            </a:pPr>
            <a:endParaRPr lang="id-ID" spc="-5" dirty="0" smtClean="0">
              <a:latin typeface="Arial"/>
              <a:cs typeface="Arial"/>
            </a:endParaRPr>
          </a:p>
          <a:p>
            <a:pPr marL="299085" indent="-286385">
              <a:buChar char="–"/>
              <a:tabLst>
                <a:tab pos="299720" algn="l"/>
              </a:tabLst>
            </a:pPr>
            <a:endParaRPr lang="id-ID" spc="-5" dirty="0">
              <a:latin typeface="Arial"/>
              <a:cs typeface="Arial"/>
            </a:endParaRPr>
          </a:p>
          <a:p>
            <a:pPr marL="299085" indent="-286385">
              <a:buChar char="–"/>
              <a:tabLst>
                <a:tab pos="299720" algn="l"/>
              </a:tabLst>
            </a:pPr>
            <a:endParaRPr lang="id-ID" spc="-5" dirty="0" smtClean="0">
              <a:latin typeface="Arial"/>
              <a:cs typeface="Arial"/>
            </a:endParaRPr>
          </a:p>
          <a:p>
            <a:pPr marL="299085" indent="-286385">
              <a:buChar char="–"/>
              <a:tabLst>
                <a:tab pos="299720" algn="l"/>
              </a:tabLst>
            </a:pPr>
            <a:endParaRPr lang="id-ID" spc="-5" dirty="0" smtClean="0">
              <a:latin typeface="Arial"/>
              <a:cs typeface="Arial"/>
            </a:endParaRPr>
          </a:p>
          <a:p>
            <a:pPr marL="12700" indent="0">
              <a:buNone/>
              <a:tabLst>
                <a:tab pos="299720" algn="l"/>
              </a:tabLst>
            </a:pPr>
            <a:endParaRPr lang="id-ID" spc="-5" dirty="0">
              <a:latin typeface="Arial"/>
              <a:cs typeface="Arial"/>
            </a:endParaRPr>
          </a:p>
          <a:p>
            <a:pPr marL="299085" indent="-286385">
              <a:buFont typeface="Arial" panose="020B0604020202020204" pitchFamily="34" charset="0"/>
              <a:buChar char="–"/>
              <a:tabLst>
                <a:tab pos="299720" algn="l"/>
              </a:tabLst>
            </a:pPr>
            <a:r>
              <a:rPr lang="id-ID" spc="-5" dirty="0" smtClean="0">
                <a:latin typeface="Arial"/>
                <a:cs typeface="Arial"/>
              </a:rPr>
              <a:t> </a:t>
            </a:r>
            <a:r>
              <a:rPr lang="id-ID" spc="-5" dirty="0">
                <a:latin typeface="Arial"/>
                <a:cs typeface="Arial"/>
              </a:rPr>
              <a:t>Low Acid Food (makanan dengan pH &lt;4,5)  lebih mudah diawetkan karena bakteri dan  sporanya lebih mudah</a:t>
            </a:r>
            <a:r>
              <a:rPr lang="id-ID" spc="30" dirty="0">
                <a:latin typeface="Arial"/>
                <a:cs typeface="Arial"/>
              </a:rPr>
              <a:t> </a:t>
            </a:r>
            <a:r>
              <a:rPr lang="id-ID" spc="-5" dirty="0">
                <a:latin typeface="Arial"/>
                <a:cs typeface="Arial"/>
              </a:rPr>
              <a:t>mati.</a:t>
            </a:r>
            <a:endParaRPr lang="id-ID" dirty="0">
              <a:latin typeface="Arial"/>
              <a:cs typeface="Arial"/>
            </a:endParaRPr>
          </a:p>
          <a:p>
            <a:pPr marL="299085" indent="-286385">
              <a:buChar char="–"/>
              <a:tabLst>
                <a:tab pos="299720" algn="l"/>
              </a:tabLst>
            </a:pPr>
            <a:endParaRPr lang="id-ID" dirty="0">
              <a:latin typeface="Arial"/>
              <a:cs typeface="Arial"/>
            </a:endParaRPr>
          </a:p>
        </p:txBody>
      </p:sp>
    </p:spTree>
    <p:extLst>
      <p:ext uri="{BB962C8B-B14F-4D97-AF65-F5344CB8AC3E}">
        <p14:creationId xmlns:p14="http://schemas.microsoft.com/office/powerpoint/2010/main" val="367326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d-ID" dirty="0">
                <a:solidFill>
                  <a:srgbClr val="FF0000"/>
                </a:solidFill>
                <a:latin typeface="Century Schoolbook" panose="02040604050505020304" pitchFamily="18" charset="0"/>
              </a:rPr>
              <a:t>Kerusakan Mekanis</a:t>
            </a:r>
            <a:endParaRPr lang="id-ID" dirty="0"/>
          </a:p>
        </p:txBody>
      </p:sp>
      <p:sp>
        <p:nvSpPr>
          <p:cNvPr id="4" name="Content Placeholder 3"/>
          <p:cNvSpPr>
            <a:spLocks noGrp="1"/>
          </p:cNvSpPr>
          <p:nvPr>
            <p:ph idx="1"/>
          </p:nvPr>
        </p:nvSpPr>
        <p:spPr>
          <a:xfrm>
            <a:off x="628650" y="1690689"/>
            <a:ext cx="7886700" cy="4351338"/>
          </a:xfrm>
        </p:spPr>
        <p:txBody>
          <a:bodyPr/>
          <a:lstStyle/>
          <a:p>
            <a:pPr marL="12700" marR="5080" indent="0">
              <a:spcBef>
                <a:spcPts val="95"/>
              </a:spcBef>
              <a:buNone/>
              <a:tabLst>
                <a:tab pos="354965" algn="l"/>
                <a:tab pos="355600" algn="l"/>
              </a:tabLst>
            </a:pPr>
            <a:r>
              <a:rPr lang="id-ID" sz="2400" spc="-5" dirty="0">
                <a:latin typeface="Century Schoolbook" panose="02040604050505020304" pitchFamily="18" charset="0"/>
                <a:cs typeface="Arial"/>
              </a:rPr>
              <a:t>Waktu panen 70 hst (hari setelah tanam) 70 hst  diperoleh umbi kentang yang kulit arinya mudah  mengelupas, sehingga dapat mengakibatkan  terjadinya kerusakan mekanis yang dapat timbul  pada saat penanganan baik saat dilakukan  sortasi, grading,pengemasan maupun  pengangkutan. Kerusakan mekanis tertinggi  terjadi pada umur panen 70 hst yaitu 75%, dan  terendah pada umur panen 110 hst yaitu</a:t>
            </a:r>
            <a:r>
              <a:rPr lang="id-ID" sz="2400" spc="130" dirty="0">
                <a:latin typeface="Century Schoolbook" panose="02040604050505020304" pitchFamily="18" charset="0"/>
                <a:cs typeface="Arial"/>
              </a:rPr>
              <a:t> </a:t>
            </a:r>
            <a:r>
              <a:rPr lang="id-ID" sz="2400" spc="-5" dirty="0">
                <a:latin typeface="Century Schoolbook" panose="02040604050505020304" pitchFamily="18" charset="0"/>
                <a:cs typeface="Arial"/>
              </a:rPr>
              <a:t>0,75%.</a:t>
            </a:r>
            <a:endParaRPr lang="id-ID" sz="2400" dirty="0">
              <a:latin typeface="Century Schoolbook" panose="02040604050505020304" pitchFamily="18" charset="0"/>
              <a:cs typeface="Arial"/>
            </a:endParaRPr>
          </a:p>
        </p:txBody>
      </p:sp>
    </p:spTree>
    <p:extLst>
      <p:ext uri="{BB962C8B-B14F-4D97-AF65-F5344CB8AC3E}">
        <p14:creationId xmlns:p14="http://schemas.microsoft.com/office/powerpoint/2010/main" val="3992196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FF0000"/>
                </a:solidFill>
                <a:latin typeface="Century Schoolbook" panose="02040604050505020304" pitchFamily="18" charset="0"/>
              </a:rPr>
              <a:t>Kerusakan Kimiawi</a:t>
            </a:r>
            <a:endParaRPr lang="id-ID" dirty="0">
              <a:solidFill>
                <a:srgbClr val="FF0000"/>
              </a:solidFill>
              <a:latin typeface="Century Schoolbook" panose="02040604050505020304" pitchFamily="18" charset="0"/>
            </a:endParaRPr>
          </a:p>
        </p:txBody>
      </p:sp>
      <p:sp>
        <p:nvSpPr>
          <p:cNvPr id="3" name="Content Placeholder 2"/>
          <p:cNvSpPr>
            <a:spLocks noGrp="1"/>
          </p:cNvSpPr>
          <p:nvPr>
            <p:ph idx="1"/>
          </p:nvPr>
        </p:nvSpPr>
        <p:spPr/>
        <p:txBody>
          <a:bodyPr>
            <a:normAutofit fontScale="92500" lnSpcReduction="20000"/>
          </a:bodyPr>
          <a:lstStyle/>
          <a:p>
            <a:pPr marL="0" indent="0" algn="just">
              <a:buNone/>
            </a:pPr>
            <a:r>
              <a:rPr lang="id-ID" sz="4000" dirty="0">
                <a:latin typeface="Century Schoolbook" panose="02040604050505020304" pitchFamily="18" charset="0"/>
              </a:rPr>
              <a:t>Kerusakan yang terjadi karena reaksi kimia yang berlangsung di dalam bahan makanan seperti penurunan pH, proses rigor, dan reaksi reduksi dan oksidasi. Contoh dari kerusakan kimiawi misalnya Reaksi pencoklatan pada beberapa jenis buah dan sayur, reaksi ketengikan minyak, dsb.</a:t>
            </a:r>
          </a:p>
        </p:txBody>
      </p:sp>
    </p:spTree>
    <p:extLst>
      <p:ext uri="{BB962C8B-B14F-4D97-AF65-F5344CB8AC3E}">
        <p14:creationId xmlns:p14="http://schemas.microsoft.com/office/powerpoint/2010/main" val="3044128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FF0000"/>
                </a:solidFill>
                <a:latin typeface="Century Schoolbook" panose="02040604050505020304" pitchFamily="18" charset="0"/>
              </a:rPr>
              <a:t>Pencegahan Kerusakan Bahan Makanan</a:t>
            </a:r>
            <a:endParaRPr lang="id-ID" dirty="0">
              <a:solidFill>
                <a:srgbClr val="FF0000"/>
              </a:solidFill>
              <a:latin typeface="Century Schoolbook" panose="02040604050505020304" pitchFamily="18" charset="0"/>
            </a:endParaRPr>
          </a:p>
        </p:txBody>
      </p:sp>
      <p:sp>
        <p:nvSpPr>
          <p:cNvPr id="3" name="Content Placeholder 2"/>
          <p:cNvSpPr>
            <a:spLocks noGrp="1"/>
          </p:cNvSpPr>
          <p:nvPr>
            <p:ph idx="1"/>
          </p:nvPr>
        </p:nvSpPr>
        <p:spPr>
          <a:xfrm>
            <a:off x="790575" y="2166939"/>
            <a:ext cx="7562850" cy="3071811"/>
          </a:xfrm>
        </p:spPr>
        <p:txBody>
          <a:bodyPr>
            <a:normAutofit/>
          </a:bodyPr>
          <a:lstStyle/>
          <a:p>
            <a:pPr marL="0" indent="0" algn="just">
              <a:buNone/>
            </a:pPr>
            <a:r>
              <a:rPr lang="id-ID" sz="2400" dirty="0">
                <a:latin typeface="Century Schoolbook" panose="02040604050505020304" pitchFamily="18" charset="0"/>
              </a:rPr>
              <a:t>Melindungi bahan pangan atau makanan dari cemaran mikroba, misalnya dengan cara melindungi (menutup) bahan pangan atau makanan dari serangan hama seperti lalat, kecoa, tikus dan binatang pembawa penyakit lainnya. Memilih bahan pangan yang bermutu baik adalah suatu cara yang paling utama dalam menghindari bahaya biologis.</a:t>
            </a:r>
          </a:p>
        </p:txBody>
      </p:sp>
    </p:spTree>
    <p:extLst>
      <p:ext uri="{BB962C8B-B14F-4D97-AF65-F5344CB8AC3E}">
        <p14:creationId xmlns:p14="http://schemas.microsoft.com/office/powerpoint/2010/main" val="1733967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FF0000"/>
                </a:solidFill>
                <a:latin typeface="Century Schoolbook" panose="02040604050505020304" pitchFamily="18" charset="0"/>
              </a:rPr>
              <a:t>Pencegahan Kerusakan Bahan Makanan</a:t>
            </a:r>
            <a:endParaRPr lang="id-ID" dirty="0">
              <a:solidFill>
                <a:srgbClr val="FF0000"/>
              </a:solidFill>
              <a:latin typeface="Century Schoolbook" panose="02040604050505020304" pitchFamily="18" charset="0"/>
            </a:endParaRPr>
          </a:p>
        </p:txBody>
      </p:sp>
      <p:sp>
        <p:nvSpPr>
          <p:cNvPr id="3" name="Content Placeholder 2"/>
          <p:cNvSpPr>
            <a:spLocks noGrp="1"/>
          </p:cNvSpPr>
          <p:nvPr>
            <p:ph idx="1"/>
          </p:nvPr>
        </p:nvSpPr>
        <p:spPr>
          <a:xfrm>
            <a:off x="800100" y="2117725"/>
            <a:ext cx="7200900" cy="3273425"/>
          </a:xfrm>
        </p:spPr>
        <p:txBody>
          <a:bodyPr>
            <a:normAutofit fontScale="85000" lnSpcReduction="10000"/>
          </a:bodyPr>
          <a:lstStyle/>
          <a:p>
            <a:pPr marL="0" indent="0" algn="just">
              <a:buNone/>
            </a:pPr>
            <a:r>
              <a:rPr lang="id-ID" dirty="0">
                <a:latin typeface="Century Schoolbook" panose="02040604050505020304" pitchFamily="18" charset="0"/>
              </a:rPr>
              <a:t>Melindungi bahan pangan dari cemaran kimia, misalnya dengan mengolah pangan di tempat yang jauh dari sumber pencemaran seperti tempat penyimpanan pupuk, insektisida, oil dan sebagainya. Menggunakan bahan pangan yang bersih bebas pestisida adalah cara lainnya untuk menghindar dari bahaya kimia.</a:t>
            </a:r>
          </a:p>
        </p:txBody>
      </p:sp>
    </p:spTree>
    <p:extLst>
      <p:ext uri="{BB962C8B-B14F-4D97-AF65-F5344CB8AC3E}">
        <p14:creationId xmlns:p14="http://schemas.microsoft.com/office/powerpoint/2010/main" val="63681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FF0000"/>
                </a:solidFill>
                <a:latin typeface="Century Schoolbook" panose="02040604050505020304" pitchFamily="18" charset="0"/>
              </a:rPr>
              <a:t>Pencegahan Kerusakan Bahan Makanan</a:t>
            </a:r>
            <a:endParaRPr lang="id-ID" dirty="0">
              <a:solidFill>
                <a:srgbClr val="FF0000"/>
              </a:solidFill>
              <a:latin typeface="Century Schoolbook" panose="02040604050505020304" pitchFamily="18" charset="0"/>
            </a:endParaRPr>
          </a:p>
        </p:txBody>
      </p:sp>
      <p:sp>
        <p:nvSpPr>
          <p:cNvPr id="3" name="Content Placeholder 2"/>
          <p:cNvSpPr>
            <a:spLocks noGrp="1"/>
          </p:cNvSpPr>
          <p:nvPr>
            <p:ph idx="1"/>
          </p:nvPr>
        </p:nvSpPr>
        <p:spPr>
          <a:xfrm>
            <a:off x="762000" y="2060575"/>
            <a:ext cx="7105650" cy="3578225"/>
          </a:xfrm>
        </p:spPr>
        <p:txBody>
          <a:bodyPr>
            <a:noAutofit/>
          </a:bodyPr>
          <a:lstStyle/>
          <a:p>
            <a:pPr algn="just"/>
            <a:r>
              <a:rPr lang="id-ID" sz="2400" dirty="0">
                <a:latin typeface="Century Schoolbook" panose="02040604050505020304" pitchFamily="18" charset="0"/>
              </a:rPr>
              <a:t>Gunakan hanya bahan yang sudah bersih dari kerikil, dan/atau cemaran fisik lainnya. Sortasi dan mencuci adalah tahap-tahap pengolahan yang baik untuk menghindari bahaya fisik.</a:t>
            </a:r>
          </a:p>
          <a:p>
            <a:pPr algn="just"/>
            <a:r>
              <a:rPr lang="id-ID" sz="2400" dirty="0">
                <a:latin typeface="Century Schoolbook" panose="02040604050505020304" pitchFamily="18" charset="0"/>
              </a:rPr>
              <a:t>menyimpan semua buah dan sayuran di dalam kulkas. Padahal buah dan sayuran tertentu justru rusak jika disimpan di dalam temperatur dingin. Contohnya labu, tomat dan jeruk.</a:t>
            </a:r>
          </a:p>
        </p:txBody>
      </p:sp>
    </p:spTree>
    <p:extLst>
      <p:ext uri="{BB962C8B-B14F-4D97-AF65-F5344CB8AC3E}">
        <p14:creationId xmlns:p14="http://schemas.microsoft.com/office/powerpoint/2010/main" val="1425677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TERIMAKASIH</a:t>
            </a:r>
            <a:endParaRPr lang="id-ID" dirty="0"/>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2633619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id-ID" dirty="0" smtClean="0">
                <a:solidFill>
                  <a:srgbClr val="FF0000"/>
                </a:solidFill>
                <a:latin typeface="Century Schoolbook" panose="02040604050505020304" pitchFamily="18" charset="0"/>
              </a:rPr>
              <a:t>Faktor-Faktor yang mempengaruhi kerusakan oleh Mikroorganisme</a:t>
            </a:r>
            <a:endParaRPr lang="id-ID" dirty="0">
              <a:solidFill>
                <a:srgbClr val="FF0000"/>
              </a:solidFill>
              <a:latin typeface="Century Schoolbook" panose="02040604050505020304" pitchFamily="18" charset="0"/>
            </a:endParaRPr>
          </a:p>
        </p:txBody>
      </p:sp>
      <p:sp>
        <p:nvSpPr>
          <p:cNvPr id="4" name="Content Placeholder 3"/>
          <p:cNvSpPr>
            <a:spLocks noGrp="1"/>
          </p:cNvSpPr>
          <p:nvPr>
            <p:ph idx="1"/>
          </p:nvPr>
        </p:nvSpPr>
        <p:spPr>
          <a:xfrm>
            <a:off x="781050" y="2346325"/>
            <a:ext cx="6610350" cy="3654425"/>
          </a:xfrm>
        </p:spPr>
        <p:txBody>
          <a:bodyPr>
            <a:normAutofit fontScale="85000" lnSpcReduction="20000"/>
          </a:bodyPr>
          <a:lstStyle/>
          <a:p>
            <a:pPr marL="355600" indent="-342900">
              <a:spcBef>
                <a:spcPts val="95"/>
              </a:spcBef>
              <a:tabLst>
                <a:tab pos="354965" algn="l"/>
                <a:tab pos="355600" algn="l"/>
              </a:tabLst>
            </a:pPr>
            <a:r>
              <a:rPr lang="id-ID" sz="3200" spc="-5" dirty="0">
                <a:latin typeface="Century Schoolbook" panose="02040604050505020304" pitchFamily="18" charset="0"/>
                <a:cs typeface="Arial"/>
              </a:rPr>
              <a:t>Nutrisi </a:t>
            </a:r>
            <a:r>
              <a:rPr lang="id-ID" sz="3200" spc="-5" dirty="0">
                <a:latin typeface="Century Schoolbook" panose="02040604050505020304" pitchFamily="18" charset="0"/>
                <a:cs typeface="Arial"/>
                <a:sym typeface="Wingdings" panose="05000000000000000000" pitchFamily="2" charset="2"/>
              </a:rPr>
              <a:t> </a:t>
            </a:r>
            <a:r>
              <a:rPr lang="id-ID" spc="-5" dirty="0">
                <a:latin typeface="Century Schoolbook" panose="02040604050505020304" pitchFamily="18" charset="0"/>
                <a:cs typeface="Arial"/>
              </a:rPr>
              <a:t>Unsur dasar yang dibutuhkan mikroba </a:t>
            </a:r>
            <a:r>
              <a:rPr lang="id-ID" dirty="0" smtClean="0">
                <a:latin typeface="Century Schoolbook" panose="02040604050505020304" pitchFamily="18" charset="0"/>
                <a:cs typeface="Wingdings"/>
              </a:rPr>
              <a:t></a:t>
            </a:r>
            <a:r>
              <a:rPr lang="id-ID" dirty="0" smtClean="0">
                <a:latin typeface="Century Schoolbook" panose="02040604050505020304" pitchFamily="18" charset="0"/>
                <a:cs typeface="Times New Roman"/>
              </a:rPr>
              <a:t> </a:t>
            </a:r>
            <a:r>
              <a:rPr lang="id-ID" dirty="0" smtClean="0">
                <a:latin typeface="Century Schoolbook" panose="02040604050505020304" pitchFamily="18" charset="0"/>
                <a:cs typeface="Arial"/>
              </a:rPr>
              <a:t>C, N, H, O2,  S, F, M, Fe </a:t>
            </a:r>
            <a:r>
              <a:rPr lang="id-ID" spc="-5" dirty="0">
                <a:latin typeface="Century Schoolbook" panose="02040604050505020304" pitchFamily="18" charset="0"/>
                <a:cs typeface="Arial"/>
              </a:rPr>
              <a:t>dan logam</a:t>
            </a:r>
            <a:r>
              <a:rPr lang="id-ID" spc="-45" dirty="0">
                <a:latin typeface="Century Schoolbook" panose="02040604050505020304" pitchFamily="18" charset="0"/>
                <a:cs typeface="Arial"/>
              </a:rPr>
              <a:t> </a:t>
            </a:r>
            <a:r>
              <a:rPr lang="id-ID" spc="-5" dirty="0">
                <a:latin typeface="Century Schoolbook" panose="02040604050505020304" pitchFamily="18" charset="0"/>
                <a:cs typeface="Arial"/>
              </a:rPr>
              <a:t>lainnya.</a:t>
            </a:r>
            <a:endParaRPr lang="id-ID" dirty="0" smtClean="0">
              <a:latin typeface="Century Schoolbook" panose="02040604050505020304" pitchFamily="18" charset="0"/>
              <a:cs typeface="Arial"/>
            </a:endParaRPr>
          </a:p>
          <a:p>
            <a:pPr marL="355600" indent="-342900">
              <a:lnSpc>
                <a:spcPts val="3354"/>
              </a:lnSpc>
              <a:tabLst>
                <a:tab pos="354965" algn="l"/>
                <a:tab pos="355600" algn="l"/>
              </a:tabLst>
            </a:pPr>
            <a:r>
              <a:rPr lang="id-ID" sz="3200" spc="-5" dirty="0">
                <a:latin typeface="Century Schoolbook" panose="02040604050505020304" pitchFamily="18" charset="0"/>
                <a:cs typeface="Arial"/>
              </a:rPr>
              <a:t>Waktu</a:t>
            </a:r>
            <a:endParaRPr lang="id-ID" sz="3200" dirty="0">
              <a:latin typeface="Century Schoolbook" panose="02040604050505020304" pitchFamily="18" charset="0"/>
              <a:cs typeface="Arial"/>
            </a:endParaRPr>
          </a:p>
          <a:p>
            <a:pPr marL="355600" indent="-342900">
              <a:tabLst>
                <a:tab pos="354965" algn="l"/>
                <a:tab pos="355600" algn="l"/>
              </a:tabLst>
            </a:pPr>
            <a:r>
              <a:rPr lang="id-ID" sz="3200" spc="-5" dirty="0">
                <a:latin typeface="Century Schoolbook" panose="02040604050505020304" pitchFamily="18" charset="0"/>
                <a:cs typeface="Arial"/>
              </a:rPr>
              <a:t>Suhu</a:t>
            </a:r>
            <a:endParaRPr lang="id-ID" sz="3200" dirty="0">
              <a:latin typeface="Century Schoolbook" panose="02040604050505020304" pitchFamily="18" charset="0"/>
              <a:cs typeface="Arial"/>
            </a:endParaRPr>
          </a:p>
          <a:p>
            <a:pPr marL="355600" indent="-342900">
              <a:tabLst>
                <a:tab pos="354965" algn="l"/>
                <a:tab pos="355600" algn="l"/>
              </a:tabLst>
            </a:pPr>
            <a:r>
              <a:rPr lang="id-ID" sz="3200" spc="-5" dirty="0">
                <a:latin typeface="Century Schoolbook" panose="02040604050505020304" pitchFamily="18" charset="0"/>
                <a:cs typeface="Arial"/>
              </a:rPr>
              <a:t>pH</a:t>
            </a:r>
            <a:endParaRPr lang="id-ID" sz="3200" dirty="0">
              <a:latin typeface="Century Schoolbook" panose="02040604050505020304" pitchFamily="18" charset="0"/>
              <a:cs typeface="Arial"/>
            </a:endParaRPr>
          </a:p>
          <a:p>
            <a:pPr marL="355600" indent="-342900">
              <a:tabLst>
                <a:tab pos="354965" algn="l"/>
                <a:tab pos="355600" algn="l"/>
              </a:tabLst>
            </a:pPr>
            <a:r>
              <a:rPr lang="id-ID" sz="3200" spc="-5" dirty="0">
                <a:latin typeface="Century Schoolbook" panose="02040604050505020304" pitchFamily="18" charset="0"/>
                <a:cs typeface="Arial"/>
              </a:rPr>
              <a:t>Ketersediaan</a:t>
            </a:r>
            <a:r>
              <a:rPr lang="id-ID" sz="3200" spc="5" dirty="0">
                <a:latin typeface="Century Schoolbook" panose="02040604050505020304" pitchFamily="18" charset="0"/>
                <a:cs typeface="Arial"/>
              </a:rPr>
              <a:t> </a:t>
            </a:r>
            <a:r>
              <a:rPr lang="id-ID" sz="3200" spc="-5" dirty="0">
                <a:latin typeface="Century Schoolbook" panose="02040604050505020304" pitchFamily="18" charset="0"/>
                <a:cs typeface="Arial"/>
              </a:rPr>
              <a:t>oksigen</a:t>
            </a:r>
            <a:endParaRPr lang="id-ID" sz="3200" dirty="0">
              <a:latin typeface="Century Schoolbook" panose="02040604050505020304" pitchFamily="18" charset="0"/>
              <a:cs typeface="Arial"/>
            </a:endParaRPr>
          </a:p>
          <a:p>
            <a:pPr marL="355600" indent="-342900">
              <a:tabLst>
                <a:tab pos="354965" algn="l"/>
                <a:tab pos="355600" algn="l"/>
              </a:tabLst>
            </a:pPr>
            <a:r>
              <a:rPr lang="id-ID" sz="3200" spc="-5" dirty="0">
                <a:latin typeface="Century Schoolbook" panose="02040604050505020304" pitchFamily="18" charset="0"/>
                <a:cs typeface="Arial"/>
              </a:rPr>
              <a:t>Senyawa</a:t>
            </a:r>
            <a:r>
              <a:rPr lang="id-ID" sz="3200" spc="5" dirty="0">
                <a:latin typeface="Century Schoolbook" panose="02040604050505020304" pitchFamily="18" charset="0"/>
                <a:cs typeface="Arial"/>
              </a:rPr>
              <a:t> </a:t>
            </a:r>
            <a:r>
              <a:rPr lang="id-ID" sz="3200" spc="-5" dirty="0">
                <a:latin typeface="Century Schoolbook" panose="02040604050505020304" pitchFamily="18" charset="0"/>
                <a:cs typeface="Arial"/>
              </a:rPr>
              <a:t>kimia</a:t>
            </a:r>
            <a:endParaRPr lang="id-ID" sz="3200" dirty="0">
              <a:latin typeface="Century Schoolbook" panose="02040604050505020304" pitchFamily="18" charset="0"/>
              <a:cs typeface="Arial"/>
            </a:endParaRPr>
          </a:p>
          <a:p>
            <a:pPr marL="355600" indent="-342900">
              <a:tabLst>
                <a:tab pos="354965" algn="l"/>
                <a:tab pos="355600" algn="l"/>
              </a:tabLst>
            </a:pPr>
            <a:r>
              <a:rPr lang="id-ID" sz="3200" spc="-5" dirty="0">
                <a:latin typeface="Century Schoolbook" panose="02040604050505020304" pitchFamily="18" charset="0"/>
                <a:cs typeface="Arial"/>
              </a:rPr>
              <a:t>Radiasi</a:t>
            </a:r>
            <a:endParaRPr lang="id-ID" sz="3200" dirty="0">
              <a:latin typeface="Century Schoolbook" panose="02040604050505020304" pitchFamily="18" charset="0"/>
              <a:cs typeface="Arial"/>
            </a:endParaRPr>
          </a:p>
        </p:txBody>
      </p:sp>
    </p:spTree>
    <p:extLst>
      <p:ext uri="{BB962C8B-B14F-4D97-AF65-F5344CB8AC3E}">
        <p14:creationId xmlns:p14="http://schemas.microsoft.com/office/powerpoint/2010/main" val="3350578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FF0000"/>
                </a:solidFill>
                <a:latin typeface="Century Schoolbook" panose="02040604050505020304" pitchFamily="18" charset="0"/>
              </a:rPr>
              <a:t>Kerusakan Biologis</a:t>
            </a:r>
            <a:endParaRPr lang="id-ID" dirty="0">
              <a:solidFill>
                <a:srgbClr val="FF0000"/>
              </a:solidFill>
              <a:latin typeface="Century Schoolbook" panose="02040604050505020304" pitchFamily="18" charset="0"/>
            </a:endParaRPr>
          </a:p>
        </p:txBody>
      </p:sp>
      <p:sp>
        <p:nvSpPr>
          <p:cNvPr id="3" name="Content Placeholder 2"/>
          <p:cNvSpPr>
            <a:spLocks noGrp="1"/>
          </p:cNvSpPr>
          <p:nvPr>
            <p:ph idx="1"/>
          </p:nvPr>
        </p:nvSpPr>
        <p:spPr/>
        <p:txBody>
          <a:bodyPr>
            <a:noAutofit/>
          </a:bodyPr>
          <a:lstStyle/>
          <a:p>
            <a:pPr marL="355600" marR="327660" indent="-342900">
              <a:lnSpc>
                <a:spcPct val="80000"/>
              </a:lnSpc>
              <a:spcBef>
                <a:spcPts val="675"/>
              </a:spcBef>
              <a:tabLst>
                <a:tab pos="354965" algn="l"/>
                <a:tab pos="355600" algn="l"/>
              </a:tabLst>
            </a:pPr>
            <a:r>
              <a:rPr lang="id-ID" sz="2000" spc="-5" dirty="0">
                <a:latin typeface="Century Schoolbook" panose="02040604050505020304" pitchFamily="18" charset="0"/>
                <a:cs typeface="Arial"/>
              </a:rPr>
              <a:t>Respirasi adalah suatu proses pertukaran gas yang  melibatkan proses </a:t>
            </a:r>
            <a:r>
              <a:rPr lang="id-ID" sz="2000" dirty="0">
                <a:latin typeface="Century Schoolbook" panose="02040604050505020304" pitchFamily="18" charset="0"/>
                <a:cs typeface="Arial"/>
              </a:rPr>
              <a:t>metabolisme </a:t>
            </a:r>
            <a:r>
              <a:rPr lang="id-ID" sz="2000" spc="-5" dirty="0">
                <a:latin typeface="Century Schoolbook" panose="02040604050505020304" pitchFamily="18" charset="0"/>
                <a:cs typeface="Arial"/>
              </a:rPr>
              <a:t>perombakan senyawa  makromolekul (karbohidrat, protein, lemak) menjadi  </a:t>
            </a:r>
            <a:r>
              <a:rPr lang="id-ID" sz="2000" dirty="0">
                <a:latin typeface="Century Schoolbook" panose="02040604050505020304" pitchFamily="18" charset="0"/>
                <a:cs typeface="Arial"/>
              </a:rPr>
              <a:t>CO2, </a:t>
            </a:r>
            <a:r>
              <a:rPr lang="id-ID" sz="2000" spc="-10" dirty="0">
                <a:latin typeface="Century Schoolbook" panose="02040604050505020304" pitchFamily="18" charset="0"/>
                <a:cs typeface="Arial"/>
              </a:rPr>
              <a:t>air </a:t>
            </a:r>
            <a:r>
              <a:rPr lang="id-ID" sz="2000" spc="-5" dirty="0">
                <a:latin typeface="Century Schoolbook" panose="02040604050505020304" pitchFamily="18" charset="0"/>
                <a:cs typeface="Arial"/>
              </a:rPr>
              <a:t>dan sejumlah</a:t>
            </a:r>
            <a:r>
              <a:rPr lang="id-ID" sz="2000" spc="25" dirty="0">
                <a:latin typeface="Century Schoolbook" panose="02040604050505020304" pitchFamily="18" charset="0"/>
                <a:cs typeface="Arial"/>
              </a:rPr>
              <a:t> </a:t>
            </a:r>
            <a:r>
              <a:rPr lang="id-ID" sz="2000" spc="-5" dirty="0">
                <a:latin typeface="Century Schoolbook" panose="02040604050505020304" pitchFamily="18" charset="0"/>
                <a:cs typeface="Arial"/>
              </a:rPr>
              <a:t>energi.</a:t>
            </a:r>
            <a:endParaRPr lang="id-ID" sz="2000" dirty="0">
              <a:latin typeface="Century Schoolbook" panose="02040604050505020304" pitchFamily="18" charset="0"/>
              <a:cs typeface="Arial"/>
            </a:endParaRPr>
          </a:p>
          <a:p>
            <a:pPr marL="355600" marR="960119" indent="-342900">
              <a:lnSpc>
                <a:spcPts val="2320"/>
              </a:lnSpc>
              <a:spcBef>
                <a:spcPts val="530"/>
              </a:spcBef>
              <a:tabLst>
                <a:tab pos="354965" algn="l"/>
                <a:tab pos="355600" algn="l"/>
              </a:tabLst>
            </a:pPr>
            <a:r>
              <a:rPr lang="id-ID" sz="2000" spc="-5" dirty="0">
                <a:latin typeface="Century Schoolbook" panose="02040604050505020304" pitchFamily="18" charset="0"/>
                <a:cs typeface="Arial"/>
              </a:rPr>
              <a:t>Laju respirasi yang sangat cepat </a:t>
            </a:r>
            <a:r>
              <a:rPr lang="id-ID" sz="2000" dirty="0">
                <a:latin typeface="Century Schoolbook" panose="02040604050505020304" pitchFamily="18" charset="0"/>
                <a:cs typeface="Wingdings"/>
              </a:rPr>
              <a:t></a:t>
            </a:r>
            <a:r>
              <a:rPr lang="id-ID" sz="2000" dirty="0">
                <a:latin typeface="Century Schoolbook" panose="02040604050505020304" pitchFamily="18" charset="0"/>
                <a:cs typeface="Times New Roman"/>
              </a:rPr>
              <a:t> </a:t>
            </a:r>
            <a:r>
              <a:rPr lang="id-ID" sz="2000" spc="-5" dirty="0">
                <a:latin typeface="Century Schoolbook" panose="02040604050505020304" pitchFamily="18" charset="0"/>
                <a:cs typeface="Arial"/>
              </a:rPr>
              <a:t>mempercepat  proses kebusukan</a:t>
            </a:r>
            <a:endParaRPr lang="id-ID" sz="2000" dirty="0">
              <a:latin typeface="Century Schoolbook" panose="02040604050505020304" pitchFamily="18" charset="0"/>
              <a:cs typeface="Arial"/>
            </a:endParaRPr>
          </a:p>
          <a:p>
            <a:pPr marL="355600" marR="5080" indent="-342900">
              <a:lnSpc>
                <a:spcPct val="80000"/>
              </a:lnSpc>
              <a:spcBef>
                <a:spcPts val="590"/>
              </a:spcBef>
              <a:tabLst>
                <a:tab pos="354965" algn="l"/>
                <a:tab pos="355600" algn="l"/>
              </a:tabLst>
            </a:pPr>
            <a:r>
              <a:rPr lang="id-ID" sz="2000" spc="-5" dirty="0">
                <a:latin typeface="Century Schoolbook" panose="02040604050505020304" pitchFamily="18" charset="0"/>
                <a:cs typeface="Arial"/>
              </a:rPr>
              <a:t>Laju dari proses respirasi dalam produk hortikultura akan  menentukan daya tahan dari produk </a:t>
            </a:r>
            <a:r>
              <a:rPr lang="id-ID" sz="2000" dirty="0">
                <a:latin typeface="Century Schoolbook" panose="02040604050505020304" pitchFamily="18" charset="0"/>
                <a:cs typeface="Arial"/>
              </a:rPr>
              <a:t>tersebut </a:t>
            </a:r>
            <a:r>
              <a:rPr lang="id-ID" sz="2000" spc="-5" dirty="0">
                <a:latin typeface="Century Schoolbook" panose="02040604050505020304" pitchFamily="18" charset="0"/>
                <a:cs typeface="Arial"/>
              </a:rPr>
              <a:t>baik </a:t>
            </a:r>
            <a:r>
              <a:rPr lang="id-ID" sz="2000" dirty="0">
                <a:latin typeface="Century Schoolbook" panose="02040604050505020304" pitchFamily="18" charset="0"/>
                <a:cs typeface="Arial"/>
              </a:rPr>
              <a:t>buah-  </a:t>
            </a:r>
            <a:r>
              <a:rPr lang="id-ID" sz="2000" spc="-5" dirty="0">
                <a:latin typeface="Century Schoolbook" panose="02040604050505020304" pitchFamily="18" charset="0"/>
                <a:cs typeface="Arial"/>
              </a:rPr>
              <a:t>buahan maupun sayur-sayuran yang telah</a:t>
            </a:r>
            <a:r>
              <a:rPr lang="id-ID" sz="2000" spc="65" dirty="0">
                <a:latin typeface="Century Schoolbook" panose="02040604050505020304" pitchFamily="18" charset="0"/>
                <a:cs typeface="Arial"/>
              </a:rPr>
              <a:t> </a:t>
            </a:r>
            <a:r>
              <a:rPr lang="id-ID" sz="2000" spc="-5" dirty="0">
                <a:latin typeface="Century Schoolbook" panose="02040604050505020304" pitchFamily="18" charset="0"/>
                <a:cs typeface="Arial"/>
              </a:rPr>
              <a:t>dipanen,</a:t>
            </a:r>
            <a:endParaRPr lang="id-ID" sz="2000" dirty="0">
              <a:latin typeface="Century Schoolbook" panose="02040604050505020304" pitchFamily="18" charset="0"/>
              <a:cs typeface="Arial"/>
            </a:endParaRPr>
          </a:p>
          <a:p>
            <a:pPr marL="355600" marR="121920" indent="-342900">
              <a:lnSpc>
                <a:spcPct val="80000"/>
              </a:lnSpc>
              <a:spcBef>
                <a:spcPts val="580"/>
              </a:spcBef>
              <a:tabLst>
                <a:tab pos="354965" algn="l"/>
                <a:tab pos="355600" algn="l"/>
              </a:tabLst>
            </a:pPr>
            <a:r>
              <a:rPr lang="id-ID" sz="2000" spc="-5" dirty="0">
                <a:latin typeface="Century Schoolbook" panose="02040604050505020304" pitchFamily="18" charset="0"/>
                <a:cs typeface="Arial"/>
              </a:rPr>
              <a:t>sehingga ada produk yang </a:t>
            </a:r>
            <a:r>
              <a:rPr lang="id-ID" sz="2000" dirty="0">
                <a:latin typeface="Century Schoolbook" panose="02040604050505020304" pitchFamily="18" charset="0"/>
                <a:cs typeface="Arial"/>
              </a:rPr>
              <a:t>tahan </a:t>
            </a:r>
            <a:r>
              <a:rPr lang="id-ID" sz="2000" spc="-5" dirty="0">
                <a:latin typeface="Century Schoolbook" panose="02040604050505020304" pitchFamily="18" charset="0"/>
                <a:cs typeface="Arial"/>
              </a:rPr>
              <a:t>disimpan lama setelah  dipanen seperti pada biji-bijian, umbi-umbian tetapi  banyak tidak tahan disimpan lama, seperti pada produk  buah-buahan yang berdaging maupun produk  hortikultura yang lunak-lunak seperti sayur-sayuran  </a:t>
            </a:r>
            <a:r>
              <a:rPr lang="id-ID" sz="2000" spc="-10" dirty="0">
                <a:latin typeface="Century Schoolbook" panose="02040604050505020304" pitchFamily="18" charset="0"/>
                <a:cs typeface="Arial"/>
              </a:rPr>
              <a:t>daun.</a:t>
            </a:r>
            <a:endParaRPr lang="id-ID" sz="2000" dirty="0">
              <a:latin typeface="Century Schoolbook" panose="02040604050505020304" pitchFamily="18" charset="0"/>
              <a:cs typeface="Arial"/>
            </a:endParaRPr>
          </a:p>
        </p:txBody>
      </p:sp>
    </p:spTree>
    <p:extLst>
      <p:ext uri="{BB962C8B-B14F-4D97-AF65-F5344CB8AC3E}">
        <p14:creationId xmlns:p14="http://schemas.microsoft.com/office/powerpoint/2010/main" val="1223026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FF0000"/>
                </a:solidFill>
                <a:latin typeface="Century Schoolbook" panose="02040604050505020304" pitchFamily="18" charset="0"/>
              </a:rPr>
              <a:t>Kerusakan Biologis</a:t>
            </a:r>
            <a:endParaRPr lang="id-ID" dirty="0">
              <a:solidFill>
                <a:srgbClr val="FF0000"/>
              </a:solidFill>
              <a:latin typeface="Century Schoolbook" panose="02040604050505020304" pitchFamily="18" charset="0"/>
            </a:endParaRPr>
          </a:p>
        </p:txBody>
      </p:sp>
      <p:sp>
        <p:nvSpPr>
          <p:cNvPr id="3" name="Content Placeholder 2"/>
          <p:cNvSpPr>
            <a:spLocks noGrp="1"/>
          </p:cNvSpPr>
          <p:nvPr>
            <p:ph idx="1"/>
          </p:nvPr>
        </p:nvSpPr>
        <p:spPr>
          <a:xfrm>
            <a:off x="628650" y="1825625"/>
            <a:ext cx="8382000" cy="4351338"/>
          </a:xfrm>
        </p:spPr>
        <p:txBody>
          <a:bodyPr>
            <a:noAutofit/>
          </a:bodyPr>
          <a:lstStyle/>
          <a:p>
            <a:pPr marL="355600" marR="882650" indent="-342900" algn="just">
              <a:lnSpc>
                <a:spcPct val="100000"/>
              </a:lnSpc>
              <a:spcBef>
                <a:spcPts val="770"/>
              </a:spcBef>
              <a:tabLst>
                <a:tab pos="354965" algn="l"/>
                <a:tab pos="355600" algn="l"/>
              </a:tabLst>
            </a:pPr>
            <a:r>
              <a:rPr lang="id-ID" spc="-5" dirty="0">
                <a:latin typeface="Century Schoolbook" panose="02040604050505020304" pitchFamily="18" charset="0"/>
                <a:cs typeface="Arial"/>
              </a:rPr>
              <a:t>Secara umum dapat dikatakan bahwa laju  proses respirasi merupakan penanda atau  sebagai ciri dari cepat tidaknya perubahan  komposisi </a:t>
            </a:r>
            <a:r>
              <a:rPr lang="id-ID" spc="-5" dirty="0" smtClean="0">
                <a:latin typeface="Century Schoolbook" panose="02040604050505020304" pitchFamily="18" charset="0"/>
                <a:cs typeface="Arial"/>
              </a:rPr>
              <a:t>kimiawi </a:t>
            </a:r>
            <a:r>
              <a:rPr lang="id-ID" spc="-5" dirty="0">
                <a:latin typeface="Century Schoolbook" panose="02040604050505020304" pitchFamily="18" charset="0"/>
                <a:cs typeface="Arial"/>
              </a:rPr>
              <a:t>dalam produk, dan hal  tersebut behubungan dengan </a:t>
            </a:r>
            <a:r>
              <a:rPr lang="id-ID" dirty="0">
                <a:latin typeface="Century Schoolbook" panose="02040604050505020304" pitchFamily="18" charset="0"/>
                <a:cs typeface="Arial"/>
              </a:rPr>
              <a:t>daya </a:t>
            </a:r>
            <a:r>
              <a:rPr lang="id-ID" spc="-5" dirty="0">
                <a:latin typeface="Century Schoolbook" panose="02040604050505020304" pitchFamily="18" charset="0"/>
                <a:cs typeface="Arial"/>
              </a:rPr>
              <a:t>simpan  produk hortikultura setelah</a:t>
            </a:r>
            <a:r>
              <a:rPr lang="id-ID" spc="25" dirty="0">
                <a:latin typeface="Century Schoolbook" panose="02040604050505020304" pitchFamily="18" charset="0"/>
                <a:cs typeface="Arial"/>
              </a:rPr>
              <a:t> </a:t>
            </a:r>
            <a:r>
              <a:rPr lang="id-ID" spc="-5" dirty="0">
                <a:latin typeface="Century Schoolbook" panose="02040604050505020304" pitchFamily="18" charset="0"/>
                <a:cs typeface="Arial"/>
              </a:rPr>
              <a:t>panen</a:t>
            </a:r>
            <a:r>
              <a:rPr lang="id-ID" spc="-5" dirty="0" smtClean="0">
                <a:latin typeface="Century Schoolbook" panose="02040604050505020304" pitchFamily="18" charset="0"/>
                <a:cs typeface="Arial"/>
              </a:rPr>
              <a:t>.</a:t>
            </a:r>
            <a:endParaRPr lang="id-ID" dirty="0">
              <a:latin typeface="Century Schoolbook" panose="02040604050505020304" pitchFamily="18" charset="0"/>
              <a:cs typeface="Arial"/>
            </a:endParaRPr>
          </a:p>
        </p:txBody>
      </p:sp>
    </p:spTree>
    <p:extLst>
      <p:ext uri="{BB962C8B-B14F-4D97-AF65-F5344CB8AC3E}">
        <p14:creationId xmlns:p14="http://schemas.microsoft.com/office/powerpoint/2010/main" val="223581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FF0000"/>
                </a:solidFill>
                <a:latin typeface="Century Schoolbook" panose="02040604050505020304" pitchFamily="18" charset="0"/>
              </a:rPr>
              <a:t>Kerusakan Biologis</a:t>
            </a:r>
            <a:endParaRPr lang="id-ID" dirty="0">
              <a:solidFill>
                <a:srgbClr val="FF0000"/>
              </a:solidFill>
              <a:latin typeface="Century Schoolbook" panose="02040604050505020304" pitchFamily="18" charset="0"/>
            </a:endParaRPr>
          </a:p>
        </p:txBody>
      </p:sp>
      <p:sp>
        <p:nvSpPr>
          <p:cNvPr id="3" name="Content Placeholder 2"/>
          <p:cNvSpPr>
            <a:spLocks noGrp="1"/>
          </p:cNvSpPr>
          <p:nvPr>
            <p:ph idx="1"/>
          </p:nvPr>
        </p:nvSpPr>
        <p:spPr/>
        <p:txBody>
          <a:bodyPr>
            <a:noAutofit/>
          </a:bodyPr>
          <a:lstStyle/>
          <a:p>
            <a:pPr marL="355600" marR="5080" indent="-342900">
              <a:lnSpc>
                <a:spcPct val="100000"/>
              </a:lnSpc>
              <a:spcBef>
                <a:spcPts val="590"/>
              </a:spcBef>
              <a:tabLst>
                <a:tab pos="354965" algn="l"/>
                <a:tab pos="355600" algn="l"/>
                <a:tab pos="3357245" algn="l"/>
              </a:tabLst>
            </a:pPr>
            <a:r>
              <a:rPr lang="id-ID" spc="-5" dirty="0" smtClean="0">
                <a:latin typeface="Century Schoolbook" panose="02040604050505020304" pitchFamily="18" charset="0"/>
                <a:cs typeface="Arial"/>
              </a:rPr>
              <a:t>Secara </a:t>
            </a:r>
            <a:r>
              <a:rPr lang="id-ID" spc="-5" dirty="0">
                <a:latin typeface="Century Schoolbook" panose="02040604050505020304" pitchFamily="18" charset="0"/>
                <a:cs typeface="Arial"/>
              </a:rPr>
              <a:t>umum proses respirasi dalam produk dapat  dibedakan menjadi tiga </a:t>
            </a:r>
            <a:r>
              <a:rPr lang="id-ID" dirty="0">
                <a:latin typeface="Century Schoolbook" panose="02040604050505020304" pitchFamily="18" charset="0"/>
                <a:cs typeface="Arial"/>
              </a:rPr>
              <a:t>tingkat </a:t>
            </a:r>
            <a:r>
              <a:rPr lang="id-ID" spc="-5" dirty="0">
                <a:latin typeface="Century Schoolbook" panose="02040604050505020304" pitchFamily="18" charset="0"/>
                <a:cs typeface="Arial"/>
              </a:rPr>
              <a:t>yaitu: pertama  pemecahan polisakarida menjadi gula sederhana; kedua  oksidasi gula menjadi asam </a:t>
            </a:r>
            <a:r>
              <a:rPr lang="id-ID" dirty="0">
                <a:latin typeface="Century Schoolbook" panose="02040604050505020304" pitchFamily="18" charset="0"/>
                <a:cs typeface="Arial"/>
              </a:rPr>
              <a:t>piruvat; </a:t>
            </a:r>
            <a:r>
              <a:rPr lang="id-ID" spc="-5" dirty="0">
                <a:latin typeface="Century Schoolbook" panose="02040604050505020304" pitchFamily="18" charset="0"/>
                <a:cs typeface="Arial"/>
              </a:rPr>
              <a:t>serta yang ketiga  adalah transformasi piruvat dan </a:t>
            </a:r>
            <a:r>
              <a:rPr lang="id-ID" dirty="0">
                <a:latin typeface="Century Schoolbook" panose="02040604050505020304" pitchFamily="18" charset="0"/>
                <a:cs typeface="Arial"/>
              </a:rPr>
              <a:t>asam-asam </a:t>
            </a:r>
            <a:r>
              <a:rPr lang="id-ID" spc="-5" dirty="0">
                <a:latin typeface="Century Schoolbook" panose="02040604050505020304" pitchFamily="18" charset="0"/>
                <a:cs typeface="Arial"/>
              </a:rPr>
              <a:t>organik  lainnya</a:t>
            </a:r>
            <a:r>
              <a:rPr lang="id-ID" spc="35" dirty="0">
                <a:latin typeface="Century Schoolbook" panose="02040604050505020304" pitchFamily="18" charset="0"/>
                <a:cs typeface="Arial"/>
              </a:rPr>
              <a:t> </a:t>
            </a:r>
            <a:r>
              <a:rPr lang="id-ID" spc="-5" dirty="0">
                <a:latin typeface="Century Schoolbook" panose="02040604050505020304" pitchFamily="18" charset="0"/>
                <a:cs typeface="Arial"/>
              </a:rPr>
              <a:t>menjadi</a:t>
            </a:r>
            <a:r>
              <a:rPr lang="id-ID" spc="10" dirty="0">
                <a:latin typeface="Century Schoolbook" panose="02040604050505020304" pitchFamily="18" charset="0"/>
                <a:cs typeface="Arial"/>
              </a:rPr>
              <a:t> </a:t>
            </a:r>
            <a:r>
              <a:rPr lang="id-ID" dirty="0" smtClean="0">
                <a:latin typeface="Century Schoolbook" panose="02040604050505020304" pitchFamily="18" charset="0"/>
                <a:cs typeface="Arial"/>
              </a:rPr>
              <a:t>CO2, </a:t>
            </a:r>
            <a:r>
              <a:rPr lang="id-ID" spc="-5" dirty="0">
                <a:latin typeface="Century Schoolbook" panose="02040604050505020304" pitchFamily="18" charset="0"/>
                <a:cs typeface="Arial"/>
              </a:rPr>
              <a:t>air, dan energi yang berlangsung  secara aerobik</a:t>
            </a:r>
            <a:r>
              <a:rPr lang="id-ID" spc="-5" dirty="0" smtClean="0">
                <a:latin typeface="Century Schoolbook" panose="02040604050505020304" pitchFamily="18" charset="0"/>
                <a:cs typeface="Arial"/>
              </a:rPr>
              <a:t>.</a:t>
            </a:r>
            <a:endParaRPr lang="id-ID" dirty="0">
              <a:latin typeface="Century Schoolbook" panose="02040604050505020304" pitchFamily="18" charset="0"/>
              <a:cs typeface="Arial"/>
            </a:endParaRPr>
          </a:p>
        </p:txBody>
      </p:sp>
    </p:spTree>
    <p:extLst>
      <p:ext uri="{BB962C8B-B14F-4D97-AF65-F5344CB8AC3E}">
        <p14:creationId xmlns:p14="http://schemas.microsoft.com/office/powerpoint/2010/main" val="3277995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FF0000"/>
                </a:solidFill>
                <a:latin typeface="Century Schoolbook" panose="02040604050505020304" pitchFamily="18" charset="0"/>
              </a:rPr>
              <a:t>Kerusakan Fisik</a:t>
            </a:r>
            <a:endParaRPr lang="id-ID" dirty="0">
              <a:solidFill>
                <a:srgbClr val="FF0000"/>
              </a:solidFill>
              <a:latin typeface="Century Schoolbook" panose="02040604050505020304" pitchFamily="18" charset="0"/>
            </a:endParaRPr>
          </a:p>
        </p:txBody>
      </p:sp>
      <p:sp>
        <p:nvSpPr>
          <p:cNvPr id="3" name="Content Placeholder 2"/>
          <p:cNvSpPr>
            <a:spLocks noGrp="1"/>
          </p:cNvSpPr>
          <p:nvPr>
            <p:ph idx="1"/>
          </p:nvPr>
        </p:nvSpPr>
        <p:spPr/>
        <p:txBody>
          <a:bodyPr>
            <a:noAutofit/>
          </a:bodyPr>
          <a:lstStyle/>
          <a:p>
            <a:pPr marL="0" indent="0" algn="just">
              <a:buNone/>
            </a:pPr>
            <a:r>
              <a:rPr lang="id-ID" sz="3200" dirty="0">
                <a:latin typeface="Century Schoolbook" panose="02040604050505020304" pitchFamily="18" charset="0"/>
              </a:rPr>
              <a:t>Kerusakan ini disebabkan oleh perlakuan-perlakuan fisik seperti pemanasan, pendinginan, dan tekanan udara. Contoh dari kerusakan fisik adalah Kerusakan warna dan tekstur pada daging yang dibekukan, tepung mengeras atau membatu karena penyimpanan pada tempat yang lembab dsb.</a:t>
            </a:r>
          </a:p>
        </p:txBody>
      </p:sp>
    </p:spTree>
    <p:extLst>
      <p:ext uri="{BB962C8B-B14F-4D97-AF65-F5344CB8AC3E}">
        <p14:creationId xmlns:p14="http://schemas.microsoft.com/office/powerpoint/2010/main" val="3513155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28650" y="682620"/>
            <a:ext cx="7886700" cy="690574"/>
          </a:xfrm>
          <a:prstGeom prst="rect">
            <a:avLst/>
          </a:prstGeom>
        </p:spPr>
        <p:txBody>
          <a:bodyPr vert="horz" wrap="square" lIns="0" tIns="13335" rIns="0" bIns="0" rtlCol="0">
            <a:spAutoFit/>
          </a:bodyPr>
          <a:lstStyle/>
          <a:p>
            <a:pPr marL="12700">
              <a:lnSpc>
                <a:spcPct val="100000"/>
              </a:lnSpc>
              <a:spcBef>
                <a:spcPts val="105"/>
              </a:spcBef>
            </a:pPr>
            <a:r>
              <a:rPr lang="id-ID" dirty="0">
                <a:solidFill>
                  <a:srgbClr val="FF0000"/>
                </a:solidFill>
                <a:latin typeface="Century Schoolbook" panose="02040604050505020304" pitchFamily="18" charset="0"/>
              </a:rPr>
              <a:t>Kerusakan Fisik</a:t>
            </a:r>
            <a:endParaRPr sz="4400" dirty="0">
              <a:latin typeface="Arial"/>
              <a:cs typeface="Arial"/>
            </a:endParaRPr>
          </a:p>
        </p:txBody>
      </p:sp>
      <p:sp>
        <p:nvSpPr>
          <p:cNvPr id="4" name="Content Placeholder 3"/>
          <p:cNvSpPr>
            <a:spLocks noGrp="1"/>
          </p:cNvSpPr>
          <p:nvPr>
            <p:ph idx="1"/>
          </p:nvPr>
        </p:nvSpPr>
        <p:spPr/>
        <p:txBody>
          <a:bodyPr>
            <a:normAutofit/>
          </a:bodyPr>
          <a:lstStyle/>
          <a:p>
            <a:pPr marL="355600" marR="650240" indent="-342900">
              <a:lnSpc>
                <a:spcPts val="2610"/>
              </a:lnSpc>
              <a:spcBef>
                <a:spcPts val="409"/>
              </a:spcBef>
              <a:tabLst>
                <a:tab pos="354965" algn="l"/>
                <a:tab pos="355600" algn="l"/>
              </a:tabLst>
            </a:pPr>
            <a:r>
              <a:rPr lang="id-ID" sz="2000" dirty="0">
                <a:latin typeface="Century Schoolbook" panose="02040604050505020304" pitchFamily="18" charset="0"/>
                <a:cs typeface="Arial"/>
              </a:rPr>
              <a:t>Insekta, </a:t>
            </a:r>
            <a:r>
              <a:rPr lang="id-ID" sz="2000" spc="-5" dirty="0">
                <a:latin typeface="Century Schoolbook" panose="02040604050505020304" pitchFamily="18" charset="0"/>
                <a:cs typeface="Arial"/>
              </a:rPr>
              <a:t>parasit atau tikus </a:t>
            </a:r>
            <a:r>
              <a:rPr lang="id-ID" sz="2000" dirty="0" smtClean="0">
                <a:latin typeface="Century Schoolbook" panose="02040604050505020304" pitchFamily="18" charset="0"/>
                <a:cs typeface="Arial"/>
                <a:sym typeface="Wingdings" panose="05000000000000000000" pitchFamily="2" charset="2"/>
              </a:rPr>
              <a:t></a:t>
            </a:r>
            <a:r>
              <a:rPr lang="id-ID" sz="2000" dirty="0" smtClean="0">
                <a:latin typeface="Century Schoolbook" panose="02040604050505020304" pitchFamily="18" charset="0"/>
                <a:cs typeface="Times New Roman"/>
              </a:rPr>
              <a:t> </a:t>
            </a:r>
            <a:r>
              <a:rPr lang="id-ID" sz="2000" spc="-5" dirty="0">
                <a:latin typeface="Century Schoolbook" panose="02040604050505020304" pitchFamily="18" charset="0"/>
                <a:cs typeface="Arial"/>
              </a:rPr>
              <a:t>berlubang, ada bekas  gigitan</a:t>
            </a:r>
            <a:endParaRPr lang="id-ID" sz="2000" dirty="0">
              <a:latin typeface="Century Schoolbook" panose="02040604050505020304" pitchFamily="18" charset="0"/>
              <a:cs typeface="Arial"/>
            </a:endParaRPr>
          </a:p>
          <a:p>
            <a:pPr marL="355600" indent="-342900">
              <a:lnSpc>
                <a:spcPct val="100000"/>
              </a:lnSpc>
              <a:spcBef>
                <a:spcPts val="229"/>
              </a:spcBef>
              <a:tabLst>
                <a:tab pos="354965" algn="l"/>
                <a:tab pos="355600" algn="l"/>
              </a:tabLst>
            </a:pPr>
            <a:r>
              <a:rPr lang="id-ID" sz="2000" spc="-5" dirty="0">
                <a:latin typeface="Century Schoolbook" panose="02040604050505020304" pitchFamily="18" charset="0"/>
                <a:cs typeface="Arial"/>
              </a:rPr>
              <a:t>Suhu tinggi </a:t>
            </a:r>
            <a:r>
              <a:rPr lang="id-ID" sz="2000" dirty="0" smtClean="0">
                <a:latin typeface="Century Schoolbook" panose="02040604050505020304" pitchFamily="18" charset="0"/>
                <a:cs typeface="Arial"/>
                <a:sym typeface="Wingdings" panose="05000000000000000000" pitchFamily="2" charset="2"/>
              </a:rPr>
              <a:t> </a:t>
            </a:r>
            <a:r>
              <a:rPr lang="id-ID" sz="2000" dirty="0" smtClean="0">
                <a:latin typeface="Century Schoolbook" panose="02040604050505020304" pitchFamily="18" charset="0"/>
                <a:cs typeface="Arial"/>
              </a:rPr>
              <a:t>memar</a:t>
            </a:r>
            <a:r>
              <a:rPr lang="id-ID" sz="2000" dirty="0">
                <a:latin typeface="Century Schoolbook" panose="02040604050505020304" pitchFamily="18" charset="0"/>
                <a:cs typeface="Arial"/>
              </a:rPr>
              <a:t>,</a:t>
            </a:r>
            <a:r>
              <a:rPr lang="id-ID" sz="2000" spc="80" dirty="0">
                <a:latin typeface="Century Schoolbook" panose="02040604050505020304" pitchFamily="18" charset="0"/>
                <a:cs typeface="Arial"/>
              </a:rPr>
              <a:t> </a:t>
            </a:r>
            <a:r>
              <a:rPr lang="id-ID" sz="2000" spc="-5" dirty="0">
                <a:latin typeface="Century Schoolbook" panose="02040604050505020304" pitchFamily="18" charset="0"/>
                <a:cs typeface="Arial"/>
              </a:rPr>
              <a:t>lembek</a:t>
            </a:r>
            <a:endParaRPr lang="id-ID" sz="2000" dirty="0">
              <a:latin typeface="Century Schoolbook" panose="02040604050505020304" pitchFamily="18" charset="0"/>
              <a:cs typeface="Arial"/>
            </a:endParaRPr>
          </a:p>
          <a:p>
            <a:pPr marL="355600" marR="700405" indent="-342900">
              <a:lnSpc>
                <a:spcPts val="2610"/>
              </a:lnSpc>
              <a:spcBef>
                <a:spcPts val="600"/>
              </a:spcBef>
              <a:tabLst>
                <a:tab pos="354965" algn="l"/>
                <a:tab pos="355600" algn="l"/>
              </a:tabLst>
            </a:pPr>
            <a:r>
              <a:rPr lang="id-ID" sz="2000" spc="-5" dirty="0">
                <a:latin typeface="Century Schoolbook" panose="02040604050505020304" pitchFamily="18" charset="0"/>
                <a:cs typeface="Arial"/>
              </a:rPr>
              <a:t>Kelembaban relatif </a:t>
            </a:r>
            <a:r>
              <a:rPr lang="id-ID" sz="2000" dirty="0" smtClean="0">
                <a:latin typeface="Century Schoolbook" panose="02040604050505020304" pitchFamily="18" charset="0"/>
                <a:cs typeface="Arial"/>
                <a:sym typeface="Wingdings" panose="05000000000000000000" pitchFamily="2" charset="2"/>
              </a:rPr>
              <a:t></a:t>
            </a:r>
            <a:r>
              <a:rPr lang="id-ID" sz="2000" dirty="0" smtClean="0">
                <a:latin typeface="Century Schoolbook" panose="02040604050505020304" pitchFamily="18" charset="0"/>
                <a:cs typeface="Times New Roman"/>
              </a:rPr>
              <a:t> </a:t>
            </a:r>
            <a:r>
              <a:rPr lang="id-ID" sz="2000" spc="-5" dirty="0">
                <a:latin typeface="Century Schoolbook" panose="02040604050505020304" pitchFamily="18" charset="0"/>
                <a:cs typeface="Arial"/>
              </a:rPr>
              <a:t>rendah dapat menyebabkan  kehilangan</a:t>
            </a:r>
            <a:r>
              <a:rPr lang="id-ID" sz="2000" spc="35" dirty="0">
                <a:latin typeface="Century Schoolbook" panose="02040604050505020304" pitchFamily="18" charset="0"/>
                <a:cs typeface="Arial"/>
              </a:rPr>
              <a:t> </a:t>
            </a:r>
            <a:r>
              <a:rPr lang="id-ID" sz="2000" spc="-5" dirty="0">
                <a:latin typeface="Century Schoolbook" panose="02040604050505020304" pitchFamily="18" charset="0"/>
                <a:cs typeface="Arial"/>
              </a:rPr>
              <a:t>air</a:t>
            </a:r>
            <a:endParaRPr lang="id-ID" sz="2000" dirty="0">
              <a:latin typeface="Century Schoolbook" panose="02040604050505020304" pitchFamily="18" charset="0"/>
              <a:cs typeface="Arial"/>
            </a:endParaRPr>
          </a:p>
          <a:p>
            <a:pPr marL="756285" marR="5080" indent="-287020">
              <a:spcBef>
                <a:spcPts val="440"/>
              </a:spcBef>
              <a:tabLst>
                <a:tab pos="756285" algn="l"/>
              </a:tabLst>
            </a:pPr>
            <a:r>
              <a:rPr lang="id-ID" sz="2000" dirty="0" smtClean="0">
                <a:latin typeface="Century Schoolbook" panose="02040604050505020304" pitchFamily="18" charset="0"/>
                <a:cs typeface="Arial"/>
              </a:rPr>
              <a:t>Kalau </a:t>
            </a:r>
            <a:r>
              <a:rPr lang="id-ID" sz="2000" dirty="0">
                <a:latin typeface="Century Schoolbook" panose="02040604050505020304" pitchFamily="18" charset="0"/>
                <a:cs typeface="Arial"/>
              </a:rPr>
              <a:t>kehilangan air dari dalam produk yang </a:t>
            </a:r>
            <a:r>
              <a:rPr lang="id-ID" sz="2000" spc="-5" dirty="0">
                <a:latin typeface="Century Schoolbook" panose="02040604050505020304" pitchFamily="18" charset="0"/>
                <a:cs typeface="Arial"/>
              </a:rPr>
              <a:t>telah </a:t>
            </a:r>
            <a:r>
              <a:rPr lang="id-ID" sz="2000" dirty="0">
                <a:latin typeface="Century Schoolbook" panose="02040604050505020304" pitchFamily="18" charset="0"/>
                <a:cs typeface="Arial"/>
              </a:rPr>
              <a:t>dipanen  jumlahnya relatif masih kecil mungkin tidak akan</a:t>
            </a:r>
            <a:r>
              <a:rPr lang="id-ID" sz="2000" spc="-140" dirty="0">
                <a:latin typeface="Century Schoolbook" panose="02040604050505020304" pitchFamily="18" charset="0"/>
                <a:cs typeface="Arial"/>
              </a:rPr>
              <a:t> </a:t>
            </a:r>
            <a:r>
              <a:rPr lang="id-ID" sz="2000" dirty="0">
                <a:latin typeface="Century Schoolbook" panose="02040604050505020304" pitchFamily="18" charset="0"/>
                <a:cs typeface="Arial"/>
              </a:rPr>
              <a:t>menyebabkan  kerugian atau dapat ditolelir, </a:t>
            </a:r>
            <a:r>
              <a:rPr lang="id-ID" sz="2000" spc="-5" dirty="0">
                <a:latin typeface="Century Schoolbook" panose="02040604050505020304" pitchFamily="18" charset="0"/>
                <a:cs typeface="Arial"/>
              </a:rPr>
              <a:t>tetapi </a:t>
            </a:r>
            <a:r>
              <a:rPr lang="id-ID" sz="2000" dirty="0">
                <a:latin typeface="Century Schoolbook" panose="02040604050505020304" pitchFamily="18" charset="0"/>
                <a:cs typeface="Arial"/>
              </a:rPr>
              <a:t>apabila kehilangan air  tersebut jumlahnya banyak akan menyebabkan hasil panen  yang diperoleh menjadi layu dan bahkan dapat menyebabkan  produk hortikultura menjadi</a:t>
            </a:r>
            <a:r>
              <a:rPr lang="id-ID" sz="2000" spc="-95" dirty="0">
                <a:latin typeface="Century Schoolbook" panose="02040604050505020304" pitchFamily="18" charset="0"/>
                <a:cs typeface="Arial"/>
              </a:rPr>
              <a:t> </a:t>
            </a:r>
            <a:r>
              <a:rPr lang="id-ID" sz="2000" dirty="0">
                <a:latin typeface="Century Schoolbook" panose="02040604050505020304" pitchFamily="18" charset="0"/>
                <a:cs typeface="Arial"/>
              </a:rPr>
              <a:t>mengkerut.</a:t>
            </a:r>
          </a:p>
          <a:p>
            <a:pPr marL="355600" indent="-342900">
              <a:lnSpc>
                <a:spcPct val="100000"/>
              </a:lnSpc>
              <a:spcBef>
                <a:spcPts val="285"/>
              </a:spcBef>
              <a:tabLst>
                <a:tab pos="354965" algn="l"/>
                <a:tab pos="355600" algn="l"/>
              </a:tabLst>
            </a:pPr>
            <a:r>
              <a:rPr lang="id-ID" sz="2000" spc="-5" dirty="0">
                <a:latin typeface="Century Schoolbook" panose="02040604050505020304" pitchFamily="18" charset="0"/>
                <a:cs typeface="Arial"/>
              </a:rPr>
              <a:t>Udara/oksigen</a:t>
            </a:r>
            <a:endParaRPr lang="id-ID" sz="2000" dirty="0">
              <a:latin typeface="Century Schoolbook" panose="02040604050505020304" pitchFamily="18" charset="0"/>
              <a:cs typeface="Arial"/>
            </a:endParaRPr>
          </a:p>
          <a:p>
            <a:pPr marL="355600" indent="-342900">
              <a:lnSpc>
                <a:spcPct val="100000"/>
              </a:lnSpc>
              <a:spcBef>
                <a:spcPts val="285"/>
              </a:spcBef>
              <a:tabLst>
                <a:tab pos="354965" algn="l"/>
                <a:tab pos="355600" algn="l"/>
              </a:tabLst>
            </a:pPr>
            <a:r>
              <a:rPr lang="id-ID" sz="2000" spc="-5" dirty="0">
                <a:latin typeface="Century Schoolbook" panose="02040604050505020304" pitchFamily="18" charset="0"/>
                <a:cs typeface="Arial"/>
              </a:rPr>
              <a:t>Sinar</a:t>
            </a:r>
            <a:r>
              <a:rPr lang="id-ID" sz="2000" spc="-50" dirty="0">
                <a:latin typeface="Century Schoolbook" panose="02040604050505020304" pitchFamily="18" charset="0"/>
                <a:cs typeface="Arial"/>
              </a:rPr>
              <a:t> </a:t>
            </a:r>
            <a:r>
              <a:rPr lang="id-ID" sz="2000" spc="-5" dirty="0" smtClean="0">
                <a:latin typeface="Century Schoolbook" panose="02040604050505020304" pitchFamily="18" charset="0"/>
                <a:cs typeface="Arial"/>
              </a:rPr>
              <a:t>matahari</a:t>
            </a:r>
            <a:endParaRPr lang="id-ID" sz="2000" dirty="0">
              <a:latin typeface="Century Schoolbook" panose="02040604050505020304" pitchFamily="18" charset="0"/>
              <a:cs typeface="Arial"/>
            </a:endParaRPr>
          </a:p>
        </p:txBody>
      </p:sp>
    </p:spTree>
    <p:extLst>
      <p:ext uri="{BB962C8B-B14F-4D97-AF65-F5344CB8AC3E}">
        <p14:creationId xmlns:p14="http://schemas.microsoft.com/office/powerpoint/2010/main" val="2818290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FF0000"/>
                </a:solidFill>
                <a:latin typeface="Century Schoolbook" panose="02040604050505020304" pitchFamily="18" charset="0"/>
              </a:rPr>
              <a:t>Kerusakan Mekanis</a:t>
            </a:r>
            <a:endParaRPr lang="id-ID" dirty="0">
              <a:solidFill>
                <a:srgbClr val="FF0000"/>
              </a:solidFill>
              <a:latin typeface="Century Schoolbook" panose="02040604050505020304" pitchFamily="18" charset="0"/>
            </a:endParaRPr>
          </a:p>
        </p:txBody>
      </p:sp>
      <p:sp>
        <p:nvSpPr>
          <p:cNvPr id="3" name="Content Placeholder 2"/>
          <p:cNvSpPr>
            <a:spLocks noGrp="1"/>
          </p:cNvSpPr>
          <p:nvPr>
            <p:ph idx="1"/>
          </p:nvPr>
        </p:nvSpPr>
        <p:spPr/>
        <p:txBody>
          <a:bodyPr>
            <a:normAutofit fontScale="92500" lnSpcReduction="10000"/>
          </a:bodyPr>
          <a:lstStyle/>
          <a:p>
            <a:pPr marL="0" indent="0" algn="just">
              <a:buNone/>
            </a:pPr>
            <a:r>
              <a:rPr lang="id-ID" sz="4000" dirty="0">
                <a:latin typeface="Century Schoolbook" panose="02040604050505020304" pitchFamily="18" charset="0"/>
              </a:rPr>
              <a:t>Kerusakan yang disebabkan karena bahan mengalami benturan-benturan mekanis yang terjadi selama pemanenan, transportasi ataupun penyimpanan. Contohnya: Pada waktu dipanen buah yang jatuh atau membentur permukaan keras menjadi memar </a:t>
            </a:r>
          </a:p>
        </p:txBody>
      </p:sp>
    </p:spTree>
    <p:extLst>
      <p:ext uri="{BB962C8B-B14F-4D97-AF65-F5344CB8AC3E}">
        <p14:creationId xmlns:p14="http://schemas.microsoft.com/office/powerpoint/2010/main" val="1383401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28650" y="682620"/>
            <a:ext cx="7886700" cy="690574"/>
          </a:xfrm>
          <a:prstGeom prst="rect">
            <a:avLst/>
          </a:prstGeom>
        </p:spPr>
        <p:txBody>
          <a:bodyPr vert="horz" wrap="square" lIns="0" tIns="13335" rIns="0" bIns="0" rtlCol="0" anchor="ctr">
            <a:spAutoFit/>
          </a:bodyPr>
          <a:lstStyle/>
          <a:p>
            <a:pPr marL="12700">
              <a:lnSpc>
                <a:spcPct val="100000"/>
              </a:lnSpc>
              <a:spcBef>
                <a:spcPts val="105"/>
              </a:spcBef>
            </a:pPr>
            <a:r>
              <a:rPr lang="id-ID" dirty="0">
                <a:solidFill>
                  <a:srgbClr val="FF0000"/>
                </a:solidFill>
                <a:latin typeface="Century Schoolbook" panose="02040604050505020304" pitchFamily="18" charset="0"/>
              </a:rPr>
              <a:t>Kerusakan Mekanis</a:t>
            </a:r>
            <a:endParaRPr dirty="0">
              <a:latin typeface="Arial"/>
              <a:cs typeface="Arial"/>
            </a:endParaRPr>
          </a:p>
        </p:txBody>
      </p:sp>
      <p:sp>
        <p:nvSpPr>
          <p:cNvPr id="4" name="Content Placeholder 3"/>
          <p:cNvSpPr>
            <a:spLocks noGrp="1"/>
          </p:cNvSpPr>
          <p:nvPr>
            <p:ph idx="1"/>
          </p:nvPr>
        </p:nvSpPr>
        <p:spPr/>
        <p:txBody>
          <a:bodyPr>
            <a:normAutofit/>
          </a:bodyPr>
          <a:lstStyle/>
          <a:p>
            <a:pPr marL="355600" indent="-342900">
              <a:spcBef>
                <a:spcPts val="390"/>
              </a:spcBef>
              <a:tabLst>
                <a:tab pos="354965" algn="l"/>
                <a:tab pos="355600" algn="l"/>
              </a:tabLst>
            </a:pPr>
            <a:r>
              <a:rPr lang="id-ID" sz="2000" spc="-5" dirty="0">
                <a:latin typeface="Century Schoolbook" panose="02040604050505020304" pitchFamily="18" charset="0"/>
                <a:cs typeface="Arial"/>
              </a:rPr>
              <a:t>Ciri-ciri umum kerusakan mekanis</a:t>
            </a:r>
            <a:r>
              <a:rPr lang="id-ID" sz="2000" spc="50" dirty="0">
                <a:latin typeface="Century Schoolbook" panose="02040604050505020304" pitchFamily="18" charset="0"/>
                <a:cs typeface="Arial"/>
              </a:rPr>
              <a:t> </a:t>
            </a:r>
            <a:r>
              <a:rPr lang="id-ID" sz="2000" dirty="0">
                <a:latin typeface="Century Schoolbook" panose="02040604050505020304" pitchFamily="18" charset="0"/>
                <a:cs typeface="Arial"/>
              </a:rPr>
              <a:t>:</a:t>
            </a:r>
          </a:p>
          <a:p>
            <a:pPr marL="756285" lvl="1" indent="-286385">
              <a:spcBef>
                <a:spcPts val="245"/>
              </a:spcBef>
              <a:buChar char="–"/>
              <a:tabLst>
                <a:tab pos="756285" algn="l"/>
                <a:tab pos="756920" algn="l"/>
              </a:tabLst>
            </a:pPr>
            <a:r>
              <a:rPr lang="id-ID" sz="2000" dirty="0">
                <a:latin typeface="Century Schoolbook" panose="02040604050505020304" pitchFamily="18" charset="0"/>
                <a:cs typeface="Arial"/>
              </a:rPr>
              <a:t>Memar akibat tertindih atau</a:t>
            </a:r>
            <a:r>
              <a:rPr lang="id-ID" sz="2000" spc="-100" dirty="0">
                <a:latin typeface="Century Schoolbook" panose="02040604050505020304" pitchFamily="18" charset="0"/>
                <a:cs typeface="Arial"/>
              </a:rPr>
              <a:t> </a:t>
            </a:r>
            <a:r>
              <a:rPr lang="id-ID" sz="2000" dirty="0">
                <a:latin typeface="Century Schoolbook" panose="02040604050505020304" pitchFamily="18" charset="0"/>
                <a:cs typeface="Arial"/>
              </a:rPr>
              <a:t>tertekan</a:t>
            </a:r>
          </a:p>
          <a:p>
            <a:pPr marL="756285" lvl="1" indent="-286385">
              <a:spcBef>
                <a:spcPts val="240"/>
              </a:spcBef>
              <a:buChar char="–"/>
              <a:tabLst>
                <a:tab pos="756285" algn="l"/>
                <a:tab pos="756920" algn="l"/>
              </a:tabLst>
            </a:pPr>
            <a:r>
              <a:rPr lang="id-ID" sz="2000" dirty="0">
                <a:latin typeface="Century Schoolbook" panose="02040604050505020304" pitchFamily="18" charset="0"/>
                <a:cs typeface="Arial"/>
              </a:rPr>
              <a:t>Sobek</a:t>
            </a:r>
          </a:p>
          <a:p>
            <a:pPr marL="756285" lvl="1" indent="-286385">
              <a:spcBef>
                <a:spcPts val="240"/>
              </a:spcBef>
              <a:buChar char="–"/>
              <a:tabLst>
                <a:tab pos="756285" algn="l"/>
                <a:tab pos="756920" algn="l"/>
              </a:tabLst>
            </a:pPr>
            <a:r>
              <a:rPr lang="id-ID" sz="2000" dirty="0">
                <a:latin typeface="Century Schoolbook" panose="02040604050505020304" pitchFamily="18" charset="0"/>
                <a:cs typeface="Arial"/>
              </a:rPr>
              <a:t>Terpotong</a:t>
            </a:r>
          </a:p>
          <a:p>
            <a:pPr marL="756285" lvl="1" indent="-286385">
              <a:spcBef>
                <a:spcPts val="240"/>
              </a:spcBef>
              <a:buChar char="–"/>
              <a:tabLst>
                <a:tab pos="756285" algn="l"/>
                <a:tab pos="756920" algn="l"/>
              </a:tabLst>
            </a:pPr>
            <a:r>
              <a:rPr lang="id-ID" sz="2000" dirty="0">
                <a:latin typeface="Century Schoolbook" panose="02040604050505020304" pitchFamily="18" charset="0"/>
                <a:cs typeface="Arial"/>
              </a:rPr>
              <a:t>Pecah</a:t>
            </a:r>
          </a:p>
          <a:p>
            <a:pPr marL="756285" lvl="1" indent="-286385">
              <a:spcBef>
                <a:spcPts val="245"/>
              </a:spcBef>
              <a:buChar char="–"/>
              <a:tabLst>
                <a:tab pos="756285" algn="l"/>
                <a:tab pos="756920" algn="l"/>
              </a:tabLst>
            </a:pPr>
            <a:r>
              <a:rPr lang="id-ID" sz="2000" dirty="0">
                <a:latin typeface="Century Schoolbook" panose="02040604050505020304" pitchFamily="18" charset="0"/>
                <a:cs typeface="Arial"/>
              </a:rPr>
              <a:t>Hancur</a:t>
            </a:r>
          </a:p>
          <a:p>
            <a:pPr marL="355600" marR="241300" indent="-342900">
              <a:spcBef>
                <a:spcPts val="570"/>
              </a:spcBef>
              <a:tabLst>
                <a:tab pos="354965" algn="l"/>
                <a:tab pos="355600" algn="l"/>
              </a:tabLst>
            </a:pPr>
            <a:r>
              <a:rPr lang="id-ID" sz="2000" spc="-5" dirty="0">
                <a:latin typeface="Century Schoolbook" panose="02040604050505020304" pitchFamily="18" charset="0"/>
                <a:cs typeface="Arial"/>
              </a:rPr>
              <a:t>Hasil penelitian menunjukkan perlakuan lama  penggetaran berpengaruh nyata terhadap peningkatan  </a:t>
            </a:r>
            <a:r>
              <a:rPr lang="id-ID" sz="2000" dirty="0">
                <a:latin typeface="Century Schoolbook" panose="02040604050505020304" pitchFamily="18" charset="0"/>
                <a:cs typeface="Arial"/>
              </a:rPr>
              <a:t>rata-rata </a:t>
            </a:r>
            <a:r>
              <a:rPr lang="id-ID" sz="2000" spc="-5" dirty="0">
                <a:latin typeface="Century Schoolbook" panose="02040604050505020304" pitchFamily="18" charset="0"/>
                <a:cs typeface="Arial"/>
              </a:rPr>
              <a:t>nilai kerusakan mekanis,susut berat, tingkat  kelunakan dan laju repirasi pada buah</a:t>
            </a:r>
            <a:r>
              <a:rPr lang="id-ID" sz="2000" spc="100" dirty="0">
                <a:latin typeface="Century Schoolbook" panose="02040604050505020304" pitchFamily="18" charset="0"/>
                <a:cs typeface="Arial"/>
              </a:rPr>
              <a:t> </a:t>
            </a:r>
            <a:r>
              <a:rPr lang="id-ID" sz="2000" spc="-5" dirty="0">
                <a:latin typeface="Century Schoolbook" panose="02040604050505020304" pitchFamily="18" charset="0"/>
                <a:cs typeface="Arial"/>
              </a:rPr>
              <a:t>pisang.</a:t>
            </a:r>
            <a:endParaRPr lang="id-ID" sz="2000" dirty="0">
              <a:latin typeface="Century Schoolbook" panose="02040604050505020304" pitchFamily="18" charset="0"/>
              <a:cs typeface="Arial"/>
            </a:endParaRPr>
          </a:p>
          <a:p>
            <a:pPr marL="355600" marR="5080" indent="-342900">
              <a:lnSpc>
                <a:spcPts val="2590"/>
              </a:lnSpc>
              <a:spcBef>
                <a:spcPts val="615"/>
              </a:spcBef>
              <a:tabLst>
                <a:tab pos="354965" algn="l"/>
                <a:tab pos="355600" algn="l"/>
              </a:tabLst>
            </a:pPr>
            <a:r>
              <a:rPr lang="id-ID" sz="2000" spc="-5" dirty="0">
                <a:latin typeface="Century Schoolbook" panose="02040604050505020304" pitchFamily="18" charset="0"/>
                <a:cs typeface="Arial"/>
              </a:rPr>
              <a:t>Tingkat kerusakan mekanis pada buah pisang mencapai  100% pada lama penggetaran selama </a:t>
            </a:r>
            <a:r>
              <a:rPr lang="id-ID" sz="2000" dirty="0">
                <a:latin typeface="Century Schoolbook" panose="02040604050505020304" pitchFamily="18" charset="0"/>
                <a:cs typeface="Arial"/>
              </a:rPr>
              <a:t>6-12</a:t>
            </a:r>
            <a:r>
              <a:rPr lang="id-ID" sz="2000" spc="100" dirty="0">
                <a:latin typeface="Century Schoolbook" panose="02040604050505020304" pitchFamily="18" charset="0"/>
                <a:cs typeface="Arial"/>
              </a:rPr>
              <a:t> </a:t>
            </a:r>
            <a:r>
              <a:rPr lang="id-ID" sz="2000" spc="-5" dirty="0">
                <a:latin typeface="Century Schoolbook" panose="02040604050505020304" pitchFamily="18" charset="0"/>
                <a:cs typeface="Arial"/>
              </a:rPr>
              <a:t>jam</a:t>
            </a:r>
            <a:endParaRPr lang="id-ID" sz="2000" dirty="0">
              <a:latin typeface="Century Schoolbook" panose="02040604050505020304" pitchFamily="18" charset="0"/>
              <a:cs typeface="Arial"/>
            </a:endParaRPr>
          </a:p>
        </p:txBody>
      </p:sp>
    </p:spTree>
    <p:extLst>
      <p:ext uri="{BB962C8B-B14F-4D97-AF65-F5344CB8AC3E}">
        <p14:creationId xmlns:p14="http://schemas.microsoft.com/office/powerpoint/2010/main" val="815422859"/>
      </p:ext>
    </p:extLst>
  </p:cSld>
  <p:clrMapOvr>
    <a:masterClrMapping/>
  </p:clrMapOvr>
</p:sld>
</file>

<file path=ppt/theme/theme1.xml><?xml version="1.0" encoding="utf-8"?>
<a:theme xmlns:a="http://schemas.openxmlformats.org/drawingml/2006/main" name="Theme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Theme4</Template>
  <TotalTime>4</TotalTime>
  <Words>854</Words>
  <Application>Microsoft Office PowerPoint</Application>
  <PresentationFormat>On-screen Show (4:3)</PresentationFormat>
  <Paragraphs>72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Theme4</vt:lpstr>
      <vt:lpstr>PowerPoint Presentation</vt:lpstr>
      <vt:lpstr>Faktor-Faktor yang mempengaruhi kerusakan oleh Mikroorganisme</vt:lpstr>
      <vt:lpstr>Kerusakan Biologis</vt:lpstr>
      <vt:lpstr>Kerusakan Biologis</vt:lpstr>
      <vt:lpstr>Kerusakan Biologis</vt:lpstr>
      <vt:lpstr>Kerusakan Fisik</vt:lpstr>
      <vt:lpstr>Kerusakan Fisik</vt:lpstr>
      <vt:lpstr>Kerusakan Mekanis</vt:lpstr>
      <vt:lpstr>Kerusakan Mekanis</vt:lpstr>
      <vt:lpstr>Kerusakan Mekanis</vt:lpstr>
      <vt:lpstr>Kerusakan Mekanis</vt:lpstr>
      <vt:lpstr>Kerusakan Mekanis</vt:lpstr>
      <vt:lpstr>Kerusakan Kimiawi</vt:lpstr>
      <vt:lpstr>Pencegahan Kerusakan Bahan Makanan</vt:lpstr>
      <vt:lpstr>Pencegahan Kerusakan Bahan Makanan</vt:lpstr>
      <vt:lpstr>Pencegahan Kerusakan Bahan Makanan</vt:lpstr>
      <vt:lpstr>TERIMAKASIH</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Ahmad Irfandi</dc:creator>
  <cp:lastModifiedBy>Ahmad Irfandi</cp:lastModifiedBy>
  <cp:revision>1</cp:revision>
  <dcterms:created xsi:type="dcterms:W3CDTF">2018-10-30T08:04:09Z</dcterms:created>
  <dcterms:modified xsi:type="dcterms:W3CDTF">2018-10-30T08:08:37Z</dcterms:modified>
</cp:coreProperties>
</file>