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96" r:id="rId3"/>
    <p:sldId id="297" r:id="rId4"/>
    <p:sldId id="298" r:id="rId5"/>
    <p:sldId id="299" r:id="rId6"/>
    <p:sldId id="300" r:id="rId7"/>
    <p:sldId id="257" r:id="rId8"/>
    <p:sldId id="258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303" r:id="rId17"/>
    <p:sldId id="26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61" r:id="rId28"/>
    <p:sldId id="280" r:id="rId29"/>
    <p:sldId id="281" r:id="rId30"/>
    <p:sldId id="282" r:id="rId31"/>
    <p:sldId id="262" r:id="rId32"/>
    <p:sldId id="284" r:id="rId33"/>
    <p:sldId id="283" r:id="rId34"/>
    <p:sldId id="263" r:id="rId35"/>
    <p:sldId id="285" r:id="rId36"/>
    <p:sldId id="26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02" r:id="rId4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>
        <p:scale>
          <a:sx n="60" d="100"/>
          <a:sy n="60" d="100"/>
        </p:scale>
        <p:origin x="-90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CCB5C83-016D-466E-9BCF-6033C213F785}" type="datetimeFigureOut">
              <a:rPr lang="id-ID" smtClean="0"/>
              <a:t>29/10/2018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C262A8B-65D2-419E-A579-A862F58DC4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267200" y="3725863"/>
            <a:ext cx="75184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500" b="1" dirty="0">
                <a:solidFill>
                  <a:srgbClr val="002060"/>
                </a:solidFill>
                <a:latin typeface="Arial Rounded MT Bold" pitchFamily="34" charset="0"/>
              </a:rPr>
              <a:t>PERTEMUAN </a:t>
            </a:r>
            <a:r>
              <a:rPr lang="id-ID" sz="2500" b="1" smtClean="0">
                <a:solidFill>
                  <a:srgbClr val="002060"/>
                </a:solidFill>
                <a:latin typeface="Arial Rounded MT Bold" pitchFamily="34" charset="0"/>
              </a:rPr>
              <a:t>7</a:t>
            </a:r>
            <a:endParaRPr lang="en-US" sz="25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/>
            <a:r>
              <a:rPr lang="id-ID" sz="2500" b="1" dirty="0" smtClean="0">
                <a:solidFill>
                  <a:srgbClr val="002060"/>
                </a:solidFill>
                <a:latin typeface="Arial Rounded MT Bold" pitchFamily="34" charset="0"/>
              </a:rPr>
              <a:t>PRINSIP HYGIENE SANITASI MAKANAN DAN MINUMAN</a:t>
            </a:r>
            <a:endParaRPr lang="en-US" sz="25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AHMAD IRFANDI, SKM., MKM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PROGRAM STUDI </a:t>
            </a:r>
            <a:r>
              <a:rPr lang="id-ID" b="1" dirty="0" smtClean="0">
                <a:solidFill>
                  <a:schemeClr val="bg1"/>
                </a:solidFill>
              </a:rPr>
              <a:t>KESMAS </a:t>
            </a:r>
            <a:r>
              <a:rPr lang="en-US" b="1" dirty="0" smtClean="0">
                <a:solidFill>
                  <a:schemeClr val="bg1"/>
                </a:solidFill>
              </a:rPr>
              <a:t>FIKES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26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Pemilihan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err="1"/>
              <a:t>Makanan</a:t>
            </a:r>
            <a:r>
              <a:rPr lang="en-US" sz="3200" b="1" dirty="0"/>
              <a:t> </a:t>
            </a:r>
            <a:r>
              <a:rPr lang="en-US" sz="3200" b="1" dirty="0" err="1"/>
              <a:t>dikemas</a:t>
            </a:r>
            <a:endParaRPr lang="id-ID" sz="3200" b="1" dirty="0"/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err="1"/>
              <a:t>Mempunyai</a:t>
            </a:r>
            <a:r>
              <a:rPr lang="en-US" sz="3200" dirty="0"/>
              <a:t> label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merk</a:t>
            </a:r>
            <a:endParaRPr lang="id-ID" sz="3200" dirty="0"/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err="1"/>
              <a:t>Terdaftar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nomor</a:t>
            </a:r>
            <a:r>
              <a:rPr lang="en-US" sz="3200" dirty="0"/>
              <a:t> </a:t>
            </a:r>
            <a:r>
              <a:rPr lang="en-US" sz="3200" dirty="0" err="1"/>
              <a:t>daftar</a:t>
            </a:r>
            <a:endParaRPr lang="id-ID" sz="3200" dirty="0"/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err="1"/>
              <a:t>Kemasan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rusak</a:t>
            </a:r>
            <a:r>
              <a:rPr lang="en-US" sz="3200" dirty="0"/>
              <a:t>/</a:t>
            </a:r>
            <a:r>
              <a:rPr lang="en-US" sz="3200" dirty="0" err="1"/>
              <a:t>pecah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kembung</a:t>
            </a:r>
            <a:endParaRPr lang="id-ID" sz="3200" dirty="0"/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kadaluwarsa</a:t>
            </a:r>
            <a:endParaRPr lang="id-ID" sz="3200" dirty="0"/>
          </a:p>
          <a:p>
            <a:pPr marL="914400" lvl="1" indent="-457200">
              <a:buFont typeface="+mj-lt"/>
              <a:buAutoNum type="alphaLcPeriod"/>
            </a:pPr>
            <a:r>
              <a:rPr lang="en-US" sz="3200" dirty="0" err="1"/>
              <a:t>Kemasan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kali </a:t>
            </a:r>
            <a:r>
              <a:rPr lang="en-US" sz="3200" dirty="0" err="1"/>
              <a:t>penggunaan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7815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Pemilihan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/>
              <a:t>Makanan</a:t>
            </a:r>
            <a:r>
              <a:rPr lang="en-US" sz="3600" b="1" dirty="0"/>
              <a:t> </a:t>
            </a:r>
            <a:r>
              <a:rPr lang="id-ID" sz="3600" b="1" dirty="0" smtClean="0"/>
              <a:t>tidak </a:t>
            </a:r>
            <a:r>
              <a:rPr lang="en-US" sz="3600" b="1" dirty="0" err="1" smtClean="0"/>
              <a:t>dikemas</a:t>
            </a:r>
            <a:endParaRPr lang="id-ID" sz="3600" b="1" dirty="0"/>
          </a:p>
          <a:p>
            <a:pPr lvl="1"/>
            <a:r>
              <a:rPr lang="en-US" sz="3600" dirty="0" err="1"/>
              <a:t>Baru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segar</a:t>
            </a:r>
            <a:endParaRPr lang="id-ID" sz="3200" dirty="0"/>
          </a:p>
          <a:p>
            <a:pPr lvl="1"/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basi</a:t>
            </a:r>
            <a:r>
              <a:rPr lang="en-US" sz="3600" dirty="0"/>
              <a:t>, </a:t>
            </a:r>
            <a:r>
              <a:rPr lang="en-US" sz="3600" dirty="0" err="1"/>
              <a:t>busuk</a:t>
            </a:r>
            <a:r>
              <a:rPr lang="en-US" sz="3600" dirty="0"/>
              <a:t>, </a:t>
            </a:r>
            <a:r>
              <a:rPr lang="en-US" sz="3600" dirty="0" err="1"/>
              <a:t>rusak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berjamur</a:t>
            </a:r>
            <a:endParaRPr lang="id-ID" sz="3200" dirty="0"/>
          </a:p>
          <a:p>
            <a:pPr lvl="1"/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/>
              <a:t>mengandung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berbahaya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6" y="1545020"/>
            <a:ext cx="5407573" cy="46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9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err="1"/>
              <a:t>Tempat</a:t>
            </a:r>
            <a:r>
              <a:rPr lang="en-US" sz="3000" dirty="0"/>
              <a:t> </a:t>
            </a:r>
            <a:r>
              <a:rPr lang="en-US" sz="3000" dirty="0" err="1"/>
              <a:t>penyimpanan</a:t>
            </a:r>
            <a:r>
              <a:rPr lang="en-US" sz="3000" dirty="0"/>
              <a:t> </a:t>
            </a:r>
            <a:r>
              <a:rPr lang="en-US" sz="3000" dirty="0" err="1"/>
              <a:t>bahan</a:t>
            </a:r>
            <a:r>
              <a:rPr lang="en-US" sz="3000" dirty="0"/>
              <a:t> </a:t>
            </a:r>
            <a:r>
              <a:rPr lang="en-US" sz="3000" dirty="0" err="1"/>
              <a:t>makanan</a:t>
            </a:r>
            <a:r>
              <a:rPr lang="en-US" sz="3000" dirty="0"/>
              <a:t> </a:t>
            </a:r>
            <a:r>
              <a:rPr lang="en-US" sz="3000" dirty="0" err="1"/>
              <a:t>harus</a:t>
            </a:r>
            <a:r>
              <a:rPr lang="en-US" sz="3000" dirty="0"/>
              <a:t> </a:t>
            </a:r>
            <a:r>
              <a:rPr lang="en-US" sz="3000" dirty="0" err="1"/>
              <a:t>terhindar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kemungkinan</a:t>
            </a:r>
            <a:r>
              <a:rPr lang="en-US" sz="3000" dirty="0"/>
              <a:t> </a:t>
            </a:r>
            <a:r>
              <a:rPr lang="en-US" sz="3000" dirty="0" err="1"/>
              <a:t>kontaminasi</a:t>
            </a:r>
            <a:r>
              <a:rPr lang="en-US" sz="3000" dirty="0"/>
              <a:t> </a:t>
            </a:r>
            <a:r>
              <a:rPr lang="en-US" sz="3000" dirty="0" err="1"/>
              <a:t>baik</a:t>
            </a:r>
            <a:r>
              <a:rPr lang="en-US" sz="3000" dirty="0"/>
              <a:t> </a:t>
            </a:r>
            <a:r>
              <a:rPr lang="en-US" sz="3000" dirty="0" err="1"/>
              <a:t>oleh</a:t>
            </a:r>
            <a:r>
              <a:rPr lang="en-US" sz="3000" dirty="0"/>
              <a:t> </a:t>
            </a:r>
            <a:r>
              <a:rPr lang="en-US" sz="3000" dirty="0" err="1"/>
              <a:t>bakteri</a:t>
            </a:r>
            <a:r>
              <a:rPr lang="en-US" sz="3000" dirty="0"/>
              <a:t>, </a:t>
            </a:r>
            <a:r>
              <a:rPr lang="en-US" sz="3000" dirty="0" err="1"/>
              <a:t>serangga</a:t>
            </a:r>
            <a:r>
              <a:rPr lang="en-US" sz="3000" dirty="0"/>
              <a:t>, </a:t>
            </a:r>
            <a:r>
              <a:rPr lang="en-US" sz="3000" dirty="0" err="1"/>
              <a:t>tikus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hewan</a:t>
            </a:r>
            <a:r>
              <a:rPr lang="en-US" sz="3000" dirty="0"/>
              <a:t> </a:t>
            </a:r>
            <a:r>
              <a:rPr lang="en-US" sz="3000" dirty="0" err="1"/>
              <a:t>lainnya</a:t>
            </a:r>
            <a:r>
              <a:rPr lang="en-US" sz="3000" dirty="0"/>
              <a:t> </a:t>
            </a:r>
            <a:r>
              <a:rPr lang="en-US" sz="3000" dirty="0" err="1"/>
              <a:t>maupun</a:t>
            </a:r>
            <a:r>
              <a:rPr lang="en-US" sz="3000" dirty="0"/>
              <a:t> </a:t>
            </a:r>
            <a:r>
              <a:rPr lang="en-US" sz="3000" dirty="0" err="1"/>
              <a:t>bahan</a:t>
            </a:r>
            <a:r>
              <a:rPr lang="en-US" sz="3000" dirty="0"/>
              <a:t> </a:t>
            </a:r>
            <a:r>
              <a:rPr lang="en-US" sz="3000" dirty="0" err="1"/>
              <a:t>berbahaya</a:t>
            </a:r>
            <a:r>
              <a:rPr lang="en-US" sz="3000" dirty="0"/>
              <a:t>.</a:t>
            </a:r>
            <a:endParaRPr lang="id-ID" sz="3000" dirty="0"/>
          </a:p>
          <a:p>
            <a:pPr lvl="0"/>
            <a:r>
              <a:rPr lang="en-US" sz="3000" dirty="0" err="1"/>
              <a:t>Penyimpanan</a:t>
            </a:r>
            <a:r>
              <a:rPr lang="en-US" sz="3000" dirty="0"/>
              <a:t> </a:t>
            </a:r>
            <a:r>
              <a:rPr lang="en-US" sz="3000" dirty="0" err="1"/>
              <a:t>harus</a:t>
            </a:r>
            <a:r>
              <a:rPr lang="en-US" sz="3000" dirty="0"/>
              <a:t> </a:t>
            </a:r>
            <a:r>
              <a:rPr lang="en-US" sz="3000" dirty="0" err="1"/>
              <a:t>memperhatikan</a:t>
            </a:r>
            <a:r>
              <a:rPr lang="en-US" sz="3000" dirty="0"/>
              <a:t> </a:t>
            </a:r>
            <a:r>
              <a:rPr lang="en-US" sz="3000" dirty="0" err="1"/>
              <a:t>prinsip</a:t>
            </a:r>
            <a:r>
              <a:rPr lang="en-US" sz="3000" dirty="0"/>
              <a:t> </a:t>
            </a:r>
            <a:r>
              <a:rPr lang="en-US" sz="3000" i="1" dirty="0"/>
              <a:t>first in first out (FIFO)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i="1" dirty="0"/>
              <a:t>first expired first out (FEFO) </a:t>
            </a:r>
            <a:r>
              <a:rPr lang="en-US" sz="3000" dirty="0" err="1"/>
              <a:t>yaitu</a:t>
            </a:r>
            <a:r>
              <a:rPr lang="en-US" sz="3000" dirty="0"/>
              <a:t> </a:t>
            </a:r>
            <a:r>
              <a:rPr lang="en-US" sz="3000" dirty="0" err="1"/>
              <a:t>bahan</a:t>
            </a:r>
            <a:r>
              <a:rPr lang="en-US" sz="3000" dirty="0"/>
              <a:t> </a:t>
            </a:r>
            <a:r>
              <a:rPr lang="en-US" sz="3000" dirty="0" err="1"/>
              <a:t>makanan</a:t>
            </a:r>
            <a:r>
              <a:rPr lang="en-US" sz="3000" dirty="0"/>
              <a:t> yang </a:t>
            </a:r>
            <a:r>
              <a:rPr lang="en-US" sz="3000" dirty="0" err="1"/>
              <a:t>disimpan</a:t>
            </a:r>
            <a:r>
              <a:rPr lang="en-US" sz="3000" dirty="0"/>
              <a:t> </a:t>
            </a:r>
            <a:r>
              <a:rPr lang="en-US" sz="3000" dirty="0" err="1"/>
              <a:t>terlebih</a:t>
            </a:r>
            <a:r>
              <a:rPr lang="en-US" sz="3000" dirty="0"/>
              <a:t> </a:t>
            </a:r>
            <a:r>
              <a:rPr lang="en-US" sz="3000" dirty="0" err="1"/>
              <a:t>dahulu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yang </a:t>
            </a:r>
            <a:r>
              <a:rPr lang="en-US" sz="3000" dirty="0" err="1"/>
              <a:t>mendekati</a:t>
            </a:r>
            <a:r>
              <a:rPr lang="en-US" sz="3000" dirty="0"/>
              <a:t> </a:t>
            </a:r>
            <a:r>
              <a:rPr lang="en-US" sz="3000" dirty="0" err="1"/>
              <a:t>masa</a:t>
            </a:r>
            <a:r>
              <a:rPr lang="en-US" sz="3000" dirty="0"/>
              <a:t> </a:t>
            </a:r>
            <a:r>
              <a:rPr lang="en-US" sz="3000" dirty="0" err="1"/>
              <a:t>kadaluarsa</a:t>
            </a:r>
            <a:r>
              <a:rPr lang="en-US" sz="3000" dirty="0"/>
              <a:t> </a:t>
            </a:r>
            <a:r>
              <a:rPr lang="en-US" sz="3000" dirty="0" err="1"/>
              <a:t>dimanfaatkan</a:t>
            </a:r>
            <a:r>
              <a:rPr lang="en-US" sz="3000" dirty="0"/>
              <a:t>/</a:t>
            </a:r>
            <a:r>
              <a:rPr lang="en-US" sz="3000" dirty="0" err="1"/>
              <a:t>digunakan</a:t>
            </a:r>
            <a:r>
              <a:rPr lang="en-US" sz="3000" dirty="0"/>
              <a:t> </a:t>
            </a:r>
            <a:r>
              <a:rPr lang="en-US" sz="3000" dirty="0" err="1"/>
              <a:t>lebih</a:t>
            </a:r>
            <a:r>
              <a:rPr lang="en-US" sz="3000" dirty="0"/>
              <a:t> </a:t>
            </a:r>
            <a:r>
              <a:rPr lang="en-US" sz="3000" dirty="0" err="1"/>
              <a:t>dahulu</a:t>
            </a:r>
            <a:r>
              <a:rPr lang="en-US" sz="3000" dirty="0" smtClean="0"/>
              <a:t>.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31534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err="1"/>
              <a:t>Tempat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wadah</a:t>
            </a:r>
            <a:r>
              <a:rPr lang="en-US" sz="3600" dirty="0"/>
              <a:t> </a:t>
            </a:r>
            <a:r>
              <a:rPr lang="en-US" sz="3600" dirty="0" err="1"/>
              <a:t>penyimpanan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jenis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. </a:t>
            </a:r>
            <a:r>
              <a:rPr lang="en-US" sz="3600" dirty="0" err="1"/>
              <a:t>Contohnya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yang </a:t>
            </a:r>
            <a:r>
              <a:rPr lang="en-US" sz="3600" dirty="0" err="1"/>
              <a:t>cepat</a:t>
            </a:r>
            <a:r>
              <a:rPr lang="en-US" sz="3600" dirty="0"/>
              <a:t> </a:t>
            </a:r>
            <a:r>
              <a:rPr lang="en-US" sz="3600" dirty="0" err="1"/>
              <a:t>rusak</a:t>
            </a:r>
            <a:r>
              <a:rPr lang="en-US" sz="3600" dirty="0"/>
              <a:t> </a:t>
            </a:r>
            <a:r>
              <a:rPr lang="en-US" sz="3600" dirty="0" err="1"/>
              <a:t>disimpan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lemari</a:t>
            </a:r>
            <a:r>
              <a:rPr lang="en-US" sz="3600" dirty="0"/>
              <a:t> </a:t>
            </a:r>
            <a:r>
              <a:rPr lang="en-US" sz="3600" dirty="0" err="1"/>
              <a:t>pendingin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kering</a:t>
            </a:r>
            <a:r>
              <a:rPr lang="en-US" sz="3600" dirty="0"/>
              <a:t> </a:t>
            </a:r>
            <a:r>
              <a:rPr lang="en-US" sz="3600" dirty="0" err="1"/>
              <a:t>disimpan</a:t>
            </a:r>
            <a:r>
              <a:rPr lang="en-US" sz="3600" dirty="0"/>
              <a:t> </a:t>
            </a:r>
            <a:r>
              <a:rPr lang="en-US" sz="3600" dirty="0" err="1"/>
              <a:t>ditempat</a:t>
            </a:r>
            <a:r>
              <a:rPr lang="en-US" sz="3600" dirty="0"/>
              <a:t> yang </a:t>
            </a:r>
            <a:r>
              <a:rPr lang="en-US" sz="3600" dirty="0" err="1"/>
              <a:t>kering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lembab</a:t>
            </a:r>
            <a:r>
              <a:rPr lang="en-US" sz="3600" dirty="0"/>
              <a:t>.</a:t>
            </a:r>
            <a:endParaRPr lang="id-ID" sz="3600" dirty="0"/>
          </a:p>
          <a:p>
            <a:pPr lvl="0"/>
            <a:r>
              <a:rPr lang="en-US" sz="3600" dirty="0" err="1"/>
              <a:t>Penyimpanan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memperhatikan</a:t>
            </a:r>
            <a:r>
              <a:rPr lang="en-US" sz="3600" dirty="0"/>
              <a:t> </a:t>
            </a:r>
            <a:r>
              <a:rPr lang="en-US" sz="3600" dirty="0" err="1"/>
              <a:t>suhu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 smtClean="0"/>
              <a:t>berikut</a:t>
            </a:r>
            <a:r>
              <a:rPr lang="id-ID" sz="3600" dirty="0" smtClean="0"/>
              <a:t> pada tabel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46443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59665"/>
              </p:ext>
            </p:extLst>
          </p:nvPr>
        </p:nvGraphicFramePr>
        <p:xfrm>
          <a:off x="1066800" y="1690689"/>
          <a:ext cx="9804399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3235"/>
                <a:gridCol w="2126138"/>
                <a:gridCol w="2127513"/>
                <a:gridCol w="2127513"/>
              </a:tblGrid>
              <a:tr h="4659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Bahan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Digunakan dalam waktu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98556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hari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kurang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kurang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lebih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85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Daging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udang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olahannya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-5° s/d 0°C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-10° s/d -5°C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&gt;-10°C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Telor, susu dan olahannya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5° s/d 7°C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-5° s/d 0°C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&gt;-5°C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5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Sayur, buah dan minuma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10°C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10°C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10°C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85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Tepung dan biji</a:t>
                      </a:r>
                      <a:endParaRPr lang="id-ID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25°C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suhu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ruang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25°C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suhu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ruang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25°C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atau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suhu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ruang</a:t>
                      </a:r>
                      <a:endParaRPr lang="id-ID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3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err="1"/>
              <a:t>Ketebalan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padat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10 cm</a:t>
            </a:r>
            <a:endParaRPr lang="id-ID" sz="3200" dirty="0"/>
          </a:p>
          <a:p>
            <a:pPr lvl="0"/>
            <a:r>
              <a:rPr lang="en-US" sz="3200" dirty="0" err="1"/>
              <a:t>Kelembaban</a:t>
            </a:r>
            <a:r>
              <a:rPr lang="en-US" sz="3200" dirty="0"/>
              <a:t> </a:t>
            </a:r>
            <a:r>
              <a:rPr lang="en-US" sz="3200" dirty="0" err="1"/>
              <a:t>penyimpanan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ruangan</a:t>
            </a:r>
            <a:r>
              <a:rPr lang="en-US" sz="3200" dirty="0"/>
              <a:t> : 80% – 90%</a:t>
            </a:r>
            <a:endParaRPr lang="id-ID" sz="3200" dirty="0"/>
          </a:p>
          <a:p>
            <a:pPr lvl="0"/>
            <a:r>
              <a:rPr lang="en-US" sz="3200" dirty="0" err="1"/>
              <a:t>Penyimpanan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olahan</a:t>
            </a:r>
            <a:r>
              <a:rPr lang="en-US" sz="3200" dirty="0"/>
              <a:t> </a:t>
            </a:r>
            <a:r>
              <a:rPr lang="en-US" sz="3200" dirty="0" err="1"/>
              <a:t>pabrik</a:t>
            </a:r>
            <a:r>
              <a:rPr lang="en-US" sz="3200" dirty="0"/>
              <a:t>.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kemasan</a:t>
            </a:r>
            <a:r>
              <a:rPr lang="en-US" sz="3200" dirty="0"/>
              <a:t> </a:t>
            </a:r>
            <a:r>
              <a:rPr lang="en-US" sz="3200" dirty="0" err="1"/>
              <a:t>tertutup</a:t>
            </a:r>
            <a:r>
              <a:rPr lang="en-US" sz="3200" dirty="0"/>
              <a:t> </a:t>
            </a:r>
            <a:r>
              <a:rPr lang="en-US" sz="3200" dirty="0" err="1"/>
              <a:t>disimpan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suhu</a:t>
            </a:r>
            <a:r>
              <a:rPr lang="en-US" sz="3200" dirty="0"/>
              <a:t> + 10°C.</a:t>
            </a:r>
            <a:endParaRPr lang="id-ID" sz="3200" dirty="0"/>
          </a:p>
          <a:p>
            <a:pPr lvl="0"/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menempel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lantai</a:t>
            </a:r>
            <a:r>
              <a:rPr lang="en-US" sz="3200" dirty="0"/>
              <a:t>,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langit-langit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ketentuan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 :</a:t>
            </a:r>
            <a:endParaRPr lang="id-ID" sz="3200" dirty="0"/>
          </a:p>
          <a:p>
            <a:pPr lvl="1"/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lantai</a:t>
            </a:r>
            <a:r>
              <a:rPr lang="en-US" sz="2800" dirty="0"/>
              <a:t> : 15 cm</a:t>
            </a:r>
            <a:endParaRPr lang="id-ID" sz="2800" dirty="0"/>
          </a:p>
          <a:p>
            <a:pPr lvl="1"/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dinding</a:t>
            </a:r>
            <a:r>
              <a:rPr lang="en-US" sz="2800" dirty="0"/>
              <a:t> : 5 cm</a:t>
            </a:r>
            <a:endParaRPr lang="id-ID" sz="2800" dirty="0"/>
          </a:p>
          <a:p>
            <a:pPr lvl="1"/>
            <a:r>
              <a:rPr lang="en-US" sz="2800" dirty="0" err="1"/>
              <a:t>Jarak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langit-langit</a:t>
            </a:r>
            <a:r>
              <a:rPr lang="en-US" sz="2800" dirty="0"/>
              <a:t> : 60 cm</a:t>
            </a:r>
            <a:endParaRPr lang="id-ID" sz="2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879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Penyimpanan Bahan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93" y="1686910"/>
            <a:ext cx="8749861" cy="43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2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Pengolahan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proses </a:t>
            </a:r>
            <a:r>
              <a:rPr lang="en-US" sz="4000" dirty="0" err="1"/>
              <a:t>pengubahan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mentah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jadi</a:t>
            </a:r>
            <a:r>
              <a:rPr lang="en-US" sz="4000" dirty="0"/>
              <a:t>/</a:t>
            </a:r>
            <a:r>
              <a:rPr lang="en-US" sz="4000" dirty="0" err="1"/>
              <a:t>masak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siap</a:t>
            </a:r>
            <a:r>
              <a:rPr lang="en-US" sz="4000" dirty="0"/>
              <a:t> </a:t>
            </a:r>
            <a:r>
              <a:rPr lang="en-US" sz="4000" dirty="0" err="1" smtClean="0"/>
              <a:t>santap</a:t>
            </a:r>
            <a:endParaRPr lang="id-ID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1684940"/>
            <a:ext cx="5202621" cy="444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3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dapur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persyaratan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higiene</a:t>
            </a:r>
            <a:r>
              <a:rPr lang="en-US" sz="3200" dirty="0"/>
              <a:t> </a:t>
            </a:r>
            <a:r>
              <a:rPr lang="en-US" sz="3200" dirty="0" err="1"/>
              <a:t>sanitasi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pencemaran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masuknya</a:t>
            </a:r>
            <a:r>
              <a:rPr lang="en-US" sz="3200" dirty="0"/>
              <a:t> </a:t>
            </a:r>
            <a:r>
              <a:rPr lang="en-US" sz="3200" dirty="0" err="1"/>
              <a:t>lalat</a:t>
            </a:r>
            <a:r>
              <a:rPr lang="en-US" sz="3200" dirty="0"/>
              <a:t>, </a:t>
            </a:r>
            <a:r>
              <a:rPr lang="en-US" sz="3200" dirty="0" err="1"/>
              <a:t>kecoa</a:t>
            </a:r>
            <a:r>
              <a:rPr lang="en-US" sz="3200" dirty="0"/>
              <a:t>, </a:t>
            </a:r>
            <a:r>
              <a:rPr lang="en-US" sz="3200" dirty="0" err="1"/>
              <a:t>tikus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hewan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.</a:t>
            </a:r>
            <a:endParaRPr lang="id-ID" sz="3200" dirty="0"/>
          </a:p>
          <a:p>
            <a:pPr lvl="0"/>
            <a:r>
              <a:rPr lang="en-US" sz="3200" dirty="0"/>
              <a:t>Menu </a:t>
            </a:r>
            <a:r>
              <a:rPr lang="en-US" sz="3200" dirty="0" err="1"/>
              <a:t>disusun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memperhatikan</a:t>
            </a:r>
            <a:r>
              <a:rPr lang="en-US" sz="3200" dirty="0"/>
              <a:t>:</a:t>
            </a:r>
            <a:endParaRPr lang="id-ID" sz="3200" dirty="0"/>
          </a:p>
          <a:p>
            <a:pPr lvl="1"/>
            <a:r>
              <a:rPr lang="en-US" sz="2800" dirty="0" err="1"/>
              <a:t>Pemesanan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endParaRPr lang="id-ID" sz="2800" dirty="0"/>
          </a:p>
          <a:p>
            <a:pPr lvl="1"/>
            <a:r>
              <a:rPr lang="en-US" sz="2800" dirty="0" err="1"/>
              <a:t>Ketersediaan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,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jumlahnya</a:t>
            </a:r>
            <a:endParaRPr lang="id-ID" sz="2800" dirty="0"/>
          </a:p>
          <a:p>
            <a:pPr lvl="1"/>
            <a:r>
              <a:rPr lang="en-US" sz="2800" dirty="0" err="1"/>
              <a:t>Keragaman</a:t>
            </a:r>
            <a:r>
              <a:rPr lang="en-US" sz="2800" dirty="0"/>
              <a:t> </a:t>
            </a:r>
            <a:r>
              <a:rPr lang="en-US" sz="2800" dirty="0" err="1"/>
              <a:t>variasi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menu</a:t>
            </a:r>
            <a:endParaRPr lang="id-ID" sz="2800" dirty="0"/>
          </a:p>
          <a:p>
            <a:pPr lvl="1"/>
            <a:r>
              <a:rPr lang="en-US" sz="2800" dirty="0"/>
              <a:t>Proses </a:t>
            </a:r>
            <a:r>
              <a:rPr lang="en-US" sz="2800" dirty="0" err="1"/>
              <a:t>dan</a:t>
            </a:r>
            <a:r>
              <a:rPr lang="en-US" sz="2800" dirty="0"/>
              <a:t> lama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 smtClean="0"/>
              <a:t>pengolahannya</a:t>
            </a:r>
            <a:endParaRPr lang="id-ID" sz="2800" dirty="0" smtClean="0"/>
          </a:p>
          <a:p>
            <a:pPr lvl="1"/>
            <a:r>
              <a:rPr lang="en-US" sz="2800" dirty="0" err="1"/>
              <a:t>Keahlian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mengolah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menu </a:t>
            </a:r>
            <a:r>
              <a:rPr lang="en-US" sz="2800" dirty="0" err="1" smtClean="0"/>
              <a:t>terkait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3572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err="1"/>
              <a:t>Pemilihan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sortir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memisahkan</a:t>
            </a:r>
            <a:r>
              <a:rPr lang="en-US" sz="3200" dirty="0"/>
              <a:t>/</a:t>
            </a:r>
            <a:r>
              <a:rPr lang="en-US" sz="3200" dirty="0" err="1"/>
              <a:t>membuang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yang </a:t>
            </a:r>
            <a:r>
              <a:rPr lang="en-US" sz="3200" dirty="0" err="1"/>
              <a:t>rusak</a:t>
            </a:r>
            <a:r>
              <a:rPr lang="en-US" sz="3200" dirty="0"/>
              <a:t>/</a:t>
            </a:r>
            <a:r>
              <a:rPr lang="en-US" sz="3200" dirty="0" err="1"/>
              <a:t>afkir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menjaga</a:t>
            </a:r>
            <a:r>
              <a:rPr lang="en-US" sz="3200" dirty="0"/>
              <a:t> </a:t>
            </a:r>
            <a:r>
              <a:rPr lang="en-US" sz="3200" dirty="0" err="1"/>
              <a:t>mutu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keawetan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mengurangi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pencemaran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.</a:t>
            </a:r>
            <a:endParaRPr lang="id-ID" sz="3200" dirty="0"/>
          </a:p>
          <a:p>
            <a:pPr lvl="0"/>
            <a:r>
              <a:rPr lang="en-US" sz="3200" dirty="0" err="1"/>
              <a:t>Peracikan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, </a:t>
            </a:r>
            <a:r>
              <a:rPr lang="en-US" sz="3200" dirty="0" err="1"/>
              <a:t>persiapan</a:t>
            </a:r>
            <a:r>
              <a:rPr lang="en-US" sz="3200" dirty="0"/>
              <a:t> </a:t>
            </a:r>
            <a:r>
              <a:rPr lang="en-US" sz="3200" dirty="0" err="1"/>
              <a:t>bumbu</a:t>
            </a:r>
            <a:r>
              <a:rPr lang="en-US" sz="3200" dirty="0"/>
              <a:t>, </a:t>
            </a:r>
            <a:r>
              <a:rPr lang="en-US" sz="3200" dirty="0" err="1"/>
              <a:t>persiapan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tahapan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higienis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yang </a:t>
            </a:r>
            <a:r>
              <a:rPr lang="en-US" sz="3200" dirty="0" err="1"/>
              <a:t>siap</a:t>
            </a:r>
            <a:r>
              <a:rPr lang="en-US" sz="3200" dirty="0"/>
              <a:t> </a:t>
            </a:r>
            <a:r>
              <a:rPr lang="en-US" sz="3200" dirty="0" err="1"/>
              <a:t>dimasak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dicuci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air </a:t>
            </a:r>
            <a:r>
              <a:rPr lang="en-US" sz="3200" dirty="0" err="1"/>
              <a:t>mengalir</a:t>
            </a:r>
            <a:r>
              <a:rPr lang="en-US" sz="3200" dirty="0"/>
              <a:t>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58142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017713"/>
            <a:ext cx="103632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Sanitasi (hub dgn pengolahan pangan) : penciptaan atau pemeliharaan kondisi yang mampu mencegah terjadinya kontaminasi makanan atau terjadinya penyakit yang disebabkan oleh makanan (Marriott NG, 1999)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Sanitasi makanan : upaya yang ditujukan untuk kebersihan dan keamanan makanan agar tidak menimbulkan bahaya keracunan dan penyakit pada manusia</a:t>
            </a:r>
          </a:p>
        </p:txBody>
      </p:sp>
    </p:spTree>
    <p:extLst>
      <p:ext uri="{BB962C8B-B14F-4D97-AF65-F5344CB8AC3E}">
        <p14:creationId xmlns:p14="http://schemas.microsoft.com/office/powerpoint/2010/main" val="266050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/>
              <a:t>P</a:t>
            </a:r>
            <a:r>
              <a:rPr lang="id-ID" sz="3600" b="1" dirty="0" smtClean="0"/>
              <a:t>eralatan saat Pengolahan Makanan</a:t>
            </a:r>
          </a:p>
          <a:p>
            <a:pPr lvl="1"/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masak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 </a:t>
            </a:r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makan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terbuat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tara</a:t>
            </a:r>
            <a:r>
              <a:rPr lang="en-US" sz="3200" dirty="0"/>
              <a:t> </a:t>
            </a:r>
            <a:r>
              <a:rPr lang="en-US" sz="3200" dirty="0" err="1"/>
              <a:t>pangan</a:t>
            </a:r>
            <a:r>
              <a:rPr lang="en-US" sz="3200" dirty="0"/>
              <a:t> (</a:t>
            </a:r>
            <a:r>
              <a:rPr lang="en-US" sz="3200" i="1" dirty="0"/>
              <a:t>food grade</a:t>
            </a:r>
            <a:r>
              <a:rPr lang="en-US" sz="3200" dirty="0"/>
              <a:t>)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r>
              <a:rPr lang="en-US" sz="3200" dirty="0"/>
              <a:t> yang </a:t>
            </a:r>
            <a:r>
              <a:rPr lang="en-US" sz="3200" dirty="0" err="1"/>
              <a:t>aman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berbahaya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.</a:t>
            </a:r>
            <a:endParaRPr lang="id-ID" sz="3200" dirty="0"/>
          </a:p>
          <a:p>
            <a:pPr lvl="1"/>
            <a:r>
              <a:rPr lang="en-US" sz="3200" dirty="0" err="1"/>
              <a:t>Lapisan</a:t>
            </a:r>
            <a:r>
              <a:rPr lang="en-US" sz="3200" dirty="0"/>
              <a:t>  </a:t>
            </a:r>
            <a:r>
              <a:rPr lang="en-US" sz="3200" dirty="0" err="1"/>
              <a:t>permukaan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larut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suasana</a:t>
            </a:r>
            <a:r>
              <a:rPr lang="en-US" sz="3200" dirty="0"/>
              <a:t> </a:t>
            </a:r>
            <a:r>
              <a:rPr lang="en-US" sz="3200" dirty="0" err="1"/>
              <a:t>asam</a:t>
            </a:r>
            <a:r>
              <a:rPr lang="en-US" sz="3200" dirty="0"/>
              <a:t>/</a:t>
            </a:r>
            <a:r>
              <a:rPr lang="en-US" sz="3200" dirty="0" err="1"/>
              <a:t>basa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garam</a:t>
            </a:r>
            <a:r>
              <a:rPr lang="en-US" sz="3200" dirty="0"/>
              <a:t> yang </a:t>
            </a:r>
            <a:r>
              <a:rPr lang="en-US" sz="3200" dirty="0" err="1"/>
              <a:t>lazim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mengeluarkan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berbahaya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logam</a:t>
            </a:r>
            <a:r>
              <a:rPr lang="en-US" sz="3200" dirty="0"/>
              <a:t> </a:t>
            </a:r>
            <a:r>
              <a:rPr lang="en-US" sz="3200" dirty="0" err="1"/>
              <a:t>berat</a:t>
            </a:r>
            <a:r>
              <a:rPr lang="en-US" sz="3200" dirty="0"/>
              <a:t> </a:t>
            </a:r>
            <a:r>
              <a:rPr lang="en-US" sz="3200" dirty="0" err="1" smtClean="0"/>
              <a:t>beracun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35234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/>
              <a:t>P</a:t>
            </a:r>
            <a:r>
              <a:rPr lang="id-ID" sz="3600" b="1" dirty="0" smtClean="0"/>
              <a:t>eralatan saat Pengolahan Makanan</a:t>
            </a:r>
          </a:p>
          <a:p>
            <a:pPr lvl="1"/>
            <a:r>
              <a:rPr lang="en-US" sz="3200" dirty="0" err="1"/>
              <a:t>Talenan</a:t>
            </a:r>
            <a:r>
              <a:rPr lang="en-US" sz="3200" dirty="0"/>
              <a:t> </a:t>
            </a:r>
            <a:r>
              <a:rPr lang="en-US" sz="3200" dirty="0" err="1"/>
              <a:t>terbuat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selain</a:t>
            </a:r>
            <a:r>
              <a:rPr lang="en-US" sz="3200" dirty="0"/>
              <a:t> </a:t>
            </a:r>
            <a:r>
              <a:rPr lang="en-US" sz="3200" dirty="0" err="1"/>
              <a:t>kayu</a:t>
            </a:r>
            <a:r>
              <a:rPr lang="en-US" sz="3200" dirty="0"/>
              <a:t>, </a:t>
            </a:r>
            <a:r>
              <a:rPr lang="en-US" sz="3200" dirty="0" err="1"/>
              <a:t>kuat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melepas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beracun</a:t>
            </a:r>
            <a:r>
              <a:rPr lang="en-US" sz="3200" dirty="0"/>
              <a:t>.</a:t>
            </a:r>
            <a:endParaRPr lang="id-ID" sz="2800" dirty="0"/>
          </a:p>
          <a:p>
            <a:pPr lvl="1"/>
            <a:r>
              <a:rPr lang="en-US" sz="3200" dirty="0" err="1"/>
              <a:t>Perlengkapan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kompor</a:t>
            </a:r>
            <a:r>
              <a:rPr lang="en-US" sz="3200" dirty="0"/>
              <a:t>, </a:t>
            </a:r>
            <a:r>
              <a:rPr lang="en-US" sz="3200" dirty="0" err="1"/>
              <a:t>tabung</a:t>
            </a:r>
            <a:r>
              <a:rPr lang="en-US" sz="3200" dirty="0"/>
              <a:t> gas, </a:t>
            </a:r>
            <a:r>
              <a:rPr lang="en-US" sz="3200" dirty="0" err="1"/>
              <a:t>lampu</a:t>
            </a:r>
            <a:r>
              <a:rPr lang="en-US" sz="3200" dirty="0"/>
              <a:t>, </a:t>
            </a:r>
            <a:r>
              <a:rPr lang="en-US" sz="3200" dirty="0" err="1"/>
              <a:t>kipas</a:t>
            </a:r>
            <a:r>
              <a:rPr lang="en-US" sz="3200" dirty="0"/>
              <a:t> </a:t>
            </a:r>
            <a:r>
              <a:rPr lang="en-US" sz="3200" dirty="0" err="1"/>
              <a:t>angin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r>
              <a:rPr lang="en-US" sz="3200" dirty="0"/>
              <a:t>, </a:t>
            </a:r>
            <a:r>
              <a:rPr lang="en-US" sz="3200" dirty="0" err="1"/>
              <a:t>kuat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pencemaran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bencana</a:t>
            </a:r>
            <a:r>
              <a:rPr lang="en-US" sz="3200" dirty="0"/>
              <a:t> (</a:t>
            </a:r>
            <a:r>
              <a:rPr lang="en-US" sz="3200" dirty="0" err="1"/>
              <a:t>kecelakaan</a:t>
            </a:r>
            <a:r>
              <a:rPr lang="en-US" sz="3200" dirty="0"/>
              <a:t>).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00160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/>
              <a:t>P</a:t>
            </a:r>
            <a:r>
              <a:rPr lang="id-ID" sz="3600" b="1" dirty="0" smtClean="0"/>
              <a:t>eralatan saat Pengolahan Makanan</a:t>
            </a:r>
          </a:p>
          <a:p>
            <a:pPr lvl="1"/>
            <a:r>
              <a:rPr lang="en-US" sz="3200" dirty="0" err="1"/>
              <a:t>Wadah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tutup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menutup</a:t>
            </a:r>
            <a:r>
              <a:rPr lang="en-US" sz="3200" dirty="0"/>
              <a:t> </a:t>
            </a:r>
            <a:r>
              <a:rPr lang="en-US" sz="3200" dirty="0" err="1"/>
              <a:t>sempurna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mengeluarkan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panas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pengembunan</a:t>
            </a:r>
            <a:r>
              <a:rPr lang="en-US" sz="3200" dirty="0"/>
              <a:t> (</a:t>
            </a:r>
            <a:r>
              <a:rPr lang="en-US" sz="3200" dirty="0" err="1"/>
              <a:t>kondensasi</a:t>
            </a:r>
            <a:r>
              <a:rPr lang="en-US" sz="3200" dirty="0"/>
              <a:t>).</a:t>
            </a:r>
            <a:endParaRPr lang="id-ID" sz="2800" dirty="0"/>
          </a:p>
          <a:p>
            <a:pPr lvl="1"/>
            <a:r>
              <a:rPr lang="en-US" sz="3200" dirty="0" err="1"/>
              <a:t>Terpisah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,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/</a:t>
            </a:r>
            <a:r>
              <a:rPr lang="en-US" sz="3200" dirty="0" err="1"/>
              <a:t>masak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basah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kering</a:t>
            </a:r>
            <a:r>
              <a:rPr lang="en-US" sz="32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5267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smtClean="0"/>
              <a:t>P</a:t>
            </a:r>
            <a:r>
              <a:rPr lang="id-ID" sz="3600" b="1" dirty="0" smtClean="0"/>
              <a:t>eralatan saat Pengolahan Makanan</a:t>
            </a:r>
          </a:p>
          <a:p>
            <a:pPr lvl="1"/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r>
              <a:rPr lang="en-US" sz="3200" dirty="0"/>
              <a:t> yang </a:t>
            </a:r>
            <a:r>
              <a:rPr lang="en-US" sz="3200" dirty="0" err="1"/>
              <a:t>siap</a:t>
            </a:r>
            <a:r>
              <a:rPr lang="en-US" sz="3200" dirty="0"/>
              <a:t> </a:t>
            </a:r>
            <a:r>
              <a:rPr lang="en-US" sz="3200" dirty="0" err="1"/>
              <a:t>pakai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boleh</a:t>
            </a:r>
            <a:r>
              <a:rPr lang="en-US" sz="3200" dirty="0"/>
              <a:t> </a:t>
            </a:r>
            <a:r>
              <a:rPr lang="en-US" sz="3200" dirty="0" err="1"/>
              <a:t>dipegang</a:t>
            </a:r>
            <a:r>
              <a:rPr lang="en-US" sz="3200" dirty="0"/>
              <a:t> di </a:t>
            </a:r>
            <a:r>
              <a:rPr lang="en-US" sz="3200" dirty="0" err="1"/>
              <a:t>bagian</a:t>
            </a:r>
            <a:r>
              <a:rPr lang="en-US" sz="3200" dirty="0"/>
              <a:t> yang </a:t>
            </a:r>
            <a:r>
              <a:rPr lang="en-US" sz="3200" dirty="0" err="1"/>
              <a:t>kontak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yang </a:t>
            </a:r>
            <a:r>
              <a:rPr lang="en-US" sz="3200" dirty="0" err="1"/>
              <a:t>menempel</a:t>
            </a:r>
            <a:r>
              <a:rPr lang="en-US" sz="3200" dirty="0"/>
              <a:t> di </a:t>
            </a:r>
            <a:r>
              <a:rPr lang="en-US" sz="3200" dirty="0" err="1"/>
              <a:t>mulut</a:t>
            </a:r>
            <a:r>
              <a:rPr lang="en-US" sz="3200" dirty="0"/>
              <a:t>.</a:t>
            </a:r>
            <a:endParaRPr lang="id-ID" sz="2800" dirty="0"/>
          </a:p>
          <a:p>
            <a:pPr lvl="1"/>
            <a:r>
              <a:rPr lang="en-US" sz="3200" dirty="0" err="1"/>
              <a:t>Kebersihan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kuman</a:t>
            </a:r>
            <a:r>
              <a:rPr lang="en-US" sz="3200" dirty="0"/>
              <a:t> </a:t>
            </a:r>
            <a:r>
              <a:rPr lang="en-US" sz="3200" i="1" dirty="0" err="1"/>
              <a:t>Eschericia</a:t>
            </a:r>
            <a:r>
              <a:rPr lang="en-US" sz="3200" i="1" dirty="0"/>
              <a:t> coli (</a:t>
            </a:r>
            <a:r>
              <a:rPr lang="en-US" sz="3200" i="1" dirty="0" err="1"/>
              <a:t>E.coli</a:t>
            </a:r>
            <a:r>
              <a:rPr lang="en-US" sz="3200" dirty="0"/>
              <a:t>)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kuman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.</a:t>
            </a:r>
            <a:endParaRPr lang="id-ID" sz="2800" dirty="0"/>
          </a:p>
          <a:p>
            <a:pPr lvl="1"/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utuh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cacat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retak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gompal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dibersihkan</a:t>
            </a:r>
            <a:r>
              <a:rPr lang="en-US" sz="32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6300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err="1"/>
              <a:t>Persiapan</a:t>
            </a:r>
            <a:r>
              <a:rPr lang="en-US" sz="3600" dirty="0"/>
              <a:t> </a:t>
            </a:r>
            <a:r>
              <a:rPr lang="en-US" sz="3600" dirty="0" err="1"/>
              <a:t>pengolahan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menyiapkan</a:t>
            </a:r>
            <a:r>
              <a:rPr lang="en-US" sz="3600" dirty="0"/>
              <a:t>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peralatan</a:t>
            </a:r>
            <a:r>
              <a:rPr lang="en-US" sz="3600" dirty="0"/>
              <a:t> yang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yang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diolah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urutan</a:t>
            </a:r>
            <a:r>
              <a:rPr lang="en-US" sz="3600" dirty="0"/>
              <a:t> </a:t>
            </a:r>
            <a:r>
              <a:rPr lang="en-US" sz="3600" dirty="0" err="1"/>
              <a:t>prioritas</a:t>
            </a:r>
            <a:r>
              <a:rPr lang="en-US" sz="3600" dirty="0"/>
              <a:t>.</a:t>
            </a:r>
            <a:endParaRPr lang="id-ID" sz="3600" dirty="0"/>
          </a:p>
          <a:p>
            <a:pPr lvl="0"/>
            <a:r>
              <a:rPr lang="en-US" sz="3600" dirty="0" err="1"/>
              <a:t>Pengaturan</a:t>
            </a:r>
            <a:r>
              <a:rPr lang="en-US" sz="3600" dirty="0"/>
              <a:t> </a:t>
            </a:r>
            <a:r>
              <a:rPr lang="en-US" sz="3600" dirty="0" err="1"/>
              <a:t>suhu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diperhatikan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mempunyai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</a:t>
            </a:r>
            <a:r>
              <a:rPr lang="en-US" sz="3600" dirty="0" err="1"/>
              <a:t>kematangan</a:t>
            </a:r>
            <a:r>
              <a:rPr lang="en-US" sz="3600" dirty="0"/>
              <a:t> yang </a:t>
            </a:r>
            <a:r>
              <a:rPr lang="en-US" sz="3600" dirty="0" err="1"/>
              <a:t>berbeda</a:t>
            </a:r>
            <a:r>
              <a:rPr lang="en-US" sz="3600" dirty="0"/>
              <a:t>. </a:t>
            </a:r>
            <a:r>
              <a:rPr lang="en-US" sz="3600" dirty="0" err="1"/>
              <a:t>Suhu</a:t>
            </a:r>
            <a:r>
              <a:rPr lang="en-US" sz="3600" dirty="0"/>
              <a:t> </a:t>
            </a:r>
            <a:r>
              <a:rPr lang="en-US" sz="3600" dirty="0" err="1"/>
              <a:t>pengolahan</a:t>
            </a:r>
            <a:r>
              <a:rPr lang="en-US" sz="3600" dirty="0"/>
              <a:t> minimal 90</a:t>
            </a:r>
            <a:r>
              <a:rPr lang="en-US" sz="3600" baseline="30000" dirty="0"/>
              <a:t>0</a:t>
            </a:r>
            <a:r>
              <a:rPr lang="en-US" sz="3600" dirty="0"/>
              <a:t>C agar </a:t>
            </a:r>
            <a:r>
              <a:rPr lang="en-US" sz="3600" dirty="0" err="1"/>
              <a:t>kuman</a:t>
            </a:r>
            <a:r>
              <a:rPr lang="en-US" sz="3600" dirty="0"/>
              <a:t> </a:t>
            </a:r>
            <a:r>
              <a:rPr lang="en-US" sz="3600" dirty="0" err="1"/>
              <a:t>patogen</a:t>
            </a:r>
            <a:r>
              <a:rPr lang="en-US" sz="3600" dirty="0"/>
              <a:t> </a:t>
            </a:r>
            <a:r>
              <a:rPr lang="en-US" sz="3600" dirty="0" err="1"/>
              <a:t>mati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boleh</a:t>
            </a:r>
            <a:r>
              <a:rPr lang="en-US" sz="3600" dirty="0"/>
              <a:t> </a:t>
            </a:r>
            <a:r>
              <a:rPr lang="en-US" sz="3600" dirty="0" err="1"/>
              <a:t>terlalu</a:t>
            </a:r>
            <a:r>
              <a:rPr lang="en-US" sz="3600" dirty="0"/>
              <a:t> lama agar </a:t>
            </a:r>
            <a:r>
              <a:rPr lang="en-US" sz="3600" dirty="0" err="1"/>
              <a:t>kandungan</a:t>
            </a:r>
            <a:r>
              <a:rPr lang="en-US" sz="3600" dirty="0"/>
              <a:t> </a:t>
            </a:r>
            <a:r>
              <a:rPr lang="en-US" sz="3600" dirty="0" err="1"/>
              <a:t>zat</a:t>
            </a:r>
            <a:r>
              <a:rPr lang="en-US" sz="3600" dirty="0"/>
              <a:t> </a:t>
            </a:r>
            <a:r>
              <a:rPr lang="en-US" sz="3600" dirty="0" err="1"/>
              <a:t>gizi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hilang</a:t>
            </a:r>
            <a:r>
              <a:rPr lang="en-US" sz="3600" dirty="0"/>
              <a:t> </a:t>
            </a:r>
            <a:r>
              <a:rPr lang="en-US" sz="3600" dirty="0" err="1"/>
              <a:t>akibat</a:t>
            </a:r>
            <a:r>
              <a:rPr lang="en-US" sz="3600" dirty="0"/>
              <a:t> </a:t>
            </a:r>
            <a:r>
              <a:rPr lang="en-US" sz="3600" dirty="0" err="1"/>
              <a:t>penguapan</a:t>
            </a:r>
            <a:r>
              <a:rPr lang="en-US" sz="3600" dirty="0"/>
              <a:t>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91425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err="1"/>
              <a:t>Prioritas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memasak</a:t>
            </a:r>
            <a:endParaRPr lang="id-ID" sz="3600" b="1" dirty="0"/>
          </a:p>
          <a:p>
            <a:pPr lvl="1"/>
            <a:r>
              <a:rPr lang="en-US" sz="3200" dirty="0" err="1"/>
              <a:t>Dahulukan</a:t>
            </a:r>
            <a:r>
              <a:rPr lang="en-US" sz="3200" dirty="0"/>
              <a:t> </a:t>
            </a:r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yang </a:t>
            </a:r>
            <a:r>
              <a:rPr lang="en-US" sz="3200" dirty="0" err="1"/>
              <a:t>tahan</a:t>
            </a:r>
            <a:r>
              <a:rPr lang="en-US" sz="3200" dirty="0"/>
              <a:t> lama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goreng-gorengan</a:t>
            </a:r>
            <a:r>
              <a:rPr lang="en-US" sz="3200" dirty="0"/>
              <a:t> yang </a:t>
            </a:r>
            <a:r>
              <a:rPr lang="en-US" sz="3200" dirty="0" err="1"/>
              <a:t>kering</a:t>
            </a:r>
            <a:endParaRPr lang="id-ID" sz="3200" dirty="0"/>
          </a:p>
          <a:p>
            <a:pPr lvl="1"/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rawan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berkuah</a:t>
            </a:r>
            <a:r>
              <a:rPr lang="en-US" sz="3200" dirty="0"/>
              <a:t> </a:t>
            </a:r>
            <a:r>
              <a:rPr lang="en-US" sz="3200" dirty="0" err="1"/>
              <a:t>dimasak</a:t>
            </a:r>
            <a:r>
              <a:rPr lang="en-US" sz="3200" dirty="0"/>
              <a:t> paling </a:t>
            </a:r>
            <a:r>
              <a:rPr lang="en-US" sz="3200" dirty="0" err="1"/>
              <a:t>akhir</a:t>
            </a:r>
            <a:endParaRPr lang="id-ID" sz="3200" dirty="0"/>
          </a:p>
          <a:p>
            <a:pPr lvl="1"/>
            <a:r>
              <a:rPr lang="en-US" sz="3200" dirty="0" err="1"/>
              <a:t>Simpan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waktunya</a:t>
            </a:r>
            <a:r>
              <a:rPr lang="en-US" sz="3200" dirty="0"/>
              <a:t> </a:t>
            </a:r>
            <a:r>
              <a:rPr lang="en-US" sz="3200" dirty="0" err="1"/>
              <a:t>dimasak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kulkas</a:t>
            </a:r>
            <a:r>
              <a:rPr lang="en-US" sz="3200" dirty="0"/>
              <a:t>/</a:t>
            </a:r>
            <a:r>
              <a:rPr lang="en-US" sz="3200" dirty="0" err="1"/>
              <a:t>lemari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endParaRPr lang="id-ID" sz="3200" dirty="0"/>
          </a:p>
          <a:p>
            <a:pPr lvl="1"/>
            <a:r>
              <a:rPr lang="en-US" sz="3200" dirty="0" err="1"/>
              <a:t>Simpan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/</a:t>
            </a:r>
            <a:r>
              <a:rPr lang="en-US" sz="3200" dirty="0" err="1"/>
              <a:t>masak</a:t>
            </a:r>
            <a:r>
              <a:rPr lang="en-US" sz="3200" dirty="0"/>
              <a:t> 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waktunya</a:t>
            </a:r>
            <a:r>
              <a:rPr lang="en-US" sz="3200" dirty="0"/>
              <a:t> </a:t>
            </a:r>
            <a:r>
              <a:rPr lang="en-US" sz="3200" dirty="0" err="1"/>
              <a:t>dihidangkan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 smtClean="0"/>
              <a:t>panas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9817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b="1" dirty="0" err="1"/>
              <a:t>Prioritas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memasak</a:t>
            </a:r>
            <a:endParaRPr lang="id-ID" sz="3600" b="1" dirty="0"/>
          </a:p>
          <a:p>
            <a:pPr lvl="1"/>
            <a:r>
              <a:rPr lang="en-US" sz="3200" dirty="0" err="1" smtClean="0"/>
              <a:t>Perhatikan</a:t>
            </a:r>
            <a:r>
              <a:rPr lang="en-US" sz="3200" dirty="0" smtClean="0"/>
              <a:t> </a:t>
            </a:r>
            <a:r>
              <a:rPr lang="en-US" sz="3200" dirty="0" err="1"/>
              <a:t>uap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jangan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kontaminasi</a:t>
            </a:r>
            <a:r>
              <a:rPr lang="en-US" sz="3200" dirty="0"/>
              <a:t> </a:t>
            </a:r>
            <a:r>
              <a:rPr lang="en-US" sz="3200" dirty="0" err="1"/>
              <a:t>ulang</a:t>
            </a:r>
            <a:endParaRPr lang="id-ID" sz="3200" dirty="0"/>
          </a:p>
          <a:p>
            <a:pPr lvl="1"/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menjamah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/</a:t>
            </a:r>
            <a:r>
              <a:rPr lang="en-US" sz="3200" dirty="0" err="1"/>
              <a:t>masak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penjepit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sendok</a:t>
            </a:r>
            <a:endParaRPr lang="id-ID" sz="3200" dirty="0"/>
          </a:p>
          <a:p>
            <a:pPr lvl="1"/>
            <a:r>
              <a:rPr lang="en-US" sz="3200" dirty="0" err="1"/>
              <a:t>Mencicipi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sendok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yang </a:t>
            </a:r>
            <a:r>
              <a:rPr lang="en-US" sz="3200" dirty="0" err="1"/>
              <a:t>selalu</a:t>
            </a:r>
            <a:r>
              <a:rPr lang="en-US" sz="3200" dirty="0"/>
              <a:t> </a:t>
            </a:r>
            <a:r>
              <a:rPr lang="en-US" sz="3200" dirty="0" err="1"/>
              <a:t>dicuci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3237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Pengolahan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b="1" dirty="0" err="1"/>
              <a:t>Higiene</a:t>
            </a:r>
            <a:r>
              <a:rPr lang="en-US" sz="3600" b="1" dirty="0"/>
              <a:t> </a:t>
            </a:r>
            <a:r>
              <a:rPr lang="en-US" sz="3600" b="1" dirty="0" err="1"/>
              <a:t>penanganan</a:t>
            </a:r>
            <a:r>
              <a:rPr lang="en-US" sz="3600" b="1" dirty="0"/>
              <a:t> </a:t>
            </a:r>
            <a:r>
              <a:rPr lang="en-US" sz="3600" b="1" dirty="0" err="1"/>
              <a:t>makanan</a:t>
            </a:r>
            <a:endParaRPr lang="id-ID" sz="3600" b="1" dirty="0"/>
          </a:p>
          <a:p>
            <a:pPr lvl="1"/>
            <a:r>
              <a:rPr lang="en-US" sz="3600" dirty="0" err="1"/>
              <a:t>Memperlakukan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hati-hati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seksama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prinsip</a:t>
            </a:r>
            <a:r>
              <a:rPr lang="en-US" sz="3600" dirty="0"/>
              <a:t> </a:t>
            </a:r>
            <a:r>
              <a:rPr lang="en-US" sz="3600" dirty="0" err="1"/>
              <a:t>higiene</a:t>
            </a:r>
            <a:r>
              <a:rPr lang="en-US" sz="3600" dirty="0"/>
              <a:t> </a:t>
            </a:r>
            <a:r>
              <a:rPr lang="en-US" sz="3600" dirty="0" err="1"/>
              <a:t>sanitasi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endParaRPr lang="id-ID" sz="3600" dirty="0"/>
          </a:p>
          <a:p>
            <a:pPr lvl="1"/>
            <a:r>
              <a:rPr lang="en-US" sz="3600" dirty="0" err="1"/>
              <a:t>Menempatkan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wadah</a:t>
            </a:r>
            <a:r>
              <a:rPr lang="en-US" sz="3600" dirty="0"/>
              <a:t> </a:t>
            </a:r>
            <a:r>
              <a:rPr lang="en-US" sz="3600" dirty="0" err="1"/>
              <a:t>tertutup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menghindari</a:t>
            </a:r>
            <a:r>
              <a:rPr lang="en-US" sz="3600" dirty="0"/>
              <a:t> </a:t>
            </a:r>
            <a:r>
              <a:rPr lang="en-US" sz="3600" dirty="0" err="1"/>
              <a:t>penempatan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terbuka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tumpang</a:t>
            </a:r>
            <a:r>
              <a:rPr lang="en-US" sz="3600" dirty="0"/>
              <a:t> </a:t>
            </a:r>
            <a:r>
              <a:rPr lang="en-US" sz="3600" dirty="0" err="1"/>
              <a:t>tindih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mengotori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wadah</a:t>
            </a:r>
            <a:r>
              <a:rPr lang="en-US" sz="3600" dirty="0"/>
              <a:t> di </a:t>
            </a:r>
            <a:r>
              <a:rPr lang="en-US" sz="3600" dirty="0" err="1"/>
              <a:t>bawahnya</a:t>
            </a:r>
            <a:r>
              <a:rPr lang="en-US" sz="3600" dirty="0"/>
              <a:t>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70375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Makanan Jadi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basi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rasa,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berlendir</a:t>
            </a:r>
            <a:r>
              <a:rPr lang="en-US" dirty="0"/>
              <a:t>,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berjamur</a:t>
            </a:r>
            <a:r>
              <a:rPr lang="en-US" dirty="0"/>
              <a:t>, </a:t>
            </a:r>
            <a:r>
              <a:rPr lang="en-US" dirty="0" err="1"/>
              <a:t>berubah</a:t>
            </a:r>
            <a:r>
              <a:rPr lang="en-US" dirty="0"/>
              <a:t> aroma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cemaran</a:t>
            </a:r>
            <a:r>
              <a:rPr lang="en-US" dirty="0"/>
              <a:t> lain.</a:t>
            </a:r>
            <a:endParaRPr lang="id-ID" dirty="0"/>
          </a:p>
          <a:p>
            <a:pPr lvl="0"/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bakteriologis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  <a:endParaRPr lang="id-ID" dirty="0"/>
          </a:p>
          <a:p>
            <a:pPr lvl="1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i="1" dirty="0"/>
              <a:t>E. coli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0/gr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</a:t>
            </a:r>
            <a:endParaRPr lang="id-ID" dirty="0"/>
          </a:p>
          <a:p>
            <a:pPr lvl="1"/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i="1" dirty="0"/>
              <a:t>E. coli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0/gr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 </a:t>
            </a:r>
            <a:r>
              <a:rPr lang="en-US" dirty="0" err="1"/>
              <a:t>pestisida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yang </a:t>
            </a:r>
            <a:r>
              <a:rPr lang="en-US" dirty="0" err="1"/>
              <a:t>diperkenankan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2" y="5636173"/>
            <a:ext cx="2828760" cy="122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3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Makanan Jadi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i="1" dirty="0"/>
              <a:t>first in first out </a:t>
            </a:r>
            <a:r>
              <a:rPr lang="en-US" dirty="0"/>
              <a:t>(</a:t>
            </a:r>
            <a:r>
              <a:rPr lang="en-US" i="1" dirty="0"/>
              <a:t>FIFO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first expired first out </a:t>
            </a:r>
            <a:r>
              <a:rPr lang="en-US" dirty="0"/>
              <a:t>(</a:t>
            </a:r>
            <a:r>
              <a:rPr lang="en-US" i="1" dirty="0"/>
              <a:t>FEFO</a:t>
            </a:r>
            <a:r>
              <a:rPr lang="en-US" dirty="0"/>
              <a:t>)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kedaluwarsa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tutup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berventilasi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air.</a:t>
            </a:r>
            <a:endParaRPr lang="id-ID" dirty="0"/>
          </a:p>
          <a:p>
            <a:pPr lvl="0"/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mentah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129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Higiene : suatu pencegahan penyakit yang menitikberatkan pada usaha kesehatan perorangan atau manusia beserta lingkungan tempat orang tersebut hidup</a:t>
            </a:r>
          </a:p>
          <a:p>
            <a:pPr eaLnBrk="1" hangingPunct="1"/>
            <a:r>
              <a:rPr lang="en-US" smtClean="0"/>
              <a:t>Higiene makanan : usaha pengendalian penyakit yang ditularkan melalui bahan makanan (Bukle, dkk, 1987)</a:t>
            </a:r>
          </a:p>
        </p:txBody>
      </p:sp>
    </p:spTree>
    <p:extLst>
      <p:ext uri="{BB962C8B-B14F-4D97-AF65-F5344CB8AC3E}">
        <p14:creationId xmlns:p14="http://schemas.microsoft.com/office/powerpoint/2010/main" val="3805624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Penyimpanan Makanan Jadi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55754"/>
              </p:ext>
            </p:extLst>
          </p:nvPr>
        </p:nvGraphicFramePr>
        <p:xfrm>
          <a:off x="1092200" y="1879600"/>
          <a:ext cx="9931401" cy="4479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440"/>
                <a:gridCol w="2159549"/>
                <a:gridCol w="2419706"/>
                <a:gridCol w="2419706"/>
              </a:tblGrid>
              <a:tr h="41034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Jenis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Suhu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Penyimpanan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6797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Disajikan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dalam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lama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Akan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segera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disajikan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Belum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segera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disajikan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0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kering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25° s/d 30°C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9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Makanan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basah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berkuah</a:t>
                      </a:r>
                      <a:r>
                        <a:rPr lang="id-ID" sz="2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&gt; 60°C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-10°C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9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Makanan cepat basi (santan, telur, susu)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≥ 65,5°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5° s/d -1°C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9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Makanan disajikan dingin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5° s/d 10°C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&lt; 10°C</a:t>
                      </a:r>
                      <a:endParaRPr lang="id-ID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94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Pendistribusian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err="1"/>
              <a:t>Pengangkutan</a:t>
            </a:r>
            <a:r>
              <a:rPr lang="en-US" sz="3200" b="1" dirty="0"/>
              <a:t> </a:t>
            </a:r>
            <a:r>
              <a:rPr lang="en-US" sz="3200" b="1" dirty="0" err="1"/>
              <a:t>bahan</a:t>
            </a:r>
            <a:r>
              <a:rPr lang="en-US" sz="3200" b="1" dirty="0"/>
              <a:t> </a:t>
            </a:r>
            <a:r>
              <a:rPr lang="en-US" sz="3200" b="1" dirty="0" err="1"/>
              <a:t>makanan</a:t>
            </a:r>
            <a:endParaRPr lang="id-ID" sz="3200" b="1" dirty="0"/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bercampur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beracun</a:t>
            </a:r>
            <a:r>
              <a:rPr lang="en-US" sz="2800" dirty="0"/>
              <a:t> (B3).</a:t>
            </a:r>
            <a:endParaRPr lang="id-ID" sz="2800" dirty="0"/>
          </a:p>
          <a:p>
            <a:pPr lvl="1"/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/>
              <a:t>kendaraan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pengangkut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higienis</a:t>
            </a:r>
            <a:r>
              <a:rPr lang="en-US" sz="2800" dirty="0"/>
              <a:t>.</a:t>
            </a:r>
            <a:endParaRPr lang="id-ID" sz="2800" dirty="0"/>
          </a:p>
          <a:p>
            <a:pPr lvl="1"/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diinjak</a:t>
            </a:r>
            <a:r>
              <a:rPr lang="en-US" sz="2800" dirty="0"/>
              <a:t>, </a:t>
            </a:r>
            <a:r>
              <a:rPr lang="en-US" sz="2800" dirty="0" err="1"/>
              <a:t>dibanting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diduduki</a:t>
            </a:r>
            <a:r>
              <a:rPr lang="en-US" sz="2800" dirty="0"/>
              <a:t>.</a:t>
            </a:r>
            <a:endParaRPr lang="id-ID" sz="2800" dirty="0"/>
          </a:p>
          <a:p>
            <a:pPr lvl="1"/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pengangkutan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dingin</a:t>
            </a:r>
            <a:r>
              <a:rPr lang="en-US" sz="2800" dirty="0"/>
              <a:t>, </a:t>
            </a:r>
            <a:r>
              <a:rPr lang="en-US" sz="2800" dirty="0" err="1"/>
              <a:t>diangkut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pendingin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rusak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daging</a:t>
            </a:r>
            <a:r>
              <a:rPr lang="en-US" sz="2800" dirty="0"/>
              <a:t>, </a:t>
            </a:r>
            <a:r>
              <a:rPr lang="en-US" sz="2800" dirty="0" err="1"/>
              <a:t>susu</a:t>
            </a:r>
            <a:r>
              <a:rPr lang="en-US" sz="2800" dirty="0"/>
              <a:t> </a:t>
            </a:r>
            <a:r>
              <a:rPr lang="en-US" sz="2800" dirty="0" err="1"/>
              <a:t>cair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11538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Pendistribusian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Autofit/>
          </a:bodyPr>
          <a:lstStyle/>
          <a:p>
            <a:pPr lvl="0"/>
            <a:r>
              <a:rPr lang="en-US" sz="4000" dirty="0" err="1"/>
              <a:t>Pengangkutan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jadi</a:t>
            </a:r>
            <a:r>
              <a:rPr lang="en-US" sz="4000" dirty="0"/>
              <a:t>/</a:t>
            </a:r>
            <a:r>
              <a:rPr lang="en-US" sz="4000" dirty="0" err="1"/>
              <a:t>masak</a:t>
            </a:r>
            <a:r>
              <a:rPr lang="en-US" sz="4000" dirty="0"/>
              <a:t>/</a:t>
            </a:r>
            <a:r>
              <a:rPr lang="en-US" sz="4000" dirty="0" err="1"/>
              <a:t>siap</a:t>
            </a:r>
            <a:r>
              <a:rPr lang="en-US" sz="4000" dirty="0"/>
              <a:t> </a:t>
            </a:r>
            <a:r>
              <a:rPr lang="en-US" sz="4000" dirty="0" err="1"/>
              <a:t>santap</a:t>
            </a:r>
            <a:endParaRPr lang="id-ID" sz="4000" dirty="0"/>
          </a:p>
          <a:p>
            <a:pPr lvl="1"/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bercampur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berbahaya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beracun</a:t>
            </a:r>
            <a:r>
              <a:rPr lang="en-US" sz="3200" dirty="0"/>
              <a:t> (B3).</a:t>
            </a:r>
            <a:endParaRPr lang="id-ID" sz="3200" dirty="0"/>
          </a:p>
          <a:p>
            <a:pPr lvl="1"/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/>
              <a:t>kendaraan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pengangkut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/</a:t>
            </a:r>
            <a:r>
              <a:rPr lang="en-US" sz="3200" dirty="0" err="1"/>
              <a:t>masak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selalu</a:t>
            </a:r>
            <a:r>
              <a:rPr lang="en-US" sz="3200" dirty="0"/>
              <a:t> </a:t>
            </a:r>
            <a:r>
              <a:rPr lang="en-US" sz="3200" dirty="0" err="1"/>
              <a:t>higienis</a:t>
            </a:r>
            <a:r>
              <a:rPr lang="en-US" sz="3200" dirty="0"/>
              <a:t>.</a:t>
            </a:r>
            <a:endParaRPr lang="id-ID" sz="3200" dirty="0"/>
          </a:p>
          <a:p>
            <a:pPr lvl="1"/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jadi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wadah</a:t>
            </a:r>
            <a:r>
              <a:rPr lang="en-US" sz="3200" dirty="0"/>
              <a:t> </a:t>
            </a:r>
            <a:r>
              <a:rPr lang="en-US" sz="3200" dirty="0" err="1"/>
              <a:t>masing-masing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bertutup</a:t>
            </a:r>
            <a:r>
              <a:rPr lang="en-US" sz="3200" dirty="0" smtClean="0"/>
              <a:t>.</a:t>
            </a:r>
            <a:endParaRPr lang="id-ID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19" y="236482"/>
            <a:ext cx="2722179" cy="16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20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Pendistribusian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Autofit/>
          </a:bodyPr>
          <a:lstStyle/>
          <a:p>
            <a:pPr lvl="0"/>
            <a:r>
              <a:rPr lang="en-US" sz="3600" dirty="0" err="1"/>
              <a:t>Pengangkutan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jadi</a:t>
            </a:r>
            <a:r>
              <a:rPr lang="en-US" sz="3600" dirty="0"/>
              <a:t>/</a:t>
            </a:r>
            <a:r>
              <a:rPr lang="en-US" sz="3600" dirty="0" err="1"/>
              <a:t>masak</a:t>
            </a:r>
            <a:r>
              <a:rPr lang="en-US" sz="3600" dirty="0"/>
              <a:t>/</a:t>
            </a:r>
            <a:r>
              <a:rPr lang="en-US" sz="3600" dirty="0" err="1"/>
              <a:t>siap</a:t>
            </a:r>
            <a:r>
              <a:rPr lang="en-US" sz="3600" dirty="0"/>
              <a:t> </a:t>
            </a:r>
            <a:r>
              <a:rPr lang="en-US" sz="3600" dirty="0" err="1"/>
              <a:t>santap</a:t>
            </a:r>
            <a:endParaRPr lang="id-ID" sz="3600" dirty="0"/>
          </a:p>
          <a:p>
            <a:pPr lvl="1"/>
            <a:r>
              <a:rPr lang="en-US" sz="2800" dirty="0" err="1" smtClean="0"/>
              <a:t>Wadah</a:t>
            </a:r>
            <a:r>
              <a:rPr lang="en-US" sz="2800" dirty="0" smtClean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utuh</a:t>
            </a:r>
            <a:r>
              <a:rPr lang="en-US" sz="2800" dirty="0"/>
              <a:t>, </a:t>
            </a:r>
            <a:r>
              <a:rPr lang="en-US" sz="2800" dirty="0" err="1"/>
              <a:t>kuat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karat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ukurannya</a:t>
            </a:r>
            <a:r>
              <a:rPr lang="en-US" sz="2800" dirty="0"/>
              <a:t> </a:t>
            </a:r>
            <a:r>
              <a:rPr lang="en-US" sz="2800" dirty="0" err="1"/>
              <a:t>memadai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ditempatkan</a:t>
            </a:r>
            <a:r>
              <a:rPr lang="en-US" sz="2800" dirty="0"/>
              <a:t>.</a:t>
            </a:r>
            <a:endParaRPr lang="id-ID" sz="2800" dirty="0"/>
          </a:p>
          <a:p>
            <a:pPr lvl="1"/>
            <a:r>
              <a:rPr lang="en-US" sz="2800" dirty="0"/>
              <a:t>Isi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menghindari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uap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mencair</a:t>
            </a:r>
            <a:r>
              <a:rPr lang="en-US" sz="2800" dirty="0"/>
              <a:t> (</a:t>
            </a:r>
            <a:r>
              <a:rPr lang="en-US" sz="2800" dirty="0" err="1"/>
              <a:t>kondensasi</a:t>
            </a:r>
            <a:r>
              <a:rPr lang="en-US" sz="2800" dirty="0"/>
              <a:t>).</a:t>
            </a:r>
            <a:endParaRPr lang="id-ID" sz="2800" dirty="0"/>
          </a:p>
          <a:p>
            <a:pPr lvl="1"/>
            <a:r>
              <a:rPr lang="en-US" sz="2800" dirty="0" err="1"/>
              <a:t>Pengangkutan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lama, </a:t>
            </a:r>
            <a:r>
              <a:rPr lang="en-US" sz="2800" dirty="0" err="1"/>
              <a:t>suhu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 agar </a:t>
            </a:r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panas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60</a:t>
            </a:r>
            <a:r>
              <a:rPr lang="en-US" sz="2800" baseline="30000" dirty="0"/>
              <a:t>0</a:t>
            </a:r>
            <a:r>
              <a:rPr lang="en-US" sz="2800" dirty="0"/>
              <a:t>C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dingin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suhu</a:t>
            </a:r>
            <a:r>
              <a:rPr lang="en-US" sz="2800" dirty="0"/>
              <a:t> 40</a:t>
            </a:r>
            <a:r>
              <a:rPr lang="en-US" sz="2800" baseline="30000" dirty="0"/>
              <a:t>0</a:t>
            </a:r>
            <a:r>
              <a:rPr lang="en-US" sz="2800" dirty="0"/>
              <a:t>C.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70349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dinyatakan</a:t>
            </a:r>
            <a:r>
              <a:rPr lang="en-US" sz="4000" dirty="0"/>
              <a:t> </a:t>
            </a:r>
            <a:r>
              <a:rPr lang="en-US" sz="4000" dirty="0" err="1"/>
              <a:t>laik</a:t>
            </a:r>
            <a:r>
              <a:rPr lang="en-US" sz="4000" dirty="0"/>
              <a:t> </a:t>
            </a:r>
            <a:r>
              <a:rPr lang="en-US" sz="4000" dirty="0" err="1"/>
              <a:t>santap</a:t>
            </a:r>
            <a:r>
              <a:rPr lang="en-US" sz="4000" dirty="0"/>
              <a:t> </a:t>
            </a:r>
            <a:r>
              <a:rPr lang="en-US" sz="4000" dirty="0" err="1"/>
              <a:t>apabila</a:t>
            </a:r>
            <a:r>
              <a:rPr lang="en-US" sz="4000" dirty="0"/>
              <a:t>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uji</a:t>
            </a:r>
            <a:r>
              <a:rPr lang="en-US" sz="4000" dirty="0"/>
              <a:t> </a:t>
            </a:r>
            <a:r>
              <a:rPr lang="en-US" sz="4000" dirty="0" err="1"/>
              <a:t>organoleptik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uji</a:t>
            </a:r>
            <a:r>
              <a:rPr lang="en-US" sz="4000" dirty="0"/>
              <a:t> </a:t>
            </a:r>
            <a:r>
              <a:rPr lang="en-US" sz="4000" dirty="0" err="1"/>
              <a:t>biologis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uji</a:t>
            </a:r>
            <a:r>
              <a:rPr lang="en-US" sz="4000" dirty="0"/>
              <a:t> </a:t>
            </a:r>
            <a:r>
              <a:rPr lang="en-US" sz="4000" dirty="0" err="1"/>
              <a:t>laboratorium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bila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kecurigaan</a:t>
            </a:r>
            <a:r>
              <a:rPr lang="en-US" sz="4000" dirty="0"/>
              <a:t>.</a:t>
            </a:r>
            <a:endParaRPr lang="id-ID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97" y="3715735"/>
            <a:ext cx="4871544" cy="2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123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Pengujian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/>
              <a:t>Uji</a:t>
            </a:r>
            <a:r>
              <a:rPr lang="en-US" sz="3600" b="1" dirty="0"/>
              <a:t> </a:t>
            </a:r>
            <a:r>
              <a:rPr lang="en-US" sz="3600" b="1" dirty="0" err="1"/>
              <a:t>biologis</a:t>
            </a:r>
            <a:r>
              <a:rPr lang="en-US" sz="3600" b="1" dirty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/>
              <a:t>memakan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sempurna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apabila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2 (</a:t>
            </a:r>
            <a:r>
              <a:rPr lang="en-US" sz="3600" dirty="0" err="1"/>
              <a:t>dua</a:t>
            </a:r>
            <a:r>
              <a:rPr lang="en-US" sz="3600" dirty="0"/>
              <a:t>) jam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tanda</a:t>
            </a:r>
            <a:r>
              <a:rPr lang="en-US" sz="3600" dirty="0"/>
              <a:t> – </a:t>
            </a:r>
            <a:r>
              <a:rPr lang="en-US" sz="3600" dirty="0" err="1"/>
              <a:t>tanda</a:t>
            </a:r>
            <a:r>
              <a:rPr lang="en-US" sz="3600" dirty="0"/>
              <a:t> </a:t>
            </a:r>
            <a:r>
              <a:rPr lang="en-US" sz="3600" dirty="0" err="1"/>
              <a:t>kesakitan</a:t>
            </a:r>
            <a:r>
              <a:rPr lang="en-US" sz="3600" dirty="0"/>
              <a:t>,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dinyatakan</a:t>
            </a:r>
            <a:r>
              <a:rPr lang="en-US" sz="3600" dirty="0"/>
              <a:t> </a:t>
            </a:r>
            <a:r>
              <a:rPr lang="en-US" sz="3600" dirty="0" err="1"/>
              <a:t>aman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pPr lvl="0"/>
            <a:r>
              <a:rPr lang="id-ID" sz="3600" b="1" dirty="0" smtClean="0"/>
              <a:t>Uji laboratorium </a:t>
            </a:r>
            <a:r>
              <a:rPr lang="id-ID" sz="3600" dirty="0" smtClean="0"/>
              <a:t>dengan mengambil sampel setiap makanan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mengetahui</a:t>
            </a:r>
            <a:r>
              <a:rPr lang="en-US" sz="3600" dirty="0"/>
              <a:t> </a:t>
            </a:r>
            <a:r>
              <a:rPr lang="en-US" sz="3600" dirty="0" err="1"/>
              <a:t>tingkat</a:t>
            </a:r>
            <a:r>
              <a:rPr lang="en-US" sz="3600" dirty="0"/>
              <a:t> </a:t>
            </a:r>
            <a:r>
              <a:rPr lang="en-US" sz="3600" dirty="0" err="1"/>
              <a:t>cemaran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kimia</a:t>
            </a:r>
            <a:r>
              <a:rPr lang="en-US" sz="3600" dirty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mikroba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225440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Pengujian 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/>
              <a:t>Uji</a:t>
            </a:r>
            <a:r>
              <a:rPr lang="en-US" sz="3600" b="1" dirty="0"/>
              <a:t> </a:t>
            </a:r>
            <a:r>
              <a:rPr lang="en-US" sz="3600" b="1" dirty="0" err="1"/>
              <a:t>organoleptik</a:t>
            </a:r>
            <a:r>
              <a:rPr lang="en-US" sz="3600" b="1" dirty="0"/>
              <a:t> </a:t>
            </a:r>
            <a:r>
              <a:rPr lang="en-US" sz="3200" dirty="0" err="1" smtClean="0"/>
              <a:t>memeriksa</a:t>
            </a:r>
            <a:r>
              <a:rPr lang="en-US" sz="3200" dirty="0" smtClean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meneliti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5 (lima) </a:t>
            </a:r>
            <a:r>
              <a:rPr lang="en-US" sz="3200" dirty="0" err="1"/>
              <a:t>indera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(</a:t>
            </a:r>
            <a:r>
              <a:rPr lang="en-US" sz="3200" dirty="0" err="1"/>
              <a:t>penampilan</a:t>
            </a:r>
            <a:r>
              <a:rPr lang="en-US" sz="3200" dirty="0"/>
              <a:t>), </a:t>
            </a:r>
            <a:r>
              <a:rPr lang="en-US" sz="3200" dirty="0" err="1"/>
              <a:t>meraba</a:t>
            </a:r>
            <a:r>
              <a:rPr lang="en-US" sz="3200" dirty="0"/>
              <a:t> (</a:t>
            </a:r>
            <a:r>
              <a:rPr lang="en-US" sz="3200" dirty="0" err="1"/>
              <a:t>tekstur</a:t>
            </a:r>
            <a:r>
              <a:rPr lang="en-US" sz="3200" dirty="0"/>
              <a:t>, </a:t>
            </a:r>
            <a:r>
              <a:rPr lang="en-US" sz="3200" dirty="0" err="1"/>
              <a:t>keempukan</a:t>
            </a:r>
            <a:r>
              <a:rPr lang="en-US" sz="3200" dirty="0"/>
              <a:t>), </a:t>
            </a:r>
            <a:r>
              <a:rPr lang="en-US" sz="3200" dirty="0" err="1"/>
              <a:t>mencium</a:t>
            </a:r>
            <a:r>
              <a:rPr lang="en-US" sz="3200" dirty="0"/>
              <a:t> (aroma), </a:t>
            </a:r>
            <a:r>
              <a:rPr lang="en-US" sz="3200" dirty="0" err="1"/>
              <a:t>mendengar</a:t>
            </a:r>
            <a:r>
              <a:rPr lang="en-US" sz="3200" dirty="0"/>
              <a:t> (</a:t>
            </a:r>
            <a:r>
              <a:rPr lang="en-US" sz="3200" dirty="0" err="1"/>
              <a:t>bunyi</a:t>
            </a:r>
            <a:r>
              <a:rPr lang="en-US" sz="3200" dirty="0"/>
              <a:t> </a:t>
            </a:r>
            <a:r>
              <a:rPr lang="en-US" sz="3200" dirty="0" err="1"/>
              <a:t>misal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), </a:t>
            </a:r>
            <a:r>
              <a:rPr lang="en-US" sz="3200" dirty="0" err="1"/>
              <a:t>menjilat</a:t>
            </a:r>
            <a:r>
              <a:rPr lang="en-US" sz="3200" dirty="0"/>
              <a:t> (rasa). </a:t>
            </a:r>
            <a:r>
              <a:rPr lang="en-US" sz="3200" dirty="0" err="1"/>
              <a:t>Apabila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organoleptik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maka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dinyatakan</a:t>
            </a:r>
            <a:r>
              <a:rPr lang="en-US" sz="3200" dirty="0"/>
              <a:t> </a:t>
            </a:r>
            <a:r>
              <a:rPr lang="en-US" sz="3200" dirty="0" err="1"/>
              <a:t>laik</a:t>
            </a:r>
            <a:r>
              <a:rPr lang="en-US" sz="3200" dirty="0"/>
              <a:t> </a:t>
            </a:r>
            <a:r>
              <a:rPr lang="en-US" sz="3200" dirty="0" err="1"/>
              <a:t>santap</a:t>
            </a:r>
            <a:r>
              <a:rPr lang="en-US" sz="3200" dirty="0"/>
              <a:t>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15307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 err="1" smtClean="0"/>
              <a:t>Tempat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penyajian</a:t>
            </a:r>
            <a:endParaRPr lang="id-ID" sz="4000" b="1" dirty="0" smtClean="0"/>
          </a:p>
          <a:p>
            <a:pPr marL="0" lvl="0" indent="0">
              <a:buNone/>
            </a:pPr>
            <a:r>
              <a:rPr lang="en-US" sz="4000" dirty="0" err="1" smtClean="0"/>
              <a:t>Perhatikan</a:t>
            </a:r>
            <a:r>
              <a:rPr lang="en-US" sz="4000" dirty="0" smtClean="0"/>
              <a:t> </a:t>
            </a:r>
            <a:r>
              <a:rPr lang="en-US" sz="4000" dirty="0" err="1"/>
              <a:t>jarak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waktu</a:t>
            </a:r>
            <a:r>
              <a:rPr lang="en-US" sz="4000" dirty="0"/>
              <a:t> </a:t>
            </a:r>
            <a:r>
              <a:rPr lang="en-US" sz="4000" dirty="0" err="1"/>
              <a:t>tempuh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tempat</a:t>
            </a:r>
            <a:r>
              <a:rPr lang="en-US" sz="4000" dirty="0"/>
              <a:t> </a:t>
            </a:r>
            <a:r>
              <a:rPr lang="en-US" sz="4000" dirty="0" err="1"/>
              <a:t>pengolahan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tempat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hambatan</a:t>
            </a:r>
            <a:r>
              <a:rPr lang="en-US" sz="4000" dirty="0"/>
              <a:t> yang </a:t>
            </a:r>
            <a:r>
              <a:rPr lang="en-US" sz="4000" dirty="0" err="1"/>
              <a:t>mungkin</a:t>
            </a:r>
            <a:r>
              <a:rPr lang="en-US" sz="4000" dirty="0"/>
              <a:t>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  <a:r>
              <a:rPr lang="en-US" sz="4000" dirty="0" err="1"/>
              <a:t>selama</a:t>
            </a:r>
            <a:r>
              <a:rPr lang="en-US" sz="4000" dirty="0"/>
              <a:t> </a:t>
            </a:r>
            <a:r>
              <a:rPr lang="en-US" sz="4000" dirty="0" err="1"/>
              <a:t>pengangkutan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mempengaruhi</a:t>
            </a:r>
            <a:r>
              <a:rPr lang="en-US" sz="4000" dirty="0"/>
              <a:t> </a:t>
            </a: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. </a:t>
            </a:r>
            <a:r>
              <a:rPr lang="en-US" sz="4000" dirty="0" err="1"/>
              <a:t>Hambatan</a:t>
            </a:r>
            <a:r>
              <a:rPr lang="en-US" sz="4000" dirty="0"/>
              <a:t> di </a:t>
            </a:r>
            <a:r>
              <a:rPr lang="en-US" sz="4000" dirty="0" err="1"/>
              <a:t>luar</a:t>
            </a:r>
            <a:r>
              <a:rPr lang="en-US" sz="4000" dirty="0"/>
              <a:t> </a:t>
            </a:r>
            <a:r>
              <a:rPr lang="en-US" sz="4000" dirty="0" err="1"/>
              <a:t>dugaan</a:t>
            </a:r>
            <a:r>
              <a:rPr lang="en-US" sz="4000" dirty="0"/>
              <a:t> </a:t>
            </a:r>
            <a:r>
              <a:rPr lang="en-US" sz="4000" dirty="0" err="1"/>
              <a:t>sangat</a:t>
            </a:r>
            <a:r>
              <a:rPr lang="en-US" sz="4000" dirty="0"/>
              <a:t> </a:t>
            </a:r>
            <a:r>
              <a:rPr lang="en-US" sz="4000" dirty="0" err="1"/>
              <a:t>mempengaruhi</a:t>
            </a:r>
            <a:r>
              <a:rPr lang="en-US" sz="4000" dirty="0"/>
              <a:t> </a:t>
            </a:r>
            <a:r>
              <a:rPr lang="en-US" sz="4000" dirty="0" err="1"/>
              <a:t>keterlambatan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51500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4000" b="1" dirty="0" smtClean="0"/>
              <a:t>C</a:t>
            </a:r>
            <a:r>
              <a:rPr lang="id-ID" sz="4000" b="1" dirty="0" smtClean="0"/>
              <a:t>ara Penyajian</a:t>
            </a:r>
          </a:p>
          <a:p>
            <a:pPr lvl="0"/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meja</a:t>
            </a:r>
            <a:r>
              <a:rPr lang="en-US" sz="4000" dirty="0"/>
              <a:t> (</a:t>
            </a:r>
            <a:r>
              <a:rPr lang="en-US" sz="4000" i="1" dirty="0" err="1"/>
              <a:t>Tabel</a:t>
            </a:r>
            <a:r>
              <a:rPr lang="en-US" sz="4000" i="1" dirty="0"/>
              <a:t> service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di </a:t>
            </a:r>
            <a:r>
              <a:rPr lang="en-US" sz="4000" dirty="0" err="1"/>
              <a:t>meja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bersama</a:t>
            </a:r>
            <a:r>
              <a:rPr lang="en-US" sz="4000" dirty="0"/>
              <a:t>, </a:t>
            </a:r>
            <a:r>
              <a:rPr lang="en-US" sz="4000" dirty="0" err="1"/>
              <a:t>umumnya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acara</a:t>
            </a:r>
            <a:r>
              <a:rPr lang="en-US" sz="4000" dirty="0"/>
              <a:t> </a:t>
            </a:r>
            <a:r>
              <a:rPr lang="en-US" sz="4000" dirty="0" err="1"/>
              <a:t>keluarga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pertemuan</a:t>
            </a:r>
            <a:r>
              <a:rPr lang="en-US" sz="4000" dirty="0"/>
              <a:t> </a:t>
            </a:r>
            <a:r>
              <a:rPr lang="en-US" sz="4000" dirty="0" err="1"/>
              <a:t>kelompok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jumlah</a:t>
            </a:r>
            <a:r>
              <a:rPr lang="en-US" sz="4000" dirty="0"/>
              <a:t> </a:t>
            </a:r>
            <a:r>
              <a:rPr lang="en-US" sz="4000" dirty="0" err="1"/>
              <a:t>terbatas</a:t>
            </a:r>
            <a:r>
              <a:rPr lang="en-US" sz="4000" dirty="0"/>
              <a:t> 10 </a:t>
            </a:r>
            <a:r>
              <a:rPr lang="en-US" sz="4000" dirty="0" err="1"/>
              <a:t>sampai</a:t>
            </a:r>
            <a:r>
              <a:rPr lang="en-US" sz="4000" dirty="0"/>
              <a:t> 20 orang.</a:t>
            </a:r>
            <a:endParaRPr lang="id-ID" sz="4000" dirty="0"/>
          </a:p>
          <a:p>
            <a:pPr lvl="0"/>
            <a:r>
              <a:rPr lang="en-US" sz="4000" dirty="0" err="1"/>
              <a:t>Prasmanan</a:t>
            </a:r>
            <a:r>
              <a:rPr lang="en-US" sz="4000" dirty="0"/>
              <a:t> (</a:t>
            </a:r>
            <a:r>
              <a:rPr lang="en-US" sz="4000" i="1" dirty="0"/>
              <a:t>buffet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terpusat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semua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yang </a:t>
            </a:r>
            <a:r>
              <a:rPr lang="en-US" sz="4000" dirty="0" err="1"/>
              <a:t>dihidangkan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smtClean="0"/>
              <a:t>di</a:t>
            </a:r>
            <a:r>
              <a:rPr lang="id-ID" sz="4000" dirty="0" smtClean="0"/>
              <a:t>pi</a:t>
            </a:r>
            <a:r>
              <a:rPr lang="en-US" sz="4000" dirty="0" err="1" smtClean="0"/>
              <a:t>lih</a:t>
            </a:r>
            <a:r>
              <a:rPr lang="en-US" sz="4000" dirty="0" smtClean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dibawa</a:t>
            </a:r>
            <a:r>
              <a:rPr lang="en-US" sz="4000" dirty="0"/>
              <a:t> 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tempat</a:t>
            </a:r>
            <a:r>
              <a:rPr lang="en-US" sz="4000" dirty="0"/>
              <a:t> </a:t>
            </a:r>
            <a:r>
              <a:rPr lang="en-US" sz="4000" dirty="0" err="1"/>
              <a:t>masing-masing</a:t>
            </a:r>
            <a:r>
              <a:rPr lang="en-US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210257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4000" b="1" dirty="0" smtClean="0"/>
              <a:t>C</a:t>
            </a:r>
            <a:r>
              <a:rPr lang="id-ID" sz="4000" b="1" dirty="0" smtClean="0"/>
              <a:t>ara Penyajian</a:t>
            </a:r>
          </a:p>
          <a:p>
            <a:pPr lvl="0"/>
            <a:r>
              <a:rPr lang="en-US" sz="4000" dirty="0" err="1"/>
              <a:t>Saung</a:t>
            </a:r>
            <a:r>
              <a:rPr lang="en-US" sz="4000" dirty="0"/>
              <a:t> (</a:t>
            </a:r>
            <a:r>
              <a:rPr lang="en-US" sz="4000" i="1" dirty="0" err="1"/>
              <a:t>ala</a:t>
            </a:r>
            <a:r>
              <a:rPr lang="en-US" sz="4000" i="1" dirty="0"/>
              <a:t> carte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terpisah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orang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mengambil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sesuai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kesukaannya</a:t>
            </a:r>
            <a:r>
              <a:rPr lang="en-US" sz="4000" dirty="0"/>
              <a:t>.</a:t>
            </a:r>
            <a:endParaRPr lang="id-ID" sz="4000" dirty="0"/>
          </a:p>
          <a:p>
            <a:pPr lvl="0"/>
            <a:r>
              <a:rPr lang="en-US" sz="4000" dirty="0" err="1"/>
              <a:t>Dus</a:t>
            </a:r>
            <a:r>
              <a:rPr lang="en-US" sz="4000" dirty="0"/>
              <a:t> (</a:t>
            </a:r>
            <a:r>
              <a:rPr lang="en-US" sz="4000" i="1" dirty="0"/>
              <a:t>box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kotak</a:t>
            </a:r>
            <a:r>
              <a:rPr lang="en-US" sz="4000" dirty="0"/>
              <a:t> </a:t>
            </a:r>
            <a:r>
              <a:rPr lang="en-US" sz="4000" dirty="0" err="1"/>
              <a:t>kertas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kotak</a:t>
            </a:r>
            <a:r>
              <a:rPr lang="en-US" sz="4000" dirty="0"/>
              <a:t> </a:t>
            </a:r>
            <a:r>
              <a:rPr lang="en-US" sz="4000" dirty="0" err="1"/>
              <a:t>plastik</a:t>
            </a:r>
            <a:r>
              <a:rPr lang="en-US" sz="4000" dirty="0"/>
              <a:t> yang </a:t>
            </a:r>
            <a:r>
              <a:rPr lang="en-US" sz="4000" dirty="0" err="1"/>
              <a:t>sudah</a:t>
            </a:r>
            <a:r>
              <a:rPr lang="en-US" sz="4000" dirty="0"/>
              <a:t> </a:t>
            </a:r>
            <a:r>
              <a:rPr lang="en-US" sz="4000" dirty="0" err="1"/>
              <a:t>berisi</a:t>
            </a:r>
            <a:r>
              <a:rPr lang="en-US" sz="4000" dirty="0"/>
              <a:t> menu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lengkap</a:t>
            </a:r>
            <a:r>
              <a:rPr lang="en-US" sz="4000" dirty="0"/>
              <a:t> </a:t>
            </a:r>
            <a:r>
              <a:rPr lang="en-US" sz="4000" dirty="0" err="1"/>
              <a:t>termasuk</a:t>
            </a:r>
            <a:r>
              <a:rPr lang="en-US" sz="4000" dirty="0"/>
              <a:t> air </a:t>
            </a:r>
            <a:r>
              <a:rPr lang="en-US" sz="4000" dirty="0" err="1"/>
              <a:t>minum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buah</a:t>
            </a:r>
            <a:r>
              <a:rPr lang="en-US" sz="4000" dirty="0"/>
              <a:t> yang </a:t>
            </a:r>
            <a:r>
              <a:rPr lang="en-US" sz="4000" dirty="0" err="1"/>
              <a:t>biasanya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acara</a:t>
            </a:r>
            <a:r>
              <a:rPr lang="en-US" sz="4000" dirty="0"/>
              <a:t> </a:t>
            </a:r>
            <a:r>
              <a:rPr lang="en-US" sz="4000" dirty="0" err="1"/>
              <a:t>makan</a:t>
            </a:r>
            <a:r>
              <a:rPr lang="en-US" sz="4000" dirty="0"/>
              <a:t> </a:t>
            </a:r>
            <a:r>
              <a:rPr lang="en-US" sz="4000" dirty="0" err="1"/>
              <a:t>siang</a:t>
            </a:r>
            <a:r>
              <a:rPr lang="en-US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1595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Higiene dan sanitasi  mempunyai arti yang hampir sama perbedaan :</a:t>
            </a:r>
          </a:p>
          <a:p>
            <a:pPr lvl="1" eaLnBrk="1" hangingPunct="1"/>
            <a:r>
              <a:rPr lang="en-US" smtClean="0"/>
              <a:t>Higiene lebih mengarahkan pada aktivitasnya pada manusia</a:t>
            </a:r>
          </a:p>
          <a:p>
            <a:pPr lvl="1" eaLnBrk="1" hangingPunct="1"/>
            <a:r>
              <a:rPr lang="en-US" smtClean="0"/>
              <a:t>Sanitasi : lebih menitikberatkan pada faktor-faktor lingkungan hidup manusia</a:t>
            </a:r>
          </a:p>
        </p:txBody>
      </p:sp>
    </p:spTree>
    <p:extLst>
      <p:ext uri="{BB962C8B-B14F-4D97-AF65-F5344CB8AC3E}">
        <p14:creationId xmlns:p14="http://schemas.microsoft.com/office/powerpoint/2010/main" val="4128138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 smtClean="0"/>
              <a:t>C</a:t>
            </a:r>
            <a:r>
              <a:rPr lang="id-ID" sz="4000" b="1" dirty="0" smtClean="0"/>
              <a:t>ara Penyajian</a:t>
            </a:r>
          </a:p>
          <a:p>
            <a:pPr lvl="0"/>
            <a:r>
              <a:rPr lang="en-US" sz="4000" dirty="0" err="1"/>
              <a:t>Nasi</a:t>
            </a:r>
            <a:r>
              <a:rPr lang="en-US" sz="4000" dirty="0"/>
              <a:t> </a:t>
            </a:r>
            <a:r>
              <a:rPr lang="en-US" sz="4000" dirty="0" err="1"/>
              <a:t>bungkus</a:t>
            </a:r>
            <a:r>
              <a:rPr lang="en-US" sz="4000" dirty="0"/>
              <a:t> (</a:t>
            </a:r>
            <a:r>
              <a:rPr lang="en-US" sz="4000" i="1" dirty="0"/>
              <a:t>pack/wrap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campuran</a:t>
            </a:r>
            <a:r>
              <a:rPr lang="en-US" sz="4000" dirty="0"/>
              <a:t> menu (mix) yang </a:t>
            </a:r>
            <a:r>
              <a:rPr lang="en-US" sz="4000" dirty="0" err="1"/>
              <a:t>dibungkus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siap</a:t>
            </a:r>
            <a:r>
              <a:rPr lang="en-US" sz="4000" dirty="0"/>
              <a:t> </a:t>
            </a:r>
            <a:r>
              <a:rPr lang="en-US" sz="4000" dirty="0" err="1"/>
              <a:t>santap</a:t>
            </a:r>
            <a:r>
              <a:rPr lang="en-US" sz="4000" dirty="0"/>
              <a:t>.</a:t>
            </a:r>
            <a:endParaRPr lang="id-ID" sz="4000" dirty="0"/>
          </a:p>
          <a:p>
            <a:pPr lvl="0"/>
            <a:r>
              <a:rPr lang="en-US" sz="4000" dirty="0" err="1"/>
              <a:t>Layanan</a:t>
            </a:r>
            <a:r>
              <a:rPr lang="en-US" sz="4000" dirty="0"/>
              <a:t> </a:t>
            </a:r>
            <a:r>
              <a:rPr lang="en-US" sz="4000" dirty="0" err="1"/>
              <a:t>cepat</a:t>
            </a:r>
            <a:r>
              <a:rPr lang="en-US" sz="4000" dirty="0"/>
              <a:t> (</a:t>
            </a:r>
            <a:r>
              <a:rPr lang="en-US" sz="4000" i="1" dirty="0"/>
              <a:t>fast food</a:t>
            </a:r>
            <a:r>
              <a:rPr lang="en-US" sz="4000" dirty="0"/>
              <a:t>)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satu</a:t>
            </a:r>
            <a:r>
              <a:rPr lang="en-US" sz="4000" dirty="0"/>
              <a:t> </a:t>
            </a:r>
            <a:r>
              <a:rPr lang="en-US" sz="4000" dirty="0" err="1"/>
              <a:t>rak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921316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4000" b="1" dirty="0" smtClean="0"/>
              <a:t>C</a:t>
            </a:r>
            <a:r>
              <a:rPr lang="id-ID" sz="4000" b="1" dirty="0" smtClean="0"/>
              <a:t>ara Penyajian</a:t>
            </a:r>
          </a:p>
          <a:p>
            <a:pPr lvl="0"/>
            <a:r>
              <a:rPr lang="en-US" sz="4000" dirty="0" err="1"/>
              <a:t>makanan</a:t>
            </a:r>
            <a:r>
              <a:rPr lang="en-US" sz="4000" dirty="0"/>
              <a:t> (</a:t>
            </a:r>
            <a:r>
              <a:rPr lang="en-US" sz="4000" i="1" dirty="0"/>
              <a:t>food counter</a:t>
            </a:r>
            <a:r>
              <a:rPr lang="en-US" sz="4000" dirty="0"/>
              <a:t>) di </a:t>
            </a:r>
            <a:r>
              <a:rPr lang="en-US" sz="4000" dirty="0" err="1"/>
              <a:t>rumah</a:t>
            </a:r>
            <a:r>
              <a:rPr lang="en-US" sz="4000" dirty="0"/>
              <a:t> </a:t>
            </a:r>
            <a:r>
              <a:rPr lang="en-US" sz="4000" dirty="0" err="1"/>
              <a:t>makan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cara</a:t>
            </a:r>
            <a:r>
              <a:rPr lang="en-US" sz="4000" dirty="0"/>
              <a:t> </a:t>
            </a:r>
            <a:r>
              <a:rPr lang="en-US" sz="4000" dirty="0" err="1"/>
              <a:t>mengambil</a:t>
            </a:r>
            <a:r>
              <a:rPr lang="en-US" sz="4000" dirty="0"/>
              <a:t> </a:t>
            </a:r>
            <a:r>
              <a:rPr lang="en-US" sz="4000" dirty="0" err="1"/>
              <a:t>sendiri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yang </a:t>
            </a:r>
            <a:r>
              <a:rPr lang="en-US" sz="4000" dirty="0" err="1"/>
              <a:t>dikehendaki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membayar</a:t>
            </a:r>
            <a:r>
              <a:rPr lang="en-US" sz="4000" dirty="0"/>
              <a:t> </a:t>
            </a:r>
            <a:r>
              <a:rPr lang="en-US" sz="4000" dirty="0" err="1"/>
              <a:t>sebelum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dimakan</a:t>
            </a:r>
            <a:r>
              <a:rPr lang="en-US" sz="4000" dirty="0"/>
              <a:t>.</a:t>
            </a:r>
            <a:endParaRPr lang="id-ID" sz="4000" dirty="0"/>
          </a:p>
          <a:p>
            <a:pPr lvl="0"/>
            <a:r>
              <a:rPr lang="en-US" sz="4000" dirty="0" err="1"/>
              <a:t>Lesehan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cara</a:t>
            </a:r>
            <a:r>
              <a:rPr lang="en-US" sz="4000" dirty="0"/>
              <a:t> </a:t>
            </a:r>
            <a:r>
              <a:rPr lang="en-US" sz="4000" dirty="0" err="1"/>
              <a:t>hidangan</a:t>
            </a:r>
            <a:r>
              <a:rPr lang="en-US" sz="4000" dirty="0"/>
              <a:t> di </a:t>
            </a:r>
            <a:r>
              <a:rPr lang="en-US" sz="4000" dirty="0" err="1"/>
              <a:t>lantai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meja</a:t>
            </a:r>
            <a:r>
              <a:rPr lang="en-US" sz="4000" dirty="0"/>
              <a:t> </a:t>
            </a:r>
            <a:r>
              <a:rPr lang="en-US" sz="4000" dirty="0" err="1"/>
              <a:t>rendah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duduk</a:t>
            </a:r>
            <a:r>
              <a:rPr lang="en-US" sz="4000" dirty="0"/>
              <a:t> di </a:t>
            </a:r>
            <a:r>
              <a:rPr lang="en-US" sz="4000" dirty="0" err="1"/>
              <a:t>lantai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menu </a:t>
            </a:r>
            <a:r>
              <a:rPr lang="en-US" sz="4000" dirty="0" err="1"/>
              <a:t>lengkap</a:t>
            </a:r>
            <a:r>
              <a:rPr lang="en-US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971554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4000" b="1" dirty="0" smtClean="0"/>
              <a:t>P</a:t>
            </a:r>
            <a:r>
              <a:rPr lang="id-ID" sz="4000" b="1" dirty="0" smtClean="0"/>
              <a:t>rinsip Penyajian</a:t>
            </a:r>
          </a:p>
          <a:p>
            <a:pPr lvl="0"/>
            <a:r>
              <a:rPr lang="en-US" sz="4000" dirty="0" err="1"/>
              <a:t>Wadah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di </a:t>
            </a:r>
            <a:r>
              <a:rPr lang="en-US" sz="4000" dirty="0" err="1"/>
              <a:t>tempatkan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wadah</a:t>
            </a:r>
            <a:r>
              <a:rPr lang="en-US" sz="4000" dirty="0"/>
              <a:t> </a:t>
            </a:r>
            <a:r>
              <a:rPr lang="en-US" sz="4000" dirty="0" err="1"/>
              <a:t>terpisah</a:t>
            </a:r>
            <a:r>
              <a:rPr lang="en-US" sz="4000" dirty="0"/>
              <a:t>, </a:t>
            </a:r>
            <a:r>
              <a:rPr lang="en-US" sz="4000" dirty="0" err="1"/>
              <a:t>tertutup</a:t>
            </a:r>
            <a:r>
              <a:rPr lang="en-US" sz="4000" dirty="0"/>
              <a:t> agar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terjadi</a:t>
            </a:r>
            <a:r>
              <a:rPr lang="en-US" sz="4000" dirty="0"/>
              <a:t> </a:t>
            </a:r>
            <a:r>
              <a:rPr lang="en-US" sz="4000" dirty="0" err="1"/>
              <a:t>kontaminasi</a:t>
            </a:r>
            <a:r>
              <a:rPr lang="en-US" sz="4000" dirty="0"/>
              <a:t> </a:t>
            </a:r>
            <a:r>
              <a:rPr lang="en-US" sz="4000" dirty="0" err="1"/>
              <a:t>silang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memperpanjang</a:t>
            </a:r>
            <a:r>
              <a:rPr lang="en-US" sz="4000" dirty="0"/>
              <a:t> </a:t>
            </a:r>
            <a:r>
              <a:rPr lang="en-US" sz="4000" dirty="0" err="1"/>
              <a:t>masa</a:t>
            </a:r>
            <a:r>
              <a:rPr lang="en-US" sz="4000" dirty="0"/>
              <a:t> </a:t>
            </a:r>
            <a:r>
              <a:rPr lang="en-US" sz="4000" dirty="0" err="1"/>
              <a:t>saji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sesuai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tingkat</a:t>
            </a:r>
            <a:r>
              <a:rPr lang="en-US" sz="4000" dirty="0"/>
              <a:t> </a:t>
            </a:r>
            <a:r>
              <a:rPr lang="en-US" sz="4000" dirty="0" err="1"/>
              <a:t>kerawanan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.</a:t>
            </a:r>
            <a:endParaRPr lang="id-ID" sz="4000" dirty="0"/>
          </a:p>
          <a:p>
            <a:pPr lvl="0"/>
            <a:r>
              <a:rPr lang="en-US" sz="4000" dirty="0"/>
              <a:t>Kadar air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yang </a:t>
            </a:r>
            <a:r>
              <a:rPr lang="en-US" sz="4000" dirty="0" err="1"/>
              <a:t>mengandung</a:t>
            </a:r>
            <a:r>
              <a:rPr lang="en-US" sz="4000" dirty="0"/>
              <a:t> </a:t>
            </a:r>
            <a:r>
              <a:rPr lang="en-US" sz="4000" dirty="0" err="1"/>
              <a:t>kadar</a:t>
            </a:r>
            <a:r>
              <a:rPr lang="en-US" sz="4000" dirty="0"/>
              <a:t> air </a:t>
            </a:r>
            <a:r>
              <a:rPr lang="en-US" sz="4000" dirty="0" err="1"/>
              <a:t>tinggi</a:t>
            </a:r>
            <a:r>
              <a:rPr lang="en-US" sz="4000" dirty="0"/>
              <a:t> (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berkuah</a:t>
            </a:r>
            <a:r>
              <a:rPr lang="en-US" sz="4000" dirty="0"/>
              <a:t>) </a:t>
            </a:r>
            <a:r>
              <a:rPr lang="en-US" sz="4000" dirty="0" err="1"/>
              <a:t>baru</a:t>
            </a:r>
            <a:r>
              <a:rPr lang="en-US" sz="4000" dirty="0"/>
              <a:t> </a:t>
            </a:r>
            <a:r>
              <a:rPr lang="en-US" sz="4000" dirty="0" err="1"/>
              <a:t>dicampur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saat</a:t>
            </a:r>
            <a:r>
              <a:rPr lang="en-US" sz="4000" dirty="0"/>
              <a:t> </a:t>
            </a:r>
            <a:r>
              <a:rPr lang="en-US" sz="4000" dirty="0" err="1"/>
              <a:t>menjelang</a:t>
            </a:r>
            <a:r>
              <a:rPr lang="en-US" sz="4000" dirty="0"/>
              <a:t> </a:t>
            </a:r>
            <a:r>
              <a:rPr lang="en-US" sz="4000" dirty="0" err="1"/>
              <a:t>dihidangkan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mencegah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cepat</a:t>
            </a:r>
            <a:r>
              <a:rPr lang="en-US" sz="4000" dirty="0"/>
              <a:t> </a:t>
            </a:r>
            <a:r>
              <a:rPr lang="en-US" sz="4000" dirty="0" err="1"/>
              <a:t>rusak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basi</a:t>
            </a:r>
            <a:r>
              <a:rPr lang="en-US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721495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4000" b="1" dirty="0" smtClean="0"/>
              <a:t>P</a:t>
            </a:r>
            <a:r>
              <a:rPr lang="id-ID" sz="4000" b="1" dirty="0" smtClean="0"/>
              <a:t>rinsip Penyajian</a:t>
            </a:r>
          </a:p>
          <a:p>
            <a:pPr lvl="0"/>
            <a:r>
              <a:rPr lang="en-US" sz="4000" dirty="0" err="1"/>
              <a:t>Pemisah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yang </a:t>
            </a:r>
            <a:r>
              <a:rPr lang="en-US" sz="4000" dirty="0" err="1"/>
              <a:t>ditempatkan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wadah</a:t>
            </a:r>
            <a:r>
              <a:rPr lang="en-US" sz="4000" dirty="0"/>
              <a:t> yang </a:t>
            </a:r>
            <a:r>
              <a:rPr lang="en-US" sz="4000" dirty="0" err="1"/>
              <a:t>sama</a:t>
            </a:r>
            <a:r>
              <a:rPr lang="en-US" sz="4000" dirty="0"/>
              <a:t>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dus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rantang</a:t>
            </a:r>
            <a:r>
              <a:rPr lang="en-US" sz="4000" dirty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dipisah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setiap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agar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saling</a:t>
            </a:r>
            <a:r>
              <a:rPr lang="en-US" sz="4000" dirty="0"/>
              <a:t> </a:t>
            </a:r>
            <a:r>
              <a:rPr lang="en-US" sz="4000" dirty="0" err="1"/>
              <a:t>campur</a:t>
            </a:r>
            <a:r>
              <a:rPr lang="en-US" sz="4000" dirty="0"/>
              <a:t> </a:t>
            </a:r>
            <a:r>
              <a:rPr lang="en-US" sz="4000" dirty="0" err="1"/>
              <a:t>aduk</a:t>
            </a:r>
            <a:r>
              <a:rPr lang="en-US" sz="4000" dirty="0"/>
              <a:t>.</a:t>
            </a:r>
            <a:endParaRPr lang="id-ID" sz="4000" dirty="0"/>
          </a:p>
          <a:p>
            <a:pPr lvl="0"/>
            <a:r>
              <a:rPr lang="en-US" sz="4000" dirty="0" err="1"/>
              <a:t>Panas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disajikan</a:t>
            </a:r>
            <a:r>
              <a:rPr lang="en-US" sz="4000" dirty="0"/>
              <a:t> </a:t>
            </a:r>
            <a:r>
              <a:rPr lang="en-US" sz="4000" dirty="0" err="1"/>
              <a:t>panas</a:t>
            </a:r>
            <a:r>
              <a:rPr lang="en-US" sz="4000" dirty="0"/>
              <a:t> </a:t>
            </a:r>
            <a:r>
              <a:rPr lang="en-US" sz="4000" dirty="0" err="1"/>
              <a:t>diusahakan</a:t>
            </a:r>
            <a:r>
              <a:rPr lang="en-US" sz="4000" dirty="0"/>
              <a:t> </a:t>
            </a:r>
            <a:r>
              <a:rPr lang="en-US" sz="4000" dirty="0" err="1"/>
              <a:t>tetap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keadaan</a:t>
            </a:r>
            <a:r>
              <a:rPr lang="en-US" sz="4000" dirty="0"/>
              <a:t> </a:t>
            </a:r>
            <a:r>
              <a:rPr lang="en-US" sz="4000" dirty="0" err="1"/>
              <a:t>panas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memperhatikan</a:t>
            </a:r>
            <a:r>
              <a:rPr lang="en-US" sz="4000" dirty="0"/>
              <a:t> </a:t>
            </a:r>
            <a:r>
              <a:rPr lang="en-US" sz="4000" dirty="0" err="1"/>
              <a:t>suhu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, </a:t>
            </a:r>
            <a:r>
              <a:rPr lang="en-US" sz="4000" dirty="0" err="1"/>
              <a:t>sebelum</a:t>
            </a:r>
            <a:r>
              <a:rPr lang="en-US" sz="4000" dirty="0"/>
              <a:t> </a:t>
            </a:r>
            <a:r>
              <a:rPr lang="en-US" sz="4000" dirty="0" err="1"/>
              <a:t>ditempatkan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alat</a:t>
            </a:r>
            <a:r>
              <a:rPr lang="en-US" sz="4000" dirty="0"/>
              <a:t> </a:t>
            </a:r>
            <a:r>
              <a:rPr lang="en-US" sz="4000" dirty="0" err="1"/>
              <a:t>saji</a:t>
            </a:r>
            <a:r>
              <a:rPr lang="en-US" sz="4000" dirty="0"/>
              <a:t> </a:t>
            </a:r>
            <a:r>
              <a:rPr lang="en-US" sz="4000" dirty="0" err="1"/>
              <a:t>panas</a:t>
            </a:r>
            <a:r>
              <a:rPr lang="en-US" sz="4000" dirty="0"/>
              <a:t> (</a:t>
            </a:r>
            <a:r>
              <a:rPr lang="en-US" sz="4000" i="1" dirty="0"/>
              <a:t>food warmer/bean merry</a:t>
            </a:r>
            <a:r>
              <a:rPr lang="en-US" sz="4000" dirty="0"/>
              <a:t>)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berada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suhu</a:t>
            </a:r>
            <a:r>
              <a:rPr lang="en-US" sz="4000" dirty="0"/>
              <a:t> &gt; 600C.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593457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b="1" dirty="0"/>
              <a:t>P</a:t>
            </a:r>
            <a:r>
              <a:rPr lang="id-ID" sz="3600" b="1" dirty="0" smtClean="0"/>
              <a:t>rinsip Penyajian</a:t>
            </a:r>
          </a:p>
          <a:p>
            <a:pPr lvl="0"/>
            <a:r>
              <a:rPr lang="en-US" sz="3600" dirty="0" err="1"/>
              <a:t>Tepat</a:t>
            </a:r>
            <a:r>
              <a:rPr lang="en-US" sz="3600" dirty="0"/>
              <a:t> </a:t>
            </a:r>
            <a:r>
              <a:rPr lang="en-US" sz="3600" dirty="0" err="1"/>
              <a:t>penyajian</a:t>
            </a:r>
            <a:r>
              <a:rPr lang="en-US" sz="3600" dirty="0"/>
              <a:t>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pelaksanaan</a:t>
            </a:r>
            <a:r>
              <a:rPr lang="en-US" sz="3600" dirty="0"/>
              <a:t> </a:t>
            </a:r>
            <a:r>
              <a:rPr lang="en-US" sz="3600" dirty="0" err="1"/>
              <a:t>penyajian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tepat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seharusnya</a:t>
            </a:r>
            <a:r>
              <a:rPr lang="en-US" sz="3600" dirty="0"/>
              <a:t>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tepat</a:t>
            </a:r>
            <a:r>
              <a:rPr lang="en-US" sz="3600" dirty="0"/>
              <a:t> menu, </a:t>
            </a:r>
            <a:r>
              <a:rPr lang="en-US" sz="3600" dirty="0" err="1"/>
              <a:t>tepat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, </a:t>
            </a:r>
            <a:r>
              <a:rPr lang="en-US" sz="3600" dirty="0" err="1"/>
              <a:t>tepat</a:t>
            </a:r>
            <a:r>
              <a:rPr lang="en-US" sz="3600" dirty="0"/>
              <a:t> </a:t>
            </a:r>
            <a:r>
              <a:rPr lang="en-US" sz="3600" dirty="0" err="1"/>
              <a:t>tata</a:t>
            </a:r>
            <a:r>
              <a:rPr lang="en-US" sz="3600" dirty="0"/>
              <a:t> </a:t>
            </a:r>
            <a:r>
              <a:rPr lang="en-US" sz="3600" dirty="0" err="1"/>
              <a:t>hidang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tepat</a:t>
            </a:r>
            <a:r>
              <a:rPr lang="en-US" sz="3600" dirty="0"/>
              <a:t> volume (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jumlah</a:t>
            </a:r>
            <a:r>
              <a:rPr lang="en-US" sz="3600"/>
              <a:t>).</a:t>
            </a:r>
            <a:endParaRPr lang="id-ID" sz="3600"/>
          </a:p>
        </p:txBody>
      </p:sp>
    </p:spTree>
    <p:extLst>
      <p:ext uri="{BB962C8B-B14F-4D97-AF65-F5344CB8AC3E}">
        <p14:creationId xmlns:p14="http://schemas.microsoft.com/office/powerpoint/2010/main" val="2206127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Penyajian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600" b="1" dirty="0"/>
              <a:t>P</a:t>
            </a:r>
            <a:r>
              <a:rPr lang="id-ID" sz="3600" b="1" dirty="0" smtClean="0"/>
              <a:t>rinsip Penyajian</a:t>
            </a:r>
          </a:p>
          <a:p>
            <a:pPr lvl="0"/>
            <a:r>
              <a:rPr lang="en-US" sz="3600" dirty="0" err="1" smtClean="0"/>
              <a:t>Bersih</a:t>
            </a:r>
            <a:r>
              <a:rPr lang="en-US" sz="3600" dirty="0" smtClean="0"/>
              <a:t>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peralatan</a:t>
            </a:r>
            <a:r>
              <a:rPr lang="en-US" sz="3600" dirty="0"/>
              <a:t> yang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higienis</a:t>
            </a:r>
            <a:r>
              <a:rPr lang="en-US" sz="3600" dirty="0"/>
              <a:t>, </a:t>
            </a:r>
            <a:r>
              <a:rPr lang="en-US" sz="3600" dirty="0" err="1"/>
              <a:t>utuh</a:t>
            </a:r>
            <a:r>
              <a:rPr lang="en-US" sz="3600" dirty="0"/>
              <a:t>,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cacat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rusak</a:t>
            </a:r>
            <a:r>
              <a:rPr lang="en-US" sz="3600" dirty="0"/>
              <a:t>.</a:t>
            </a:r>
            <a:endParaRPr lang="id-ID" sz="3600" dirty="0"/>
          </a:p>
          <a:p>
            <a:r>
              <a:rPr lang="en-US" sz="3600" i="1" dirty="0"/>
              <a:t>Handling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penanganan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makan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kontak</a:t>
            </a:r>
            <a:r>
              <a:rPr lang="en-US" sz="3600" dirty="0"/>
              <a:t> </a:t>
            </a:r>
            <a:r>
              <a:rPr lang="en-US" sz="3600" dirty="0" err="1"/>
              <a:t>langsung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anggota</a:t>
            </a:r>
            <a:r>
              <a:rPr lang="en-US" sz="3600" dirty="0"/>
              <a:t> </a:t>
            </a:r>
            <a:r>
              <a:rPr lang="en-US" sz="3600" dirty="0" err="1"/>
              <a:t>tubuh</a:t>
            </a:r>
            <a:r>
              <a:rPr lang="en-US" sz="3600" dirty="0"/>
              <a:t> </a:t>
            </a:r>
            <a:r>
              <a:rPr lang="en-US" sz="3600" dirty="0" err="1"/>
              <a:t>terutama</a:t>
            </a:r>
            <a:r>
              <a:rPr lang="en-US" sz="3600" dirty="0"/>
              <a:t> </a:t>
            </a:r>
            <a:r>
              <a:rPr lang="en-US" sz="3600" dirty="0" err="1"/>
              <a:t>tangan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bibir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pPr lvl="0"/>
            <a:r>
              <a:rPr lang="en-US" sz="3600" i="1" dirty="0"/>
              <a:t>Edible part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semua</a:t>
            </a:r>
            <a:r>
              <a:rPr lang="en-US" sz="3600" dirty="0"/>
              <a:t> yang </a:t>
            </a:r>
            <a:r>
              <a:rPr lang="en-US" sz="3600" dirty="0" err="1"/>
              <a:t>disajikan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makanan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dimakan</a:t>
            </a:r>
            <a:r>
              <a:rPr lang="en-US" sz="3600" dirty="0"/>
              <a:t>, </a:t>
            </a:r>
            <a:r>
              <a:rPr lang="en-US" sz="3600" dirty="0" err="1"/>
              <a:t>bahan</a:t>
            </a:r>
            <a:r>
              <a:rPr lang="en-US" sz="3600" dirty="0"/>
              <a:t> yang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dimakan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disingkirkan</a:t>
            </a:r>
            <a:r>
              <a:rPr lang="en-US" sz="3600" dirty="0" smtClean="0"/>
              <a:t>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985430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11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Contoh :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Tindakan higiene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Minuman yang direbus</a:t>
            </a:r>
          </a:p>
          <a:p>
            <a:pPr lvl="1" eaLnBrk="1" hangingPunct="1"/>
            <a:r>
              <a:rPr lang="en-US" smtClean="0"/>
              <a:t>Mencuci tangan sebelum memegang makanan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Tindakan sanitasi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Pembuatan sumur yang memenuhi standar kesehatan</a:t>
            </a:r>
          </a:p>
          <a:p>
            <a:pPr lvl="1" eaLnBrk="1" hangingPunct="1"/>
            <a:r>
              <a:rPr lang="en-US" smtClean="0"/>
              <a:t>Pengawasan terhadap pencemaran makanan</a:t>
            </a:r>
          </a:p>
        </p:txBody>
      </p:sp>
    </p:spTree>
    <p:extLst>
      <p:ext uri="{BB962C8B-B14F-4D97-AF65-F5344CB8AC3E}">
        <p14:creationId xmlns:p14="http://schemas.microsoft.com/office/powerpoint/2010/main" val="212706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Tujuan upaya sanitasi makanan: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Menjamin keamanan dan kebersihan makanan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Mencegah penyebaran wabah penyakit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Mencegah beredarnya produk makanan yang merugikan masyarakat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smtClean="0"/>
              <a:t>Mengurangi tingkat kebusukan atau pembusukan pada makanan</a:t>
            </a:r>
          </a:p>
        </p:txBody>
      </p:sp>
    </p:spTree>
    <p:extLst>
      <p:ext uri="{BB962C8B-B14F-4D97-AF65-F5344CB8AC3E}">
        <p14:creationId xmlns:p14="http://schemas.microsoft.com/office/powerpoint/2010/main" val="2717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Prinsip- prinsip </a:t>
            </a:r>
            <a:br>
              <a:rPr lang="id-ID" dirty="0" smtClean="0"/>
            </a:br>
            <a:r>
              <a:rPr lang="id-ID" dirty="0" smtClean="0"/>
              <a:t>Hygiene Sanitasi Makanan dan Minuman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37877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Pemilihan Bahan Makanan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Penyimpanan Bahan Makanan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Pengolahan Bahan Makanan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Penyimpanan Makanan Jadi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Pendistribusian Makanan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Penyajianan Makanan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7380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Pemilihan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3200" b="1" dirty="0" smtClean="0"/>
              <a:t>Bahan Makanan Mentah</a:t>
            </a:r>
          </a:p>
          <a:p>
            <a:pPr lvl="1"/>
            <a:r>
              <a:rPr lang="en-US" sz="2800" dirty="0" err="1"/>
              <a:t>Daging</a:t>
            </a:r>
            <a:r>
              <a:rPr lang="en-US" sz="2800" dirty="0"/>
              <a:t>, </a:t>
            </a:r>
            <a:r>
              <a:rPr lang="en-US" sz="2800" dirty="0" err="1"/>
              <a:t>susu</a:t>
            </a:r>
            <a:r>
              <a:rPr lang="en-US" sz="2800" dirty="0"/>
              <a:t>, </a:t>
            </a:r>
            <a:r>
              <a:rPr lang="en-US" sz="2800" dirty="0" err="1"/>
              <a:t>telor</a:t>
            </a:r>
            <a:r>
              <a:rPr lang="en-US" sz="2800" dirty="0"/>
              <a:t>, </a:t>
            </a:r>
            <a:r>
              <a:rPr lang="en-US" sz="2800" dirty="0" err="1"/>
              <a:t>ikan</a:t>
            </a:r>
            <a:r>
              <a:rPr lang="en-US" sz="2800" dirty="0"/>
              <a:t>/</a:t>
            </a:r>
            <a:r>
              <a:rPr lang="en-US" sz="2800" dirty="0" err="1"/>
              <a:t>udang</a:t>
            </a:r>
            <a:r>
              <a:rPr lang="en-US" sz="2800" dirty="0"/>
              <a:t>,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sayuran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segar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rusak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,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rasa,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resmi</a:t>
            </a:r>
            <a:r>
              <a:rPr lang="en-US" sz="2800" dirty="0"/>
              <a:t> yang </a:t>
            </a:r>
            <a:r>
              <a:rPr lang="en-US" sz="2800" dirty="0" err="1"/>
              <a:t>diawasi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lvl="1"/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tepung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biji-bijian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bernoda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berjamur</a:t>
            </a:r>
            <a:r>
              <a:rPr lang="en-US" sz="2800" dirty="0"/>
              <a:t>.</a:t>
            </a:r>
            <a:endParaRPr lang="id-ID" sz="2800" dirty="0"/>
          </a:p>
          <a:p>
            <a:pPr lvl="1"/>
            <a:r>
              <a:rPr lang="en-US" sz="2800" dirty="0" err="1"/>
              <a:t>Makanan</a:t>
            </a:r>
            <a:r>
              <a:rPr lang="en-US" sz="2800" dirty="0"/>
              <a:t> </a:t>
            </a:r>
            <a:r>
              <a:rPr lang="en-US" sz="2800" dirty="0" err="1"/>
              <a:t>fermentasi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makanan</a:t>
            </a:r>
            <a:r>
              <a:rPr lang="en-US" sz="2800" dirty="0"/>
              <a:t> yang </a:t>
            </a:r>
            <a:r>
              <a:rPr lang="en-US" sz="2800" dirty="0" err="1"/>
              <a:t>diolah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bantuan</a:t>
            </a:r>
            <a:r>
              <a:rPr lang="en-US" sz="2800" dirty="0"/>
              <a:t> </a:t>
            </a:r>
            <a:r>
              <a:rPr lang="en-US" sz="2800" dirty="0" err="1"/>
              <a:t>mikroba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ragi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cendawan</a:t>
            </a:r>
            <a:r>
              <a:rPr lang="en-US" sz="2800" dirty="0"/>
              <a:t>,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tercium</a:t>
            </a:r>
            <a:r>
              <a:rPr lang="en-US" sz="2800" dirty="0"/>
              <a:t> aroma </a:t>
            </a:r>
            <a:r>
              <a:rPr lang="en-US" sz="2800" dirty="0" err="1"/>
              <a:t>fermentasi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, aroma, rasa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bernoda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berjamur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0637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Pemilihan Bahan Makanan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Bahan Tambahan Pangan (BTP) yang dipakai harus memenuhi persyaratan</a:t>
            </a:r>
          </a:p>
          <a:p>
            <a:pPr lvl="1"/>
            <a:r>
              <a:rPr lang="id-ID" sz="3600" dirty="0" smtClean="0"/>
              <a:t>Aman</a:t>
            </a:r>
          </a:p>
          <a:p>
            <a:pPr lvl="1"/>
            <a:r>
              <a:rPr lang="id-ID" sz="3600" dirty="0" smtClean="0"/>
              <a:t>Tidak mengandung zat kimia berbahaya</a:t>
            </a:r>
          </a:p>
          <a:p>
            <a:pPr lvl="1"/>
            <a:r>
              <a:rPr lang="id-ID" sz="3600" dirty="0" smtClean="0"/>
              <a:t>Tersertifikasi BPOM</a:t>
            </a:r>
          </a:p>
          <a:p>
            <a:pPr lvl="1"/>
            <a:r>
              <a:rPr lang="id-ID" sz="3600" dirty="0" smtClean="0"/>
              <a:t>Sesuai untuk peruntukannya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7469285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1609</TotalTime>
  <Words>2149</Words>
  <Application>Microsoft Office PowerPoint</Application>
  <PresentationFormat>Custom</PresentationFormat>
  <Paragraphs>230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Theme4</vt:lpstr>
      <vt:lpstr>PowerPoint Presentation</vt:lpstr>
      <vt:lpstr>PowerPoint Presentation</vt:lpstr>
      <vt:lpstr>PowerPoint Presentation</vt:lpstr>
      <vt:lpstr>PowerPoint Presentation</vt:lpstr>
      <vt:lpstr>Contoh :</vt:lpstr>
      <vt:lpstr>Tujuan upaya sanitasi makanan:</vt:lpstr>
      <vt:lpstr>Prinsip- prinsip  Hygiene Sanitasi Makanan dan Minuman</vt:lpstr>
      <vt:lpstr>Pemilihan Bahan Makanan</vt:lpstr>
      <vt:lpstr>Pemilihan Bahan Makanan</vt:lpstr>
      <vt:lpstr>Pemilihan Bahan Makanan</vt:lpstr>
      <vt:lpstr>Pemilihan Bahan Makanan</vt:lpstr>
      <vt:lpstr>Penyimpanan Bahan Makanan</vt:lpstr>
      <vt:lpstr>Penyimpanan Bahan Makanan</vt:lpstr>
      <vt:lpstr>Penyimpanan Bahan Makanan</vt:lpstr>
      <vt:lpstr>Penyimpanan Bahan Makanan</vt:lpstr>
      <vt:lpstr>Penyimpanan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Bahan Makanan</vt:lpstr>
      <vt:lpstr>Pengolahan Makanan</vt:lpstr>
      <vt:lpstr>Penyimpanan Makanan Jadi</vt:lpstr>
      <vt:lpstr>Penyimpanan Makanan Jadi</vt:lpstr>
      <vt:lpstr>Penyimpanan Makanan Jadi</vt:lpstr>
      <vt:lpstr>Pendistribusian Makanan</vt:lpstr>
      <vt:lpstr>Pendistribusian Makanan</vt:lpstr>
      <vt:lpstr>Pendistribusian Makanan</vt:lpstr>
      <vt:lpstr>Penyajian Makanan</vt:lpstr>
      <vt:lpstr>Pengujian Makanan</vt:lpstr>
      <vt:lpstr>Pengujian Makanan</vt:lpstr>
      <vt:lpstr>Penyajian Makanan</vt:lpstr>
      <vt:lpstr>Penyajian Makanan</vt:lpstr>
      <vt:lpstr>Penyajian Makanan</vt:lpstr>
      <vt:lpstr>Penyajian Makanan</vt:lpstr>
      <vt:lpstr>Penyajian Makanan</vt:lpstr>
      <vt:lpstr>Penyajian Makanan</vt:lpstr>
      <vt:lpstr>Penyajian Makanan</vt:lpstr>
      <vt:lpstr>Penyajian Makanan</vt:lpstr>
      <vt:lpstr>Penyajian Makanan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 Hygiene Sanitasi Makanan dan Minuman</dc:title>
  <dc:creator>user</dc:creator>
  <cp:lastModifiedBy>Ahmad Irfandi</cp:lastModifiedBy>
  <cp:revision>18</cp:revision>
  <dcterms:created xsi:type="dcterms:W3CDTF">2017-10-28T03:51:27Z</dcterms:created>
  <dcterms:modified xsi:type="dcterms:W3CDTF">2018-10-30T08:09:24Z</dcterms:modified>
</cp:coreProperties>
</file>