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9" r:id="rId3"/>
    <p:sldId id="265" r:id="rId4"/>
    <p:sldId id="280" r:id="rId5"/>
    <p:sldId id="266" r:id="rId6"/>
    <p:sldId id="267" r:id="rId7"/>
    <p:sldId id="257" r:id="rId8"/>
    <p:sldId id="260" r:id="rId9"/>
    <p:sldId id="281" r:id="rId10"/>
    <p:sldId id="258" r:id="rId11"/>
    <p:sldId id="262" r:id="rId12"/>
    <p:sldId id="261" r:id="rId13"/>
    <p:sldId id="263" r:id="rId14"/>
    <p:sldId id="264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2106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B713511-40A6-40F3-BC60-8799D948B5E7}" type="datetimeFigureOut">
              <a:rPr lang="id-ID" smtClean="0"/>
              <a:pPr/>
              <a:t>29/10/2018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09AD557-4249-43EC-8DC7-A01409321A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0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B713511-40A6-40F3-BC60-8799D948B5E7}" type="datetimeFigureOut">
              <a:rPr lang="id-ID" smtClean="0"/>
              <a:pPr/>
              <a:t>29/10/2018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09AD557-4249-43EC-8DC7-A01409321A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7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B713511-40A6-40F3-BC60-8799D948B5E7}" type="datetimeFigureOut">
              <a:rPr lang="id-ID" smtClean="0"/>
              <a:pPr/>
              <a:t>29/10/2018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09AD557-4249-43EC-8DC7-A01409321A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09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B713511-40A6-40F3-BC60-8799D948B5E7}" type="datetimeFigureOut">
              <a:rPr lang="id-ID" smtClean="0"/>
              <a:pPr/>
              <a:t>29/10/2018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09AD557-4249-43EC-8DC7-A01409321A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6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B713511-40A6-40F3-BC60-8799D948B5E7}" type="datetimeFigureOut">
              <a:rPr lang="id-ID" smtClean="0"/>
              <a:pPr/>
              <a:t>29/10/2018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09AD557-4249-43EC-8DC7-A01409321A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3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B713511-40A6-40F3-BC60-8799D948B5E7}" type="datetimeFigureOut">
              <a:rPr lang="id-ID" smtClean="0"/>
              <a:pPr/>
              <a:t>29/10/2018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09AD557-4249-43EC-8DC7-A01409321A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B713511-40A6-40F3-BC60-8799D948B5E7}" type="datetimeFigureOut">
              <a:rPr lang="id-ID" smtClean="0"/>
              <a:pPr/>
              <a:t>29/10/2018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09AD557-4249-43EC-8DC7-A01409321A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B713511-40A6-40F3-BC60-8799D948B5E7}" type="datetimeFigureOut">
              <a:rPr lang="id-ID" smtClean="0"/>
              <a:pPr/>
              <a:t>29/10/2018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09AD557-4249-43EC-8DC7-A01409321A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6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B713511-40A6-40F3-BC60-8799D948B5E7}" type="datetimeFigureOut">
              <a:rPr lang="id-ID" smtClean="0"/>
              <a:pPr/>
              <a:t>29/10/2018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09AD557-4249-43EC-8DC7-A01409321A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5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B713511-40A6-40F3-BC60-8799D948B5E7}" type="datetimeFigureOut">
              <a:rPr lang="id-ID" smtClean="0"/>
              <a:pPr/>
              <a:t>29/10/2018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09AD557-4249-43EC-8DC7-A01409321A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65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B713511-40A6-40F3-BC60-8799D948B5E7}" type="datetimeFigureOut">
              <a:rPr lang="id-ID" smtClean="0"/>
              <a:pPr/>
              <a:t>29/10/2018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09AD557-4249-43EC-8DC7-A01409321A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4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200400" y="3725864"/>
            <a:ext cx="563880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002060"/>
                </a:solidFill>
                <a:latin typeface="Arial Rounded MT Bold" pitchFamily="34" charset="0"/>
              </a:rPr>
              <a:t>PERTEMUAN </a:t>
            </a:r>
            <a:r>
              <a:rPr lang="id-ID" sz="2500" b="1" dirty="0" smtClean="0">
                <a:solidFill>
                  <a:srgbClr val="002060"/>
                </a:solidFill>
                <a:latin typeface="Arial Rounded MT Bold" pitchFamily="34" charset="0"/>
              </a:rPr>
              <a:t>8</a:t>
            </a:r>
            <a:endParaRPr lang="en-US" sz="25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PERSONAL HYGIENE PENJAMAH MAKANAN</a:t>
            </a:r>
          </a:p>
          <a:p>
            <a:pPr algn="ctr"/>
            <a:r>
              <a:rPr lang="id-ID" b="1" smtClean="0">
                <a:solidFill>
                  <a:schemeClr val="bg1"/>
                </a:solidFill>
              </a:rPr>
              <a:t>Mayumi Nitami, </a:t>
            </a:r>
            <a:r>
              <a:rPr lang="id-ID" b="1" dirty="0" smtClean="0">
                <a:solidFill>
                  <a:schemeClr val="bg1"/>
                </a:solidFill>
              </a:rPr>
              <a:t>SKM., MKM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PROGRAM STUDI </a:t>
            </a:r>
            <a:r>
              <a:rPr lang="id-ID" b="1" dirty="0" smtClean="0">
                <a:solidFill>
                  <a:schemeClr val="bg1"/>
                </a:solidFill>
              </a:rPr>
              <a:t>KESMAS </a:t>
            </a:r>
            <a:r>
              <a:rPr lang="en-US" b="1" dirty="0" smtClean="0">
                <a:solidFill>
                  <a:schemeClr val="bg1"/>
                </a:solidFill>
              </a:rPr>
              <a:t>FIKES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788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PENJAMAH MAKANAN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pPr fontAlgn="base"/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higiene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penjamah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pda</a:t>
            </a:r>
            <a:r>
              <a:rPr lang="en-US" dirty="0"/>
              <a:t> </a:t>
            </a:r>
            <a:r>
              <a:rPr lang="en-US" dirty="0" err="1"/>
              <a:t>kantin</a:t>
            </a:r>
            <a:r>
              <a:rPr lang="en-US" dirty="0"/>
              <a:t> </a:t>
            </a:r>
            <a:r>
              <a:rPr lang="en-US" dirty="0" err="1"/>
              <a:t>sesuaiKeputusan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 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Nomor1098/</a:t>
            </a:r>
            <a:r>
              <a:rPr lang="en-US" dirty="0" err="1"/>
              <a:t>Menkes</a:t>
            </a:r>
            <a:r>
              <a:rPr lang="en-US" dirty="0"/>
              <a:t>/SK/VII/2003meliputi, </a:t>
            </a:r>
            <a:r>
              <a:rPr lang="en-US" dirty="0" err="1"/>
              <a:t>antara</a:t>
            </a:r>
            <a:r>
              <a:rPr lang="en-US" dirty="0"/>
              <a:t> lain :</a:t>
            </a:r>
          </a:p>
          <a:p>
            <a:pPr lvl="1" fontAlgn="base"/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pengolahan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terlindung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kontak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langsung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tubuh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 fontAlgn="base"/>
            <a:r>
              <a:rPr lang="en-US" dirty="0" err="1">
                <a:solidFill>
                  <a:schemeClr val="tx1"/>
                </a:solidFill>
              </a:rPr>
              <a:t>Perlindungan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kontak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langsung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sarung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plastik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penjepit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makanan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sendok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garpu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sejenisnya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 fontAlgn="base"/>
            <a:r>
              <a:rPr lang="en-US" dirty="0" err="1">
                <a:solidFill>
                  <a:schemeClr val="tx1"/>
                </a:solidFill>
              </a:rPr>
              <a:t>Setiap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tenaga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pengolah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memakai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celemek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penutup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rambut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371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PENJAMAH MAKANAN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43254" r="22694" b="18182"/>
          <a:stretch/>
        </p:blipFill>
        <p:spPr bwMode="auto">
          <a:xfrm>
            <a:off x="381460" y="1753588"/>
            <a:ext cx="8367360" cy="405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52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PENJAMAH MAKANAN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19841" r="22248" b="27381"/>
          <a:stretch/>
        </p:blipFill>
        <p:spPr bwMode="auto">
          <a:xfrm>
            <a:off x="703602" y="1628800"/>
            <a:ext cx="782883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00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PENJAMAH MAKANAN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44247" r="29722" b="12689"/>
          <a:stretch/>
        </p:blipFill>
        <p:spPr bwMode="auto">
          <a:xfrm>
            <a:off x="971600" y="2060848"/>
            <a:ext cx="7056784" cy="382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54750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Century Gothic" pitchFamily="34" charset="0"/>
              </a:rPr>
              <a:t>F. Hal yang tidak boleh dilakukan seorang penjamah makanan:</a:t>
            </a:r>
            <a:endParaRPr lang="id-ID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4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HYGIENE PERSONAL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5585" indent="-222885">
              <a:lnSpc>
                <a:spcPct val="150000"/>
              </a:lnSpc>
              <a:spcBef>
                <a:spcPts val="38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1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Mencuci</a:t>
            </a:r>
            <a:r>
              <a:rPr lang="id-ID" sz="1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18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Tangan</a:t>
            </a:r>
            <a:endParaRPr lang="id-ID" sz="1800" dirty="0">
              <a:latin typeface="Century Gothic" pitchFamily="34" charset="0"/>
              <a:cs typeface="Garamond"/>
            </a:endParaRPr>
          </a:p>
          <a:p>
            <a:pPr marL="592455" marR="54610" lvl="1" indent="-223520">
              <a:lnSpc>
                <a:spcPct val="150000"/>
              </a:lnSpc>
              <a:spcBef>
                <a:spcPts val="76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592455" algn="l"/>
                <a:tab pos="593090" algn="l"/>
              </a:tabLst>
            </a:pPr>
            <a:r>
              <a:rPr lang="id-ID" sz="18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Tangan </a:t>
            </a:r>
            <a:r>
              <a:rPr lang="id-ID" sz="1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yang kotor atau terkontaminasi dapat memindahkan bakteri dan virus patogen dari tubuh, feses atau sumber  lain kemakanan. Oleh karena itu kebersihan tangan perlu mendapatkan </a:t>
            </a:r>
            <a:r>
              <a:rPr lang="id-ID" sz="18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prioritas </a:t>
            </a:r>
            <a:r>
              <a:rPr lang="id-ID" sz="1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yang tinggi walaupun hal itu sering  disepelekan.Cuci tangan merupakan langkah yang dapat mencegah </a:t>
            </a:r>
            <a:r>
              <a:rPr lang="id-ID" sz="18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penularan penyakit </a:t>
            </a:r>
            <a:r>
              <a:rPr lang="id-ID" sz="1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melalui makanan, kerena tangan  yang kotor dapat menjadi media penyebaran mikroorganisme dari tangan ke makanan (Purnawijayanti,</a:t>
            </a:r>
            <a:r>
              <a:rPr lang="id-ID" sz="1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1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2001</a:t>
            </a:r>
            <a:r>
              <a:rPr lang="id-ID" sz="1800" spc="-5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).</a:t>
            </a:r>
            <a:endParaRPr lang="id-ID" sz="1800" dirty="0">
              <a:latin typeface="Century Gothic" pitchFamily="34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412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HYGIENE PERSONAL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5585" indent="-222885">
              <a:lnSpc>
                <a:spcPct val="150000"/>
              </a:lnSpc>
              <a:spcBef>
                <a:spcPts val="50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1600" spc="-5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Sarung</a:t>
            </a:r>
            <a:r>
              <a:rPr lang="id-ID" sz="1600" spc="-10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16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Tangan</a:t>
            </a:r>
            <a:endParaRPr lang="id-ID" sz="1600" dirty="0">
              <a:latin typeface="Century Gothic" pitchFamily="34" charset="0"/>
              <a:cs typeface="Garamond"/>
            </a:endParaRPr>
          </a:p>
          <a:p>
            <a:pPr marL="592455" marR="5080" lvl="1" indent="-223520">
              <a:lnSpc>
                <a:spcPct val="150000"/>
              </a:lnSpc>
              <a:spcBef>
                <a:spcPts val="76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592455" algn="l"/>
                <a:tab pos="593090" algn="l"/>
              </a:tabLst>
            </a:pP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sarung tangan </a:t>
            </a:r>
            <a:r>
              <a:rPr lang="id-ID" sz="16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berfungsi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sebagai </a:t>
            </a:r>
            <a:r>
              <a:rPr lang="id-ID" sz="16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perlindungan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kontak langsung dengan makanan, sarung tangan yang baik dalam tempat  pengolahan makanan menggunakan sarung tangan sekali</a:t>
            </a:r>
            <a:r>
              <a:rPr lang="id-ID" sz="1600" spc="1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pakai.</a:t>
            </a:r>
            <a:endParaRPr lang="id-ID" sz="1600" dirty="0">
              <a:latin typeface="Century Gothic" pitchFamily="34" charset="0"/>
              <a:cs typeface="Garamond"/>
            </a:endParaRPr>
          </a:p>
          <a:p>
            <a:pPr marL="592455" marR="40640" lvl="1" indent="-223520" algn="just">
              <a:lnSpc>
                <a:spcPct val="150000"/>
              </a:lnSpc>
              <a:spcBef>
                <a:spcPts val="76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593090" algn="l"/>
              </a:tabLst>
            </a:pPr>
            <a:r>
              <a:rPr lang="id-ID" sz="16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Hardiansyah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dan Rimbawan, 2000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Wingdings"/>
              </a:rPr>
              <a:t>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Times New Roman"/>
              </a:rPr>
              <a:t>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sarung tangan kadang-kadang robek atau </a:t>
            </a:r>
            <a:r>
              <a:rPr lang="id-ID" sz="16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berlubang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dan kerugian lain dari sarung  tangan adalah umumnya jarang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dicuci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sesering tangan, sarung tangan plastik/karet, sekali pakai biasanya berguna untuk  menangani makanan masak atau makanan yang tidak dipanaskan lebih</a:t>
            </a:r>
            <a:r>
              <a:rPr lang="id-ID" sz="1600" spc="16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1600" spc="-5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lanjut</a:t>
            </a:r>
            <a:endParaRPr lang="id-ID" sz="1600" dirty="0">
              <a:latin typeface="Century Gothic" pitchFamily="34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2717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HYGIENE PERSONAL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235585" indent="-222885">
              <a:lnSpc>
                <a:spcPct val="150000"/>
              </a:lnSpc>
              <a:spcBef>
                <a:spcPts val="50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2400" spc="-5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Masker </a:t>
            </a: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(Penutup</a:t>
            </a:r>
            <a:r>
              <a:rPr lang="id-ID" sz="2400" spc="1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Mulut)</a:t>
            </a:r>
            <a:endParaRPr lang="id-ID" sz="2400" dirty="0">
              <a:latin typeface="Century Gothic" pitchFamily="34" charset="0"/>
              <a:cs typeface="Garamond"/>
            </a:endParaRPr>
          </a:p>
          <a:p>
            <a:pPr marL="592455" lvl="1" indent="-223520">
              <a:lnSpc>
                <a:spcPct val="150000"/>
              </a:lnSpc>
              <a:spcBef>
                <a:spcPts val="50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592455" algn="l"/>
                <a:tab pos="593090" algn="l"/>
              </a:tabLst>
            </a:pP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Penutup muka dapat efektif dalam menahan kontaminasi yang </a:t>
            </a:r>
            <a:r>
              <a:rPr lang="id-ID" sz="24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berasal </a:t>
            </a: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dari</a:t>
            </a:r>
            <a:r>
              <a:rPr lang="id-ID" sz="2400" spc="17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udara.</a:t>
            </a:r>
            <a:endParaRPr lang="id-ID" sz="2400" dirty="0">
              <a:latin typeface="Century Gothic" pitchFamily="34" charset="0"/>
              <a:cs typeface="Garamond"/>
            </a:endParaRPr>
          </a:p>
          <a:p>
            <a:pPr marL="592455" marR="346075" lvl="1" indent="-223520">
              <a:lnSpc>
                <a:spcPct val="150000"/>
              </a:lnSpc>
              <a:spcBef>
                <a:spcPts val="76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592455" algn="l"/>
                <a:tab pos="593090" algn="l"/>
              </a:tabLst>
            </a:pP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Penggunaan masker penting dilakukan karena daerah-daerah mulut hidung dan tenggorokan dari manusia </a:t>
            </a:r>
            <a:r>
              <a:rPr lang="id-ID" sz="24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normal  </a:t>
            </a: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penuh dengan mikroba dari berbagi</a:t>
            </a:r>
            <a:r>
              <a:rPr lang="id-ID" sz="2400" spc="5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jenis</a:t>
            </a:r>
            <a:r>
              <a:rPr lang="id-ID" sz="2400" spc="-5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.</a:t>
            </a:r>
            <a:endParaRPr lang="id-ID" sz="2400" dirty="0">
              <a:latin typeface="Century Gothic" pitchFamily="34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2717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HYGIENE PERSONAL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235585" indent="-222885">
              <a:lnSpc>
                <a:spcPct val="150000"/>
              </a:lnSpc>
              <a:spcBef>
                <a:spcPts val="375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20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Penutup </a:t>
            </a:r>
            <a:r>
              <a:rPr lang="id-ID" sz="20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Kepala/Hair </a:t>
            </a:r>
            <a:r>
              <a:rPr lang="id-ID" sz="20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cap</a:t>
            </a:r>
            <a:r>
              <a:rPr lang="id-ID" sz="2000" spc="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2000" spc="-2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(Topi)</a:t>
            </a:r>
            <a:endParaRPr lang="id-ID" sz="2000" dirty="0">
              <a:latin typeface="Century Gothic" pitchFamily="34" charset="0"/>
              <a:cs typeface="Garamond"/>
            </a:endParaRPr>
          </a:p>
          <a:p>
            <a:pPr marL="592455" lvl="1" indent="-223520">
              <a:lnSpc>
                <a:spcPct val="150000"/>
              </a:lnSpc>
              <a:spcBef>
                <a:spcPts val="500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592455" algn="l"/>
                <a:tab pos="593090" algn="l"/>
              </a:tabLst>
            </a:pPr>
            <a:r>
              <a:rPr lang="id-ID" sz="20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Semua penjamah makanan hendaknya memakai </a:t>
            </a:r>
            <a:r>
              <a:rPr lang="id-ID" sz="20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topi untuk </a:t>
            </a:r>
            <a:r>
              <a:rPr lang="id-ID" sz="20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mencegah kebiasaan mengusap </a:t>
            </a:r>
            <a:r>
              <a:rPr lang="id-ID" sz="20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dan menggaruk</a:t>
            </a:r>
            <a:r>
              <a:rPr lang="id-ID" sz="2000" spc="114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20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rambut.</a:t>
            </a:r>
            <a:endParaRPr lang="id-ID" sz="2000" dirty="0">
              <a:latin typeface="Century Gothic" pitchFamily="34" charset="0"/>
              <a:cs typeface="Garamond"/>
            </a:endParaRPr>
          </a:p>
          <a:p>
            <a:pPr marL="592455" marR="5080" lvl="1" indent="-223520" algn="just">
              <a:lnSpc>
                <a:spcPct val="150000"/>
              </a:lnSpc>
              <a:spcBef>
                <a:spcPts val="790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593090" algn="l"/>
              </a:tabLst>
            </a:pPr>
            <a:r>
              <a:rPr lang="id-ID" sz="20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Penutup kepala </a:t>
            </a:r>
            <a:r>
              <a:rPr lang="id-ID" sz="20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membantu mencegah rambut </a:t>
            </a:r>
            <a:r>
              <a:rPr lang="id-ID" sz="20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masuk </a:t>
            </a:r>
            <a:r>
              <a:rPr lang="id-ID" sz="20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ke </a:t>
            </a:r>
            <a:r>
              <a:rPr lang="id-ID" sz="20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dalam makanan, membantu menyerap keringat yang ada </a:t>
            </a:r>
            <a:r>
              <a:rPr lang="id-ID" sz="20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di </a:t>
            </a:r>
            <a:r>
              <a:rPr lang="id-ID" sz="20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dahi,  mencegah kontaminasi staphylococci, menjaga rambut bebas </a:t>
            </a:r>
            <a:r>
              <a:rPr lang="id-ID" sz="20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dari </a:t>
            </a:r>
            <a:r>
              <a:rPr lang="id-ID" sz="20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kotoran </a:t>
            </a:r>
            <a:r>
              <a:rPr lang="id-ID" sz="20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rambut, </a:t>
            </a:r>
            <a:r>
              <a:rPr lang="id-ID" sz="20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dan </a:t>
            </a:r>
            <a:r>
              <a:rPr lang="id-ID" sz="20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mencegah </a:t>
            </a:r>
            <a:r>
              <a:rPr lang="id-ID" sz="20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terjeratnya </a:t>
            </a:r>
            <a:r>
              <a:rPr lang="id-ID" sz="20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rambut </a:t>
            </a:r>
            <a:r>
              <a:rPr lang="id-ID" sz="20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dari  </a:t>
            </a:r>
            <a:r>
              <a:rPr lang="id-ID" sz="20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mesin.(Purnawijayanti,</a:t>
            </a:r>
            <a:r>
              <a:rPr lang="id-ID" sz="20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2000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2001</a:t>
            </a:r>
            <a:endParaRPr lang="id-ID" sz="2000" dirty="0">
              <a:latin typeface="Century Gothic" pitchFamily="34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57583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HYGIENE PERSONAL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35585" indent="-222885">
              <a:lnSpc>
                <a:spcPct val="150000"/>
              </a:lnSpc>
              <a:spcBef>
                <a:spcPts val="495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235585" algn="l"/>
                <a:tab pos="236220" algn="l"/>
                <a:tab pos="7414895" algn="l"/>
              </a:tabLst>
            </a:pPr>
            <a:r>
              <a:rPr lang="id-ID" sz="1600" spc="-5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Kebersihan Pakaian, Kuku dan Perhiasan</a:t>
            </a:r>
            <a:endParaRPr lang="id-ID" sz="1600" dirty="0">
              <a:latin typeface="Century Gothic" pitchFamily="34" charset="0"/>
              <a:cs typeface="Garamond"/>
            </a:endParaRPr>
          </a:p>
          <a:p>
            <a:pPr marL="592455" marR="71120" lvl="1" indent="-223520">
              <a:lnSpc>
                <a:spcPct val="150000"/>
              </a:lnSpc>
              <a:spcBef>
                <a:spcPts val="790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592455" algn="l"/>
                <a:tab pos="593090" algn="l"/>
              </a:tabLst>
            </a:pPr>
            <a:r>
              <a:rPr lang="id-ID" sz="16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Pakaian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terutama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yang terbuat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dari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bahan yang bersifat menyerap (misalnya </a:t>
            </a:r>
            <a:r>
              <a:rPr lang="id-ID" sz="16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wol),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dapat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menimbun mikroorganisme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dan 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bahan makanan.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Penggantian dan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pencucian pakaian secara periodikakan mengurangi </a:t>
            </a:r>
            <a:r>
              <a:rPr lang="id-ID" sz="16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resiko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kontaminasi. </a:t>
            </a:r>
            <a:r>
              <a:rPr lang="id-ID" sz="16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Pakaian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yang  berwarna cerah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bermanfaat untuk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mengidentifikasi pencemaran oleh residu makanan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dan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perlunya pakaian</a:t>
            </a:r>
            <a:r>
              <a:rPr lang="id-ID" sz="1600" spc="1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diganti.</a:t>
            </a:r>
            <a:endParaRPr lang="id-ID" sz="1600" dirty="0">
              <a:latin typeface="Century Gothic" pitchFamily="34" charset="0"/>
              <a:cs typeface="Garamond"/>
            </a:endParaRPr>
          </a:p>
          <a:p>
            <a:pPr marL="592455" marR="551180" lvl="1" indent="-223520">
              <a:lnSpc>
                <a:spcPct val="150000"/>
              </a:lnSpc>
              <a:spcBef>
                <a:spcPts val="780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592455" algn="l"/>
                <a:tab pos="593090" algn="l"/>
              </a:tabLst>
            </a:pP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Kuku hendaknya </a:t>
            </a:r>
            <a:r>
              <a:rPr lang="id-ID" sz="16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dirawat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dan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dibersihkan,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dan dianjurkan untuk tidak menggunakan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perhiasan </a:t>
            </a:r>
            <a:r>
              <a:rPr lang="id-ID" sz="16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sewaktu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bekerja.  Perhiasan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seperti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cincin,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kalung, jam tangan,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anting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harus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dilepaskan sebelum memasuki daerah</a:t>
            </a:r>
            <a:r>
              <a:rPr lang="id-ID" sz="1600" spc="13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pengolahan.</a:t>
            </a:r>
            <a:endParaRPr lang="id-ID" sz="1600" dirty="0">
              <a:latin typeface="Century Gothic" pitchFamily="34" charset="0"/>
              <a:cs typeface="Garamond"/>
            </a:endParaRPr>
          </a:p>
          <a:p>
            <a:pPr marL="592455" lvl="1" indent="-223520">
              <a:lnSpc>
                <a:spcPct val="150000"/>
              </a:lnSpc>
              <a:spcBef>
                <a:spcPts val="509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592455" algn="l"/>
                <a:tab pos="593090" algn="l"/>
              </a:tabLst>
            </a:pP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Penggunaan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make-up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dan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parfum yang berlebihan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juga </a:t>
            </a:r>
            <a:r>
              <a:rPr lang="id-ID" sz="16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tidak diperkenankan (Herdiansyah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dan </a:t>
            </a:r>
            <a:r>
              <a:rPr lang="id-ID" sz="16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Rimbawan,</a:t>
            </a:r>
            <a:r>
              <a:rPr lang="id-ID" sz="1600" spc="4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16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2000</a:t>
            </a:r>
            <a:r>
              <a:rPr lang="id-ID" sz="1600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).</a:t>
            </a:r>
            <a:endParaRPr lang="id-ID" sz="1600" dirty="0">
              <a:latin typeface="Century Gothic" pitchFamily="34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1793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HYGIENE PERSONAL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235585" indent="-222885">
              <a:lnSpc>
                <a:spcPct val="150000"/>
              </a:lnSpc>
              <a:spcBef>
                <a:spcPts val="500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2400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Tidak</a:t>
            </a:r>
            <a:r>
              <a:rPr lang="id-ID" sz="2400" spc="-5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24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Merokok</a:t>
            </a:r>
            <a:endParaRPr lang="id-ID" sz="2400" dirty="0">
              <a:latin typeface="Century Gothic" pitchFamily="34" charset="0"/>
              <a:cs typeface="Garamond"/>
            </a:endParaRPr>
          </a:p>
          <a:p>
            <a:pPr marL="592455" lvl="1" indent="-223520">
              <a:lnSpc>
                <a:spcPct val="150000"/>
              </a:lnSpc>
              <a:spcBef>
                <a:spcPts val="505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592455" algn="l"/>
                <a:tab pos="593090" algn="l"/>
              </a:tabLst>
            </a:pP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selama bekerja, baik </a:t>
            </a:r>
            <a:r>
              <a:rPr lang="id-ID" sz="24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waktu </a:t>
            </a:r>
            <a:r>
              <a:rPr lang="id-ID" sz="24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mengolah maupun </a:t>
            </a: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mencuci</a:t>
            </a:r>
            <a:r>
              <a:rPr lang="id-ID" sz="2400" spc="3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peralatan.</a:t>
            </a:r>
            <a:endParaRPr lang="id-ID" sz="2400" dirty="0">
              <a:latin typeface="Century Gothic" pitchFamily="34" charset="0"/>
              <a:cs typeface="Garamond"/>
            </a:endParaRPr>
          </a:p>
          <a:p>
            <a:pPr marL="592455" marR="71120" lvl="1" indent="-223520">
              <a:lnSpc>
                <a:spcPct val="150000"/>
              </a:lnSpc>
              <a:spcBef>
                <a:spcPts val="785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592455" algn="l"/>
                <a:tab pos="593090" algn="l"/>
              </a:tabLst>
            </a:pPr>
            <a:r>
              <a:rPr lang="id-ID" sz="24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Merokok </a:t>
            </a:r>
            <a:r>
              <a:rPr lang="id-ID" sz="24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merupakan </a:t>
            </a: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mata rantai </a:t>
            </a:r>
            <a:r>
              <a:rPr lang="id-ID" sz="24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dari </a:t>
            </a: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bibir </a:t>
            </a:r>
            <a:r>
              <a:rPr lang="id-ID" sz="24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dan tangan dan </a:t>
            </a:r>
            <a:r>
              <a:rPr lang="id-ID" sz="24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kemudian ke </a:t>
            </a: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makanan, </a:t>
            </a:r>
            <a:r>
              <a:rPr lang="id-ID" sz="24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di samping sangat tidak </a:t>
            </a:r>
            <a:r>
              <a:rPr lang="id-ID" sz="24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etis </a:t>
            </a:r>
            <a:r>
              <a:rPr lang="id-ID" sz="24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(Depkes,  </a:t>
            </a:r>
            <a:r>
              <a:rPr lang="id-ID" sz="24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2006</a:t>
            </a:r>
            <a:r>
              <a:rPr lang="id-ID" sz="2400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)</a:t>
            </a:r>
            <a:endParaRPr lang="id-ID" sz="2400" dirty="0">
              <a:latin typeface="Century Gothic" pitchFamily="34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1793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PENJAMAH 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id-ID" dirty="0"/>
              <a:t>Penjamah makanan adalah orang yang secara langsung berhubungan dengan makanan dan peralatan mulai dari tahap persiapan, pembersihan, pengolahan, pengangkutan sampai dengan penyajian. 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524704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SARANA BAGI PENJAMAH 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35585" marR="5080" indent="-222885">
              <a:lnSpc>
                <a:spcPct val="150000"/>
              </a:lnSpc>
              <a:spcBef>
                <a:spcPts val="515"/>
              </a:spcBef>
              <a:buClr>
                <a:srgbClr val="B05E28"/>
              </a:buClr>
              <a:buSzPct val="113888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28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Ruang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ganti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pakaian, </a:t>
            </a:r>
            <a:r>
              <a:rPr lang="id-ID" sz="2800" spc="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sehingga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mereka dapat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menukar baju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dengan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baju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kerja  sebelum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bekerja.</a:t>
            </a:r>
            <a:endParaRPr lang="id-ID" sz="2800" dirty="0">
              <a:latin typeface="Century Gothic" pitchFamily="34" charset="0"/>
              <a:cs typeface="Garamond"/>
            </a:endParaRPr>
          </a:p>
          <a:p>
            <a:pPr marL="235585" indent="-222885">
              <a:lnSpc>
                <a:spcPct val="150000"/>
              </a:lnSpc>
              <a:spcBef>
                <a:spcPts val="509"/>
              </a:spcBef>
              <a:buClr>
                <a:srgbClr val="B05E28"/>
              </a:buClr>
              <a:buSzPct val="113888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2800" spc="-1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Pakaian</a:t>
            </a:r>
            <a:r>
              <a:rPr lang="id-ID" sz="2800" spc="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kerja</a:t>
            </a:r>
            <a:endParaRPr lang="id-ID" sz="2800" dirty="0">
              <a:latin typeface="Century Gothic" pitchFamily="34" charset="0"/>
              <a:cs typeface="Garamond"/>
            </a:endParaRPr>
          </a:p>
          <a:p>
            <a:pPr marL="235585" marR="13970" indent="-222885">
              <a:lnSpc>
                <a:spcPct val="150000"/>
              </a:lnSpc>
              <a:spcBef>
                <a:spcPts val="935"/>
              </a:spcBef>
              <a:buClr>
                <a:srgbClr val="B05E28"/>
              </a:buClr>
              <a:buSzPct val="113888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28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Ruang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Istirahat, setiap tempat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penyelenggaraan makanan harus menyediakan 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tempat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istirahat yang memadai </a:t>
            </a:r>
            <a:r>
              <a:rPr lang="id-ID" sz="28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(Depkes,</a:t>
            </a:r>
            <a:r>
              <a:rPr lang="id-ID" sz="2800" spc="1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1992).</a:t>
            </a:r>
            <a:endParaRPr lang="id-ID" sz="2800" dirty="0">
              <a:latin typeface="Century Gothic" pitchFamily="34" charset="0"/>
              <a:cs typeface="Garamond"/>
            </a:endParaRPr>
          </a:p>
          <a:p>
            <a:pPr marL="235585" indent="-222885">
              <a:lnSpc>
                <a:spcPct val="150000"/>
              </a:lnSpc>
              <a:spcBef>
                <a:spcPts val="500"/>
              </a:spcBef>
              <a:buClr>
                <a:srgbClr val="B05E28"/>
              </a:buClr>
              <a:buSzPct val="113888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28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Penyediaan</a:t>
            </a:r>
            <a:r>
              <a:rPr lang="id-ID" sz="2800" spc="-1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2800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jamban</a:t>
            </a:r>
            <a:endParaRPr lang="id-ID" sz="2800" dirty="0" smtClean="0">
              <a:latin typeface="Century Gothic" pitchFamily="34" charset="0"/>
              <a:cs typeface="Garamond"/>
            </a:endParaRPr>
          </a:p>
          <a:p>
            <a:pPr marL="12700" indent="0">
              <a:lnSpc>
                <a:spcPct val="150000"/>
              </a:lnSpc>
              <a:spcBef>
                <a:spcPts val="500"/>
              </a:spcBef>
              <a:buClr>
                <a:srgbClr val="B05E28"/>
              </a:buClr>
              <a:buSzPct val="113888"/>
              <a:buNone/>
              <a:tabLst>
                <a:tab pos="235585" algn="l"/>
                <a:tab pos="236220" algn="l"/>
              </a:tabLst>
            </a:pPr>
            <a:r>
              <a:rPr lang="id-ID" sz="2800" spc="-10" dirty="0" smtClean="0">
                <a:solidFill>
                  <a:srgbClr val="252525"/>
                </a:solidFill>
                <a:latin typeface="Century Gothic" pitchFamily="34" charset="0"/>
                <a:cs typeface="Garamond"/>
              </a:rPr>
              <a:t>Jasaboga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harus mempunyai jamban dan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peturasan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yang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memenuhi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syarat 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higiene sanitasi. </a:t>
            </a:r>
            <a:r>
              <a:rPr lang="id-ID" sz="28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Jumlah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jamban harus mencukupi sebagai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berikut: </a:t>
            </a:r>
            <a:r>
              <a:rPr lang="id-ID" sz="28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Jumlah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1 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buah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toilet untuk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karyawan </a:t>
            </a:r>
            <a:r>
              <a:rPr lang="id-ID" sz="28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wanita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1–20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orang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sedangkan jumlah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karyawan  pria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1-30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orang </a:t>
            </a:r>
            <a:r>
              <a:rPr lang="id-ID" sz="280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jumlah toilet 1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buah </a:t>
            </a:r>
            <a:r>
              <a:rPr lang="id-ID" sz="2800" spc="-10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(Depkes,</a:t>
            </a:r>
            <a:r>
              <a:rPr lang="id-ID" sz="2800" spc="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 </a:t>
            </a:r>
            <a:r>
              <a:rPr lang="id-ID" sz="2800" spc="-5" dirty="0">
                <a:solidFill>
                  <a:srgbClr val="252525"/>
                </a:solidFill>
                <a:latin typeface="Century Gothic" pitchFamily="34" charset="0"/>
                <a:cs typeface="Garamond"/>
              </a:rPr>
              <a:t>2006).</a:t>
            </a:r>
            <a:endParaRPr lang="id-ID" sz="2800" dirty="0">
              <a:latin typeface="Century Gothic" pitchFamily="34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7471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SARANA BAGI PENJAMAH 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35585" indent="-222885">
              <a:lnSpc>
                <a:spcPct val="100000"/>
              </a:lnSpc>
              <a:buClr>
                <a:srgbClr val="B05E28"/>
              </a:buClr>
              <a:buSzPct val="113888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2800" spc="-10" dirty="0">
                <a:solidFill>
                  <a:srgbClr val="252525"/>
                </a:solidFill>
                <a:latin typeface="Garamond"/>
                <a:cs typeface="Garamond"/>
              </a:rPr>
              <a:t>Penyediaan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tempat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mencuci</a:t>
            </a:r>
            <a:r>
              <a:rPr lang="id-ID" sz="28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tangan</a:t>
            </a:r>
            <a:endParaRPr lang="id-ID" sz="2800" dirty="0">
              <a:latin typeface="Garamond"/>
              <a:cs typeface="Garamond"/>
            </a:endParaRPr>
          </a:p>
          <a:p>
            <a:pPr marL="235585" marR="5080">
              <a:lnSpc>
                <a:spcPct val="80000"/>
              </a:lnSpc>
              <a:spcBef>
                <a:spcPts val="930"/>
              </a:spcBef>
            </a:pPr>
            <a:r>
              <a:rPr lang="id-ID" sz="2800" spc="-15" dirty="0">
                <a:solidFill>
                  <a:srgbClr val="252525"/>
                </a:solidFill>
                <a:latin typeface="Garamond"/>
                <a:cs typeface="Garamond"/>
              </a:rPr>
              <a:t>Tersedia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tempat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cuci tangan yang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terpisah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dengan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tempat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cuci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peralatan 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maupun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bahan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makanan yang dilengkapi dengan air kran, saluran 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pembuangan </a:t>
            </a:r>
            <a:r>
              <a:rPr lang="id-ID" sz="2800" spc="-10" dirty="0">
                <a:solidFill>
                  <a:srgbClr val="252525"/>
                </a:solidFill>
                <a:latin typeface="Garamond"/>
                <a:cs typeface="Garamond"/>
              </a:rPr>
              <a:t>tertutup,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bak penampungan,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sabun dan </a:t>
            </a:r>
            <a:r>
              <a:rPr lang="id-ID" sz="2800" spc="-10" dirty="0">
                <a:solidFill>
                  <a:srgbClr val="252525"/>
                </a:solidFill>
                <a:latin typeface="Garamond"/>
                <a:cs typeface="Garamond"/>
              </a:rPr>
              <a:t>pengering. Jumlah 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tempat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cuci tangan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disesuaikan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dengan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banyaknya karyawan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sebagai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berikut: 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1 – 10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orang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= 1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buah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dengan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tambahansatu buah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untuk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setiap penambahan 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10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orang atau </a:t>
            </a:r>
            <a:r>
              <a:rPr lang="id-ID" sz="2800" spc="-15" dirty="0">
                <a:solidFill>
                  <a:srgbClr val="252525"/>
                </a:solidFill>
                <a:latin typeface="Garamond"/>
                <a:cs typeface="Garamond"/>
              </a:rPr>
              <a:t>kurang. </a:t>
            </a:r>
            <a:r>
              <a:rPr lang="id-ID" sz="2800" spc="-20" dirty="0">
                <a:solidFill>
                  <a:srgbClr val="252525"/>
                </a:solidFill>
                <a:latin typeface="Garamond"/>
                <a:cs typeface="Garamond"/>
              </a:rPr>
              <a:t>Tempat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cuci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tangan diletakkan sedekat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mungkin 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dengan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tempat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bekerja </a:t>
            </a:r>
            <a:r>
              <a:rPr lang="id-ID" sz="2800" spc="-10" dirty="0">
                <a:solidFill>
                  <a:srgbClr val="252525"/>
                </a:solidFill>
                <a:latin typeface="Garamond"/>
                <a:cs typeface="Garamond"/>
              </a:rPr>
              <a:t>(Depkes,</a:t>
            </a:r>
            <a:r>
              <a:rPr lang="id-ID" sz="28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2003).</a:t>
            </a:r>
            <a:endParaRPr lang="id-ID" sz="2800" dirty="0">
              <a:latin typeface="Garamond"/>
              <a:cs typeface="Garamond"/>
            </a:endParaRPr>
          </a:p>
          <a:p>
            <a:pPr marL="235585" indent="-222885">
              <a:lnSpc>
                <a:spcPct val="100000"/>
              </a:lnSpc>
              <a:spcBef>
                <a:spcPts val="505"/>
              </a:spcBef>
              <a:buClr>
                <a:srgbClr val="B05E28"/>
              </a:buClr>
              <a:buSzPct val="113888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Alat </a:t>
            </a:r>
            <a:r>
              <a:rPr lang="id-ID" sz="2800" spc="-10" dirty="0">
                <a:solidFill>
                  <a:srgbClr val="252525"/>
                </a:solidFill>
                <a:latin typeface="Garamond"/>
                <a:cs typeface="Garamond"/>
              </a:rPr>
              <a:t>Pelindung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Diri</a:t>
            </a:r>
            <a:endParaRPr lang="id-ID" sz="2800" dirty="0">
              <a:latin typeface="Garamond"/>
              <a:cs typeface="Garamond"/>
            </a:endParaRPr>
          </a:p>
          <a:p>
            <a:pPr marL="235585" indent="-222885">
              <a:lnSpc>
                <a:spcPct val="100000"/>
              </a:lnSpc>
              <a:spcBef>
                <a:spcPts val="500"/>
              </a:spcBef>
              <a:buClr>
                <a:srgbClr val="B05E28"/>
              </a:buClr>
              <a:buSzPct val="113888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2800" spc="-20" dirty="0">
                <a:solidFill>
                  <a:srgbClr val="252525"/>
                </a:solidFill>
                <a:latin typeface="Garamond"/>
                <a:cs typeface="Garamond"/>
              </a:rPr>
              <a:t>Tempat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2800" dirty="0" smtClean="0">
                <a:solidFill>
                  <a:srgbClr val="252525"/>
                </a:solidFill>
                <a:latin typeface="Garamond"/>
                <a:cs typeface="Garamond"/>
              </a:rPr>
              <a:t>sampah</a:t>
            </a:r>
            <a:endParaRPr lang="id-ID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85841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KEWAJIBAN PENJAMAH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id-ID" spc="-10" dirty="0"/>
              <a:t>kewajiban </a:t>
            </a:r>
            <a:r>
              <a:rPr lang="id-ID" spc="-5" dirty="0"/>
              <a:t>penjamah </a:t>
            </a:r>
            <a:r>
              <a:rPr lang="id-ID" dirty="0">
                <a:latin typeface="Wingdings"/>
                <a:cs typeface="Wingdings"/>
              </a:rPr>
              <a:t></a:t>
            </a:r>
            <a:r>
              <a:rPr lang="id-ID" dirty="0">
                <a:latin typeface="Times New Roman"/>
                <a:cs typeface="Times New Roman"/>
              </a:rPr>
              <a:t> </a:t>
            </a:r>
            <a:r>
              <a:rPr lang="id-ID" dirty="0"/>
              <a:t>untuk  menjaga </a:t>
            </a:r>
            <a:r>
              <a:rPr lang="id-ID" spc="-5" dirty="0"/>
              <a:t>kesehatannya </a:t>
            </a:r>
            <a:r>
              <a:rPr lang="id-ID" dirty="0"/>
              <a:t>dan  </a:t>
            </a:r>
            <a:r>
              <a:rPr lang="id-ID" spc="-5" dirty="0"/>
              <a:t>kebersihannya </a:t>
            </a:r>
            <a:r>
              <a:rPr lang="id-ID" spc="-10" dirty="0"/>
              <a:t>namun pengawas  </a:t>
            </a:r>
            <a:r>
              <a:rPr lang="id-ID" spc="-5" dirty="0"/>
              <a:t>tetap </a:t>
            </a:r>
            <a:r>
              <a:rPr lang="id-ID" dirty="0"/>
              <a:t>bertanggung </a:t>
            </a:r>
            <a:r>
              <a:rPr lang="id-ID" spc="-15" dirty="0"/>
              <a:t>jawab </a:t>
            </a:r>
            <a:r>
              <a:rPr lang="id-ID" dirty="0"/>
              <a:t>untuk  </a:t>
            </a:r>
            <a:r>
              <a:rPr lang="id-ID" spc="-5" dirty="0"/>
              <a:t>mengawasi </a:t>
            </a:r>
            <a:r>
              <a:rPr lang="id-ID" dirty="0"/>
              <a:t>apakah </a:t>
            </a:r>
            <a:r>
              <a:rPr lang="id-ID" spc="-5" dirty="0"/>
              <a:t>kesehatan </a:t>
            </a:r>
            <a:r>
              <a:rPr lang="id-ID" dirty="0"/>
              <a:t>dan  </a:t>
            </a:r>
            <a:r>
              <a:rPr lang="id-ID" spc="-5" dirty="0"/>
              <a:t>kebersihan </a:t>
            </a:r>
            <a:r>
              <a:rPr lang="id-ID" dirty="0"/>
              <a:t>seorang </a:t>
            </a:r>
            <a:r>
              <a:rPr lang="id-ID" spc="-5" dirty="0"/>
              <a:t>penjamah  </a:t>
            </a:r>
            <a:r>
              <a:rPr lang="id-ID" dirty="0"/>
              <a:t>makanan </a:t>
            </a:r>
            <a:r>
              <a:rPr lang="id-ID" spc="-10" dirty="0"/>
              <a:t>benar-benar </a:t>
            </a:r>
            <a:r>
              <a:rPr lang="id-ID" dirty="0"/>
              <a:t>dapat  </a:t>
            </a:r>
            <a:r>
              <a:rPr lang="id-ID" spc="-5" dirty="0"/>
              <a:t>dipastikan </a:t>
            </a:r>
            <a:r>
              <a:rPr lang="id-ID" spc="-10" dirty="0"/>
              <a:t>bahwa </a:t>
            </a:r>
            <a:r>
              <a:rPr lang="id-ID" spc="-5" dirty="0"/>
              <a:t>penjamah berada  dalam keadaan </a:t>
            </a:r>
            <a:r>
              <a:rPr lang="id-ID" dirty="0"/>
              <a:t>sehat </a:t>
            </a:r>
            <a:r>
              <a:rPr lang="id-ID" spc="-5" dirty="0"/>
              <a:t>pada </a:t>
            </a:r>
            <a:r>
              <a:rPr lang="id-ID" dirty="0"/>
              <a:t>saat  bekerja</a:t>
            </a:r>
            <a:r>
              <a:rPr lang="id-ID" dirty="0" smtClean="0"/>
              <a:t>.</a:t>
            </a:r>
            <a:endParaRPr lang="id-ID" spc="-5" dirty="0"/>
          </a:p>
        </p:txBody>
      </p:sp>
    </p:spTree>
    <p:extLst>
      <p:ext uri="{BB962C8B-B14F-4D97-AF65-F5344CB8AC3E}">
        <p14:creationId xmlns:p14="http://schemas.microsoft.com/office/powerpoint/2010/main" val="2129397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PENGAWASAN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235585" marR="111760" indent="-222885">
              <a:lnSpc>
                <a:spcPct val="150000"/>
              </a:lnSpc>
              <a:spcBef>
                <a:spcPts val="295"/>
              </a:spcBef>
              <a:buClr>
                <a:srgbClr val="B05E28"/>
              </a:buClr>
              <a:buSzPct val="115625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pc="-15" dirty="0"/>
              <a:t>Tujuan </a:t>
            </a:r>
            <a:r>
              <a:rPr lang="id-ID" spc="-10" dirty="0"/>
              <a:t>pengawasan </a:t>
            </a:r>
            <a:r>
              <a:rPr lang="id-ID" spc="-5" dirty="0"/>
              <a:t>bukanlah mencari  kesalahan, </a:t>
            </a:r>
            <a:r>
              <a:rPr lang="id-ID" spc="-10" dirty="0"/>
              <a:t>namun </a:t>
            </a:r>
            <a:r>
              <a:rPr lang="id-ID" spc="-5" dirty="0"/>
              <a:t>yang </a:t>
            </a:r>
            <a:r>
              <a:rPr lang="id-ID" dirty="0"/>
              <a:t>lebih utama </a:t>
            </a:r>
            <a:r>
              <a:rPr lang="id-ID" spc="-5" dirty="0"/>
              <a:t>adalah  mencari </a:t>
            </a:r>
            <a:r>
              <a:rPr lang="id-ID" dirty="0"/>
              <a:t>umpan </a:t>
            </a:r>
            <a:r>
              <a:rPr lang="id-ID" spc="-5" dirty="0"/>
              <a:t>balik (</a:t>
            </a:r>
            <a:r>
              <a:rPr lang="id-ID" i="1" spc="-5" dirty="0">
                <a:latin typeface="Garamond"/>
                <a:cs typeface="Garamond"/>
              </a:rPr>
              <a:t>feedback</a:t>
            </a:r>
            <a:r>
              <a:rPr lang="id-ID" spc="-5" dirty="0"/>
              <a:t>) </a:t>
            </a:r>
            <a:r>
              <a:rPr lang="id-ID" dirty="0"/>
              <a:t>yang  </a:t>
            </a:r>
            <a:r>
              <a:rPr lang="id-ID" spc="-5" dirty="0"/>
              <a:t>selanjutnya memberikan pengarahan </a:t>
            </a:r>
            <a:r>
              <a:rPr lang="id-ID" dirty="0"/>
              <a:t>dan  </a:t>
            </a:r>
            <a:r>
              <a:rPr lang="id-ID" spc="-5" dirty="0"/>
              <a:t>perbaikan-perbaikan apabila kegiatan </a:t>
            </a:r>
            <a:r>
              <a:rPr lang="id-ID" dirty="0"/>
              <a:t>tidak  berjalan</a:t>
            </a:r>
            <a:r>
              <a:rPr lang="id-ID" spc="-20" dirty="0"/>
              <a:t> </a:t>
            </a:r>
            <a:r>
              <a:rPr lang="id-ID" spc="-5" dirty="0"/>
              <a:t>semestinya</a:t>
            </a:r>
            <a:r>
              <a:rPr lang="id-ID" spc="-5" dirty="0" smtClean="0"/>
              <a:t>.</a:t>
            </a:r>
            <a:endParaRPr lang="id-ID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8861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PENGAWASAN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235585" marR="5080" indent="-222885">
              <a:lnSpc>
                <a:spcPct val="150000"/>
              </a:lnSpc>
              <a:spcBef>
                <a:spcPts val="1614"/>
              </a:spcBef>
              <a:buClr>
                <a:srgbClr val="B05E28"/>
              </a:buClr>
              <a:buSzPct val="113333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2800" spc="-10" dirty="0" smtClean="0"/>
              <a:t>Pengawasan </a:t>
            </a:r>
            <a:r>
              <a:rPr lang="id-ID" sz="2800" dirty="0"/>
              <a:t>dapat </a:t>
            </a:r>
            <a:r>
              <a:rPr lang="id-ID" sz="2800" spc="-5" dirty="0"/>
              <a:t>dilakukan </a:t>
            </a:r>
            <a:r>
              <a:rPr lang="id-ID" sz="2800" dirty="0"/>
              <a:t>dengan </a:t>
            </a:r>
            <a:r>
              <a:rPr lang="id-ID" sz="2800" spc="-5" dirty="0"/>
              <a:t>berbagai  </a:t>
            </a:r>
            <a:r>
              <a:rPr lang="id-ID" sz="2800" dirty="0"/>
              <a:t>macam, </a:t>
            </a:r>
            <a:r>
              <a:rPr lang="id-ID" sz="2800" spc="-5" dirty="0"/>
              <a:t>antara lain: Melalui </a:t>
            </a:r>
            <a:r>
              <a:rPr lang="id-ID" sz="2800" dirty="0"/>
              <a:t>observasi terhadap  </a:t>
            </a:r>
            <a:r>
              <a:rPr lang="id-ID" sz="2800" spc="-5" dirty="0"/>
              <a:t>objek </a:t>
            </a:r>
            <a:r>
              <a:rPr lang="id-ID" sz="2800" dirty="0"/>
              <a:t>yang </a:t>
            </a:r>
            <a:r>
              <a:rPr lang="id-ID" sz="2800" spc="-10" dirty="0"/>
              <a:t>diawasi, </a:t>
            </a:r>
            <a:r>
              <a:rPr lang="id-ID" sz="2800" spc="-5" dirty="0"/>
              <a:t>analisis </a:t>
            </a:r>
            <a:r>
              <a:rPr lang="id-ID" sz="2800" dirty="0"/>
              <a:t>terhadap </a:t>
            </a:r>
            <a:r>
              <a:rPr lang="id-ID" sz="2800" spc="-5" dirty="0"/>
              <a:t>laporan-  laporan </a:t>
            </a:r>
            <a:r>
              <a:rPr lang="id-ID" sz="2800" dirty="0"/>
              <a:t>yang </a:t>
            </a:r>
            <a:r>
              <a:rPr lang="id-ID" sz="2800" spc="-5" dirty="0"/>
              <a:t>masuk, pengumpulan </a:t>
            </a:r>
            <a:r>
              <a:rPr lang="id-ID" sz="2800" dirty="0"/>
              <a:t>data </a:t>
            </a:r>
            <a:r>
              <a:rPr lang="id-ID" sz="2800" spc="-5" dirty="0"/>
              <a:t>atau  </a:t>
            </a:r>
            <a:r>
              <a:rPr lang="id-ID" sz="2800" dirty="0"/>
              <a:t>informasi yang </a:t>
            </a:r>
            <a:r>
              <a:rPr lang="id-ID" sz="2800" spc="-5" dirty="0"/>
              <a:t>khusus ditujukan </a:t>
            </a:r>
            <a:r>
              <a:rPr lang="id-ID" sz="2800" dirty="0"/>
              <a:t>terhadap  </a:t>
            </a:r>
            <a:r>
              <a:rPr lang="id-ID" sz="2800" spc="-5" dirty="0"/>
              <a:t>objek-objek pengawasan, </a:t>
            </a:r>
            <a:r>
              <a:rPr lang="id-ID" sz="2800" dirty="0"/>
              <a:t>dan melalui tugas  dan tanggung </a:t>
            </a:r>
            <a:r>
              <a:rPr lang="id-ID" sz="2800" spc="-10" dirty="0"/>
              <a:t>jawab </a:t>
            </a:r>
            <a:r>
              <a:rPr lang="id-ID" sz="2800" spc="-5" dirty="0"/>
              <a:t>para </a:t>
            </a:r>
            <a:r>
              <a:rPr lang="id-ID" sz="2800" dirty="0"/>
              <a:t>petugas </a:t>
            </a:r>
            <a:r>
              <a:rPr lang="id-ID" sz="2800" spc="-5" dirty="0"/>
              <a:t>khususnya  para pemimpin (Notoadmodjo,</a:t>
            </a:r>
            <a:r>
              <a:rPr lang="id-ID" sz="2800" spc="-30" dirty="0"/>
              <a:t> </a:t>
            </a:r>
            <a:r>
              <a:rPr lang="id-ID" sz="2800" spc="-5" dirty="0"/>
              <a:t>2003).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300098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TRAINING PENJAMAH 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8935" indent="-356235">
              <a:lnSpc>
                <a:spcPct val="150000"/>
              </a:lnSpc>
              <a:spcBef>
                <a:spcPts val="70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368935" algn="l"/>
                <a:tab pos="369570" algn="l"/>
              </a:tabLst>
            </a:pPr>
            <a:r>
              <a:rPr lang="sv-SE" sz="2400" spc="-5" dirty="0">
                <a:solidFill>
                  <a:srgbClr val="252525"/>
                </a:solidFill>
                <a:latin typeface="Garamond"/>
                <a:cs typeface="Garamond"/>
              </a:rPr>
              <a:t>Pengetahuan </a:t>
            </a:r>
            <a:r>
              <a:rPr lang="sv-SE" sz="2400" dirty="0">
                <a:solidFill>
                  <a:srgbClr val="252525"/>
                </a:solidFill>
                <a:latin typeface="Garamond"/>
                <a:cs typeface="Garamond"/>
              </a:rPr>
              <a:t>dasar tentang </a:t>
            </a:r>
            <a:r>
              <a:rPr lang="sv-SE" sz="2400" spc="-5" dirty="0">
                <a:solidFill>
                  <a:srgbClr val="252525"/>
                </a:solidFill>
                <a:latin typeface="Garamond"/>
                <a:cs typeface="Garamond"/>
              </a:rPr>
              <a:t>praktek </a:t>
            </a:r>
            <a:r>
              <a:rPr lang="sv-SE" sz="2400" dirty="0">
                <a:solidFill>
                  <a:srgbClr val="252525"/>
                </a:solidFill>
                <a:latin typeface="Garamond"/>
                <a:cs typeface="Garamond"/>
              </a:rPr>
              <a:t>sanitasi</a:t>
            </a:r>
            <a:endParaRPr lang="sv-SE" sz="2400" dirty="0">
              <a:latin typeface="Garamond"/>
              <a:cs typeface="Garamond"/>
            </a:endParaRPr>
          </a:p>
          <a:p>
            <a:pPr marL="368935" indent="-356235">
              <a:lnSpc>
                <a:spcPct val="150000"/>
              </a:lnSpc>
              <a:spcBef>
                <a:spcPts val="102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368935" algn="l"/>
                <a:tab pos="369570" algn="l"/>
              </a:tabLst>
            </a:pPr>
            <a:r>
              <a:rPr lang="sv-SE" sz="2400" dirty="0">
                <a:solidFill>
                  <a:srgbClr val="252525"/>
                </a:solidFill>
                <a:latin typeface="Garamond"/>
                <a:cs typeface="Garamond"/>
              </a:rPr>
              <a:t>Informasi tentang </a:t>
            </a:r>
            <a:r>
              <a:rPr lang="sv-SE" sz="2400" spc="-5" dirty="0">
                <a:solidFill>
                  <a:srgbClr val="252525"/>
                </a:solidFill>
                <a:latin typeface="Garamond"/>
                <a:cs typeface="Garamond"/>
              </a:rPr>
              <a:t>penyehatan</a:t>
            </a:r>
            <a:r>
              <a:rPr lang="sv-SE" sz="24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sv-SE" sz="2400" dirty="0">
                <a:solidFill>
                  <a:srgbClr val="252525"/>
                </a:solidFill>
                <a:latin typeface="Garamond"/>
                <a:cs typeface="Garamond"/>
              </a:rPr>
              <a:t>makanan</a:t>
            </a:r>
            <a:endParaRPr lang="sv-SE" sz="2400" dirty="0">
              <a:latin typeface="Garamond"/>
              <a:cs typeface="Garamond"/>
            </a:endParaRPr>
          </a:p>
          <a:p>
            <a:pPr marL="368935" indent="-356235">
              <a:lnSpc>
                <a:spcPct val="150000"/>
              </a:lnSpc>
              <a:spcBef>
                <a:spcPts val="103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368935" algn="l"/>
                <a:tab pos="369570" algn="l"/>
              </a:tabLst>
            </a:pPr>
            <a:r>
              <a:rPr lang="sv-SE" sz="2400" spc="-20" dirty="0">
                <a:solidFill>
                  <a:srgbClr val="252525"/>
                </a:solidFill>
                <a:latin typeface="Garamond"/>
                <a:cs typeface="Garamond"/>
              </a:rPr>
              <a:t>Teknik </a:t>
            </a:r>
            <a:r>
              <a:rPr lang="sv-SE" sz="2400" spc="-5" dirty="0">
                <a:solidFill>
                  <a:srgbClr val="252525"/>
                </a:solidFill>
                <a:latin typeface="Garamond"/>
                <a:cs typeface="Garamond"/>
              </a:rPr>
              <a:t>penanganan </a:t>
            </a:r>
            <a:r>
              <a:rPr lang="sv-SE" sz="2400" dirty="0">
                <a:solidFill>
                  <a:srgbClr val="252525"/>
                </a:solidFill>
                <a:latin typeface="Garamond"/>
                <a:cs typeface="Garamond"/>
              </a:rPr>
              <a:t>makanan</a:t>
            </a:r>
            <a:r>
              <a:rPr lang="sv-SE" sz="2400" spc="7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sv-SE" sz="2400" dirty="0">
                <a:solidFill>
                  <a:srgbClr val="252525"/>
                </a:solidFill>
                <a:latin typeface="Garamond"/>
                <a:cs typeface="Garamond"/>
              </a:rPr>
              <a:t>sehat</a:t>
            </a:r>
            <a:endParaRPr lang="sv-SE" sz="2400" dirty="0">
              <a:latin typeface="Garamond"/>
              <a:cs typeface="Garamond"/>
            </a:endParaRPr>
          </a:p>
          <a:p>
            <a:pPr marL="368935" marR="5080" indent="-356235">
              <a:lnSpc>
                <a:spcPct val="150000"/>
              </a:lnSpc>
              <a:spcBef>
                <a:spcPts val="103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368935" algn="l"/>
                <a:tab pos="369570" algn="l"/>
              </a:tabLst>
            </a:pPr>
            <a:r>
              <a:rPr lang="sv-SE" sz="2400" dirty="0">
                <a:solidFill>
                  <a:srgbClr val="252525"/>
                </a:solidFill>
                <a:latin typeface="Garamond"/>
                <a:cs typeface="Garamond"/>
              </a:rPr>
              <a:t>Penggunaan </a:t>
            </a:r>
            <a:r>
              <a:rPr lang="sv-SE" sz="2400" spc="-5" dirty="0">
                <a:solidFill>
                  <a:srgbClr val="252525"/>
                </a:solidFill>
                <a:latin typeface="Garamond"/>
                <a:cs typeface="Garamond"/>
              </a:rPr>
              <a:t>peralatan </a:t>
            </a:r>
            <a:r>
              <a:rPr lang="sv-SE" sz="2400" dirty="0">
                <a:solidFill>
                  <a:srgbClr val="252525"/>
                </a:solidFill>
                <a:latin typeface="Garamond"/>
                <a:cs typeface="Garamond"/>
              </a:rPr>
              <a:t>dan </a:t>
            </a:r>
            <a:r>
              <a:rPr lang="sv-SE" sz="2400" spc="-5" dirty="0">
                <a:solidFill>
                  <a:srgbClr val="252525"/>
                </a:solidFill>
                <a:latin typeface="Garamond"/>
                <a:cs typeface="Garamond"/>
              </a:rPr>
              <a:t>perlengkapan </a:t>
            </a:r>
            <a:r>
              <a:rPr lang="sv-SE" sz="2400" dirty="0">
                <a:solidFill>
                  <a:srgbClr val="252525"/>
                </a:solidFill>
                <a:latin typeface="Garamond"/>
                <a:cs typeface="Garamond"/>
              </a:rPr>
              <a:t>pengolahan  makanan</a:t>
            </a:r>
            <a:endParaRPr lang="sv-SE" sz="2400" dirty="0">
              <a:latin typeface="Garamond"/>
              <a:cs typeface="Garamond"/>
            </a:endParaRPr>
          </a:p>
          <a:p>
            <a:pPr marL="368935" indent="-356235">
              <a:lnSpc>
                <a:spcPct val="150000"/>
              </a:lnSpc>
              <a:spcBef>
                <a:spcPts val="980"/>
              </a:spcBef>
              <a:buClr>
                <a:srgbClr val="B05E28"/>
              </a:buClr>
              <a:buSzPct val="113157"/>
              <a:buFont typeface="Arial"/>
              <a:buChar char="•"/>
              <a:tabLst>
                <a:tab pos="368935" algn="l"/>
                <a:tab pos="369570" algn="l"/>
              </a:tabLst>
            </a:pPr>
            <a:r>
              <a:rPr lang="sv-SE" sz="2400" spc="-10" dirty="0">
                <a:solidFill>
                  <a:srgbClr val="252525"/>
                </a:solidFill>
                <a:latin typeface="Garamond"/>
                <a:cs typeface="Garamond"/>
              </a:rPr>
              <a:t>Pengawasan </a:t>
            </a:r>
            <a:r>
              <a:rPr lang="sv-SE" sz="2400" dirty="0">
                <a:solidFill>
                  <a:srgbClr val="252525"/>
                </a:solidFill>
                <a:latin typeface="Garamond"/>
                <a:cs typeface="Garamond"/>
              </a:rPr>
              <a:t>selama</a:t>
            </a:r>
            <a:r>
              <a:rPr lang="sv-SE" sz="24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sv-SE" sz="2400" dirty="0">
                <a:solidFill>
                  <a:srgbClr val="252525"/>
                </a:solidFill>
                <a:latin typeface="Garamond"/>
                <a:cs typeface="Garamond"/>
              </a:rPr>
              <a:t>bertugas</a:t>
            </a:r>
            <a:endParaRPr lang="sv-SE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2912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PENJAMAH 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R="97155">
              <a:lnSpc>
                <a:spcPts val="2050"/>
              </a:lnSpc>
              <a:spcBef>
                <a:spcPts val="360"/>
              </a:spcBef>
            </a:pP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orang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yang langsung terlibat dalam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penanganan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makanan,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atau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yang  menangani permukaan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kemungkinan akan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datang </a:t>
            </a:r>
            <a:r>
              <a:rPr lang="id-ID" sz="2800" spc="-10" dirty="0">
                <a:solidFill>
                  <a:srgbClr val="252525"/>
                </a:solidFill>
                <a:latin typeface="Garamond"/>
                <a:cs typeface="Garamond"/>
              </a:rPr>
              <a:t>ke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dalam </a:t>
            </a:r>
            <a:r>
              <a:rPr lang="id-ID" sz="2800" spc="-10" dirty="0">
                <a:solidFill>
                  <a:srgbClr val="252525"/>
                </a:solidFill>
                <a:latin typeface="Garamond"/>
                <a:cs typeface="Garamond"/>
              </a:rPr>
              <a:t>kontak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dengan  makanan,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untuk bisnis</a:t>
            </a:r>
            <a:r>
              <a:rPr lang="id-ID" sz="2800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2800" dirty="0" smtClean="0">
                <a:solidFill>
                  <a:srgbClr val="252525"/>
                </a:solidFill>
                <a:latin typeface="Garamond"/>
                <a:cs typeface="Garamond"/>
              </a:rPr>
              <a:t>makanan.</a:t>
            </a:r>
            <a:endParaRPr lang="id-ID" sz="2800" dirty="0" smtClean="0">
              <a:latin typeface="Garamond"/>
              <a:cs typeface="Garamond"/>
            </a:endParaRPr>
          </a:p>
          <a:p>
            <a:pPr marL="0" marR="97155" indent="0">
              <a:lnSpc>
                <a:spcPts val="2050"/>
              </a:lnSpc>
              <a:spcBef>
                <a:spcPts val="360"/>
              </a:spcBef>
              <a:buNone/>
            </a:pPr>
            <a:endParaRPr lang="id-ID" sz="2800" spc="-5" dirty="0">
              <a:solidFill>
                <a:srgbClr val="252525"/>
              </a:solidFill>
              <a:latin typeface="Garamond"/>
              <a:cs typeface="Garamond"/>
            </a:endParaRPr>
          </a:p>
          <a:p>
            <a:pPr marL="0" marR="97155" indent="0">
              <a:lnSpc>
                <a:spcPts val="2050"/>
              </a:lnSpc>
              <a:spcBef>
                <a:spcPts val="360"/>
              </a:spcBef>
              <a:buNone/>
            </a:pPr>
            <a:r>
              <a:rPr lang="id-ID" sz="2800" spc="-5" dirty="0" smtClean="0">
                <a:solidFill>
                  <a:srgbClr val="252525"/>
                </a:solidFill>
                <a:latin typeface="Garamond"/>
                <a:cs typeface="Garamond"/>
              </a:rPr>
              <a:t>Depkes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RI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tahun</a:t>
            </a:r>
            <a:r>
              <a:rPr lang="id-ID" sz="2800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2006:</a:t>
            </a:r>
            <a:endParaRPr lang="id-ID" sz="2800" dirty="0">
              <a:latin typeface="Garamond"/>
              <a:cs typeface="Garamond"/>
            </a:endParaRPr>
          </a:p>
          <a:p>
            <a:pPr marR="5080">
              <a:lnSpc>
                <a:spcPts val="2050"/>
              </a:lnSpc>
              <a:spcBef>
                <a:spcPts val="994"/>
              </a:spcBef>
            </a:pP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orang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yang secara langsung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berhubungan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dengan makanan dan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peralatan  </a:t>
            </a:r>
            <a:r>
              <a:rPr lang="id-ID" sz="2800" spc="-10" dirty="0">
                <a:solidFill>
                  <a:srgbClr val="252525"/>
                </a:solidFill>
                <a:latin typeface="Garamond"/>
                <a:cs typeface="Garamond"/>
              </a:rPr>
              <a:t>mulai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dari tahap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persiapan, pembersihan,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pengolahan,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pengangkutan  </a:t>
            </a:r>
            <a:r>
              <a:rPr lang="id-ID" sz="2800" dirty="0">
                <a:solidFill>
                  <a:srgbClr val="252525"/>
                </a:solidFill>
                <a:latin typeface="Garamond"/>
                <a:cs typeface="Garamond"/>
              </a:rPr>
              <a:t>sampai dengan</a:t>
            </a:r>
            <a:r>
              <a:rPr lang="id-ID" sz="28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2800" spc="-5" dirty="0">
                <a:solidFill>
                  <a:srgbClr val="252525"/>
                </a:solidFill>
                <a:latin typeface="Garamond"/>
                <a:cs typeface="Garamond"/>
              </a:rPr>
              <a:t>penyajian</a:t>
            </a:r>
            <a:endParaRPr lang="id-ID" sz="2800" dirty="0">
              <a:latin typeface="Garamond"/>
              <a:cs typeface="Garamond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659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Penjamah 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4784"/>
            <a:ext cx="7620000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98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TUJUAN HYGIENE PENJAMAH 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235585" marR="1123315" indent="-222885">
              <a:lnSpc>
                <a:spcPct val="100000"/>
              </a:lnSpc>
              <a:spcBef>
                <a:spcPts val="100"/>
              </a:spcBef>
              <a:buClr>
                <a:srgbClr val="B05E28"/>
              </a:buClr>
              <a:buSzPct val="113157"/>
              <a:buFont typeface="Arial"/>
              <a:buChar char="•"/>
              <a:tabLst>
                <a:tab pos="236220" algn="l"/>
              </a:tabLst>
            </a:pPr>
            <a:r>
              <a:rPr lang="id-ID" sz="3200" spc="-5" dirty="0" smtClean="0">
                <a:solidFill>
                  <a:srgbClr val="252525"/>
                </a:solidFill>
                <a:latin typeface="Garamond"/>
                <a:cs typeface="Garamond"/>
              </a:rPr>
              <a:t>mewujudkan </a:t>
            </a:r>
            <a:r>
              <a:rPr lang="id-ID" sz="3200" spc="-5" dirty="0">
                <a:solidFill>
                  <a:srgbClr val="252525"/>
                </a:solidFill>
                <a:latin typeface="Garamond"/>
                <a:cs typeface="Garamond"/>
              </a:rPr>
              <a:t>penyehatan </a:t>
            </a:r>
            <a:r>
              <a:rPr lang="id-ID" sz="3200" dirty="0" smtClean="0">
                <a:solidFill>
                  <a:srgbClr val="252525"/>
                </a:solidFill>
                <a:latin typeface="Garamond"/>
                <a:cs typeface="Garamond"/>
              </a:rPr>
              <a:t>perorangan yang </a:t>
            </a:r>
            <a:r>
              <a:rPr lang="id-ID" sz="3200" spc="-5" dirty="0">
                <a:solidFill>
                  <a:srgbClr val="252525"/>
                </a:solidFill>
                <a:latin typeface="Garamond"/>
                <a:cs typeface="Garamond"/>
              </a:rPr>
              <a:t>layak dalam  </a:t>
            </a:r>
            <a:r>
              <a:rPr lang="id-ID" sz="3200" dirty="0">
                <a:solidFill>
                  <a:srgbClr val="252525"/>
                </a:solidFill>
                <a:latin typeface="Garamond"/>
                <a:cs typeface="Garamond"/>
              </a:rPr>
              <a:t>penyelenggaraan</a:t>
            </a:r>
            <a:r>
              <a:rPr lang="id-ID" sz="32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3200" dirty="0" smtClean="0">
                <a:solidFill>
                  <a:srgbClr val="252525"/>
                </a:solidFill>
                <a:latin typeface="Garamond"/>
                <a:cs typeface="Garamond"/>
              </a:rPr>
              <a:t>makanan.</a:t>
            </a:r>
            <a:endParaRPr lang="id-ID" sz="3200" dirty="0">
              <a:latin typeface="Garamond"/>
              <a:cs typeface="Garamond"/>
            </a:endParaRPr>
          </a:p>
          <a:p>
            <a:pPr marL="235585" marR="1123315" indent="-222885" algn="just">
              <a:lnSpc>
                <a:spcPct val="100000"/>
              </a:lnSpc>
              <a:spcBef>
                <a:spcPts val="100"/>
              </a:spcBef>
              <a:buClr>
                <a:srgbClr val="B05E28"/>
              </a:buClr>
              <a:buSzPct val="113157"/>
              <a:buFont typeface="Arial"/>
              <a:buChar char="•"/>
              <a:tabLst>
                <a:tab pos="236220" algn="l"/>
              </a:tabLst>
            </a:pPr>
            <a:r>
              <a:rPr lang="id-ID" sz="3200" dirty="0" smtClean="0">
                <a:solidFill>
                  <a:srgbClr val="252525"/>
                </a:solidFill>
                <a:latin typeface="Garamond"/>
                <a:cs typeface="Garamond"/>
              </a:rPr>
              <a:t>sumber</a:t>
            </a:r>
            <a:r>
              <a:rPr lang="id-ID" sz="3200" spc="-20" dirty="0" smtClean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3200" dirty="0">
                <a:solidFill>
                  <a:srgbClr val="252525"/>
                </a:solidFill>
                <a:latin typeface="Garamond"/>
                <a:cs typeface="Garamond"/>
              </a:rPr>
              <a:t>uta</a:t>
            </a:r>
            <a:r>
              <a:rPr lang="id-ID" sz="3200" spc="-10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lang="id-ID" sz="320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lang="id-ID" sz="3200" spc="-5" dirty="0">
                <a:solidFill>
                  <a:srgbClr val="252525"/>
                </a:solidFill>
                <a:latin typeface="Garamond"/>
                <a:cs typeface="Garamond"/>
              </a:rPr>
              <a:t> pe</a:t>
            </a:r>
            <a:r>
              <a:rPr lang="id-ID" sz="3200" spc="-2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lang="id-ID" sz="3200" dirty="0">
                <a:solidFill>
                  <a:srgbClr val="252525"/>
                </a:solidFill>
                <a:latin typeface="Garamond"/>
                <a:cs typeface="Garamond"/>
              </a:rPr>
              <a:t>ularan</a:t>
            </a:r>
            <a:r>
              <a:rPr lang="id-ID" sz="3200" spc="-5" dirty="0">
                <a:solidFill>
                  <a:srgbClr val="252525"/>
                </a:solidFill>
                <a:latin typeface="Garamond"/>
                <a:cs typeface="Garamond"/>
              </a:rPr>
              <a:t> penyak</a:t>
            </a:r>
            <a:r>
              <a:rPr lang="id-ID" sz="3200" dirty="0">
                <a:solidFill>
                  <a:srgbClr val="252525"/>
                </a:solidFill>
                <a:latin typeface="Garamond"/>
                <a:cs typeface="Garamond"/>
              </a:rPr>
              <a:t>it</a:t>
            </a:r>
            <a:r>
              <a:rPr lang="id-ID" sz="32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3200" spc="-5" dirty="0">
                <a:solidFill>
                  <a:srgbClr val="252525"/>
                </a:solidFill>
                <a:latin typeface="Garamond"/>
                <a:cs typeface="Garamond"/>
              </a:rPr>
              <a:t>b</a:t>
            </a:r>
            <a:r>
              <a:rPr lang="id-ID" sz="3200" spc="-2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lang="id-ID" sz="3200" spc="-30" dirty="0">
                <a:solidFill>
                  <a:srgbClr val="252525"/>
                </a:solidFill>
                <a:latin typeface="Garamond"/>
                <a:cs typeface="Garamond"/>
              </a:rPr>
              <a:t>w</a:t>
            </a:r>
            <a:r>
              <a:rPr lang="id-ID" sz="3200" spc="-5" dirty="0">
                <a:solidFill>
                  <a:srgbClr val="252525"/>
                </a:solidFill>
                <a:latin typeface="Garamond"/>
                <a:cs typeface="Garamond"/>
              </a:rPr>
              <a:t>aa</a:t>
            </a:r>
            <a:r>
              <a:rPr lang="id-ID" sz="320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lang="id-ID" sz="32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3200" dirty="0">
                <a:solidFill>
                  <a:srgbClr val="252525"/>
                </a:solidFill>
                <a:latin typeface="Garamond"/>
                <a:cs typeface="Garamond"/>
              </a:rPr>
              <a:t>makanan	</a:t>
            </a:r>
            <a:r>
              <a:rPr lang="id-ID" sz="3200" spc="-5" dirty="0">
                <a:solidFill>
                  <a:srgbClr val="252525"/>
                </a:solidFill>
                <a:latin typeface="Garamond"/>
                <a:cs typeface="Garamond"/>
              </a:rPr>
              <a:t>ad</a:t>
            </a:r>
            <a:r>
              <a:rPr lang="id-ID" sz="3200" dirty="0">
                <a:solidFill>
                  <a:srgbClr val="252525"/>
                </a:solidFill>
                <a:latin typeface="Garamond"/>
                <a:cs typeface="Garamond"/>
              </a:rPr>
              <a:t>alah  </a:t>
            </a:r>
            <a:r>
              <a:rPr lang="id-ID" sz="3200" spc="-5" dirty="0">
                <a:solidFill>
                  <a:srgbClr val="252525"/>
                </a:solidFill>
                <a:latin typeface="Garamond"/>
                <a:cs typeface="Garamond"/>
              </a:rPr>
              <a:t>pencemaran </a:t>
            </a:r>
            <a:r>
              <a:rPr lang="id-ID" sz="3200" dirty="0">
                <a:solidFill>
                  <a:srgbClr val="252525"/>
                </a:solidFill>
                <a:latin typeface="Garamond"/>
                <a:cs typeface="Garamond"/>
              </a:rPr>
              <a:t>bahan makanan,</a:t>
            </a:r>
            <a:r>
              <a:rPr lang="id-ID" sz="3200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3200" dirty="0">
                <a:solidFill>
                  <a:srgbClr val="252525"/>
                </a:solidFill>
                <a:latin typeface="Garamond"/>
                <a:cs typeface="Garamond"/>
              </a:rPr>
              <a:t>dimana</a:t>
            </a:r>
            <a:r>
              <a:rPr lang="id-ID" sz="32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3200" spc="-5" dirty="0">
                <a:solidFill>
                  <a:srgbClr val="252525"/>
                </a:solidFill>
                <a:latin typeface="Garamond"/>
                <a:cs typeface="Garamond"/>
              </a:rPr>
              <a:t>peran	manusia </a:t>
            </a:r>
            <a:r>
              <a:rPr lang="id-ID" sz="3200" dirty="0">
                <a:solidFill>
                  <a:srgbClr val="252525"/>
                </a:solidFill>
                <a:latin typeface="Garamond"/>
                <a:cs typeface="Garamond"/>
              </a:rPr>
              <a:t>sebagai  </a:t>
            </a:r>
            <a:r>
              <a:rPr lang="id-ID" sz="3200" spc="-5" dirty="0">
                <a:solidFill>
                  <a:srgbClr val="252525"/>
                </a:solidFill>
                <a:latin typeface="Garamond"/>
                <a:cs typeface="Garamond"/>
              </a:rPr>
              <a:t>vektor </a:t>
            </a:r>
            <a:r>
              <a:rPr lang="id-ID" sz="3200" spc="-10" dirty="0">
                <a:solidFill>
                  <a:srgbClr val="252525"/>
                </a:solidFill>
                <a:latin typeface="Garamond"/>
                <a:cs typeface="Garamond"/>
              </a:rPr>
              <a:t>pembawa </a:t>
            </a:r>
            <a:r>
              <a:rPr lang="id-ID" sz="3200" dirty="0">
                <a:solidFill>
                  <a:srgbClr val="252525"/>
                </a:solidFill>
                <a:latin typeface="Garamond"/>
                <a:cs typeface="Garamond"/>
              </a:rPr>
              <a:t>kuman sangat</a:t>
            </a:r>
            <a:r>
              <a:rPr lang="id-ID" sz="32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3200" dirty="0">
                <a:solidFill>
                  <a:srgbClr val="252525"/>
                </a:solidFill>
                <a:latin typeface="Garamond"/>
                <a:cs typeface="Garamond"/>
              </a:rPr>
              <a:t>tinggi.</a:t>
            </a:r>
            <a:endParaRPr lang="id-ID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5596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Prinsip Penjamah 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82272"/>
          </a:xfrm>
        </p:spPr>
        <p:txBody>
          <a:bodyPr>
            <a:noAutofit/>
          </a:bodyPr>
          <a:lstStyle/>
          <a:p>
            <a:pPr marL="235585" marR="1221105" indent="-222885">
              <a:lnSpc>
                <a:spcPct val="150000"/>
              </a:lnSpc>
              <a:spcBef>
                <a:spcPts val="345"/>
              </a:spcBef>
              <a:buClr>
                <a:srgbClr val="B05E28"/>
              </a:buClr>
              <a:buSzPct val="113888"/>
              <a:buFont typeface="Arial"/>
              <a:buChar char="•"/>
              <a:tabLst>
                <a:tab pos="235585" algn="l"/>
                <a:tab pos="236220" algn="l"/>
              </a:tabLst>
            </a:pPr>
            <a:r>
              <a:rPr lang="id-ID" sz="2400" spc="-5" dirty="0">
                <a:solidFill>
                  <a:srgbClr val="252525"/>
                </a:solidFill>
                <a:latin typeface="Garamond"/>
                <a:cs typeface="Garamond"/>
              </a:rPr>
              <a:t>Kebersihan </a:t>
            </a:r>
            <a:r>
              <a:rPr lang="id-ID" sz="2400" dirty="0">
                <a:solidFill>
                  <a:srgbClr val="252525"/>
                </a:solidFill>
                <a:latin typeface="Garamond"/>
                <a:cs typeface="Garamond"/>
              </a:rPr>
              <a:t>makanan </a:t>
            </a:r>
            <a:r>
              <a:rPr lang="id-ID" sz="2400" spc="-5" dirty="0">
                <a:solidFill>
                  <a:srgbClr val="252525"/>
                </a:solidFill>
                <a:latin typeface="Garamond"/>
                <a:cs typeface="Garamond"/>
              </a:rPr>
              <a:t>adalah lebih </a:t>
            </a:r>
            <a:r>
              <a:rPr lang="id-ID" sz="2400" dirty="0">
                <a:solidFill>
                  <a:srgbClr val="252525"/>
                </a:solidFill>
                <a:latin typeface="Garamond"/>
                <a:cs typeface="Garamond"/>
              </a:rPr>
              <a:t>dari </a:t>
            </a:r>
            <a:r>
              <a:rPr lang="id-ID" sz="2400" spc="-5" dirty="0">
                <a:solidFill>
                  <a:srgbClr val="252525"/>
                </a:solidFill>
                <a:latin typeface="Garamond"/>
                <a:cs typeface="Garamond"/>
              </a:rPr>
              <a:t>sekedar kebersihan;  itu </a:t>
            </a:r>
            <a:r>
              <a:rPr lang="id-ID" sz="2400" dirty="0">
                <a:solidFill>
                  <a:srgbClr val="252525"/>
                </a:solidFill>
                <a:latin typeface="Garamond"/>
                <a:cs typeface="Garamond"/>
              </a:rPr>
              <a:t>mencakup </a:t>
            </a:r>
            <a:r>
              <a:rPr lang="id-ID" sz="2400" spc="-10" dirty="0">
                <a:solidFill>
                  <a:srgbClr val="252525"/>
                </a:solidFill>
                <a:latin typeface="Garamond"/>
                <a:cs typeface="Garamond"/>
              </a:rPr>
              <a:t>semua </a:t>
            </a:r>
            <a:r>
              <a:rPr lang="id-ID" sz="2400" spc="-5" dirty="0">
                <a:solidFill>
                  <a:srgbClr val="252525"/>
                </a:solidFill>
                <a:latin typeface="Garamond"/>
                <a:cs typeface="Garamond"/>
              </a:rPr>
              <a:t>praktek </a:t>
            </a:r>
            <a:r>
              <a:rPr lang="id-ID" sz="2400" dirty="0">
                <a:solidFill>
                  <a:srgbClr val="252525"/>
                </a:solidFill>
                <a:latin typeface="Garamond"/>
                <a:cs typeface="Garamond"/>
              </a:rPr>
              <a:t>yang terlibat</a:t>
            </a:r>
            <a:r>
              <a:rPr lang="id-ID" sz="24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2400" dirty="0">
                <a:solidFill>
                  <a:srgbClr val="252525"/>
                </a:solidFill>
                <a:latin typeface="Garamond"/>
                <a:cs typeface="Garamond"/>
              </a:rPr>
              <a:t>dalam:</a:t>
            </a:r>
            <a:endParaRPr lang="id-ID" sz="2400" dirty="0">
              <a:latin typeface="Garamond"/>
              <a:cs typeface="Garamond"/>
            </a:endParaRPr>
          </a:p>
          <a:p>
            <a:pPr marL="592455" marR="2856865" lvl="1" indent="-223520">
              <a:lnSpc>
                <a:spcPct val="150000"/>
              </a:lnSpc>
              <a:spcBef>
                <a:spcPts val="885"/>
              </a:spcBef>
              <a:buClr>
                <a:srgbClr val="B05E28"/>
              </a:buClr>
              <a:buSzPct val="113333"/>
              <a:buFont typeface="Arial"/>
              <a:buChar char="•"/>
              <a:tabLst>
                <a:tab pos="592455" algn="l"/>
                <a:tab pos="593090" algn="l"/>
              </a:tabLst>
            </a:pPr>
            <a:r>
              <a:rPr lang="id-ID" sz="1800" i="1" dirty="0">
                <a:solidFill>
                  <a:srgbClr val="252525"/>
                </a:solidFill>
                <a:latin typeface="Garamond"/>
                <a:cs typeface="Garamond"/>
              </a:rPr>
              <a:t>Protecting </a:t>
            </a:r>
            <a:r>
              <a:rPr lang="id-ID" sz="1800" dirty="0">
                <a:solidFill>
                  <a:srgbClr val="252525"/>
                </a:solidFill>
                <a:latin typeface="Garamond"/>
                <a:cs typeface="Garamond"/>
              </a:rPr>
              <a:t>(melindungi </a:t>
            </a:r>
            <a:r>
              <a:rPr lang="id-ID" sz="1800" spc="-5" dirty="0">
                <a:solidFill>
                  <a:srgbClr val="252525"/>
                </a:solidFill>
                <a:latin typeface="Garamond"/>
                <a:cs typeface="Garamond"/>
              </a:rPr>
              <a:t>makanan </a:t>
            </a:r>
            <a:r>
              <a:rPr lang="id-ID" sz="1800" dirty="0">
                <a:solidFill>
                  <a:srgbClr val="252525"/>
                </a:solidFill>
                <a:latin typeface="Garamond"/>
                <a:cs typeface="Garamond"/>
              </a:rPr>
              <a:t>dari </a:t>
            </a:r>
            <a:r>
              <a:rPr lang="id-ID" sz="1800" spc="-10" dirty="0">
                <a:solidFill>
                  <a:srgbClr val="252525"/>
                </a:solidFill>
                <a:latin typeface="Garamond"/>
                <a:cs typeface="Garamond"/>
              </a:rPr>
              <a:t>risiko  </a:t>
            </a:r>
            <a:r>
              <a:rPr lang="id-ID" sz="1800" spc="-5" dirty="0">
                <a:solidFill>
                  <a:srgbClr val="252525"/>
                </a:solidFill>
                <a:latin typeface="Garamond"/>
                <a:cs typeface="Garamond"/>
              </a:rPr>
              <a:t>Kontaminasi), </a:t>
            </a:r>
            <a:r>
              <a:rPr lang="id-ID" sz="1800" dirty="0">
                <a:solidFill>
                  <a:srgbClr val="252525"/>
                </a:solidFill>
                <a:latin typeface="Garamond"/>
                <a:cs typeface="Garamond"/>
              </a:rPr>
              <a:t>termasuk </a:t>
            </a:r>
            <a:r>
              <a:rPr lang="id-ID" sz="1800" spc="-5" dirty="0">
                <a:solidFill>
                  <a:srgbClr val="252525"/>
                </a:solidFill>
                <a:latin typeface="Garamond"/>
                <a:cs typeface="Garamond"/>
              </a:rPr>
              <a:t>bakteri berbahaya,  </a:t>
            </a:r>
            <a:r>
              <a:rPr lang="id-ID" sz="1800" dirty="0">
                <a:solidFill>
                  <a:srgbClr val="252525"/>
                </a:solidFill>
                <a:latin typeface="Garamond"/>
                <a:cs typeface="Garamond"/>
              </a:rPr>
              <a:t>Racun dan </a:t>
            </a:r>
            <a:r>
              <a:rPr lang="id-ID" sz="1800" spc="-5" dirty="0">
                <a:solidFill>
                  <a:srgbClr val="252525"/>
                </a:solidFill>
                <a:latin typeface="Garamond"/>
                <a:cs typeface="Garamond"/>
              </a:rPr>
              <a:t>benda</a:t>
            </a:r>
            <a:r>
              <a:rPr lang="id-ID" sz="18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1800" spc="-5" dirty="0">
                <a:solidFill>
                  <a:srgbClr val="252525"/>
                </a:solidFill>
                <a:latin typeface="Garamond"/>
                <a:cs typeface="Garamond"/>
              </a:rPr>
              <a:t>asing</a:t>
            </a:r>
            <a:endParaRPr lang="id-ID" sz="1800" dirty="0">
              <a:latin typeface="Garamond"/>
              <a:cs typeface="Garamond"/>
            </a:endParaRPr>
          </a:p>
          <a:p>
            <a:pPr marL="592455" marR="2167255" lvl="1" indent="-223520">
              <a:lnSpc>
                <a:spcPct val="150000"/>
              </a:lnSpc>
              <a:spcBef>
                <a:spcPts val="830"/>
              </a:spcBef>
              <a:buClr>
                <a:srgbClr val="B05E28"/>
              </a:buClr>
              <a:buSzPct val="113333"/>
              <a:buFont typeface="Arial"/>
              <a:buChar char="•"/>
              <a:tabLst>
                <a:tab pos="592455" algn="l"/>
                <a:tab pos="593090" algn="l"/>
              </a:tabLst>
            </a:pPr>
            <a:r>
              <a:rPr lang="id-ID" sz="1800" i="1" dirty="0">
                <a:solidFill>
                  <a:srgbClr val="252525"/>
                </a:solidFill>
                <a:latin typeface="Garamond"/>
                <a:cs typeface="Garamond"/>
              </a:rPr>
              <a:t>Preventing </a:t>
            </a:r>
            <a:r>
              <a:rPr lang="id-ID" sz="1800" dirty="0">
                <a:solidFill>
                  <a:srgbClr val="252525"/>
                </a:solidFill>
                <a:latin typeface="Garamond"/>
                <a:cs typeface="Garamond"/>
              </a:rPr>
              <a:t>(mencegah </a:t>
            </a:r>
            <a:r>
              <a:rPr lang="id-ID" sz="1800" spc="-5" dirty="0">
                <a:solidFill>
                  <a:srgbClr val="252525"/>
                </a:solidFill>
                <a:latin typeface="Garamond"/>
                <a:cs typeface="Garamond"/>
              </a:rPr>
              <a:t>bakteri </a:t>
            </a:r>
            <a:r>
              <a:rPr lang="id-ID" sz="1800" dirty="0">
                <a:solidFill>
                  <a:srgbClr val="252525"/>
                </a:solidFill>
                <a:latin typeface="Garamond"/>
                <a:cs typeface="Garamond"/>
              </a:rPr>
              <a:t>mengalikan </a:t>
            </a:r>
            <a:r>
              <a:rPr lang="id-ID" sz="1800" spc="-5" dirty="0">
                <a:solidFill>
                  <a:srgbClr val="252525"/>
                </a:solidFill>
                <a:latin typeface="Garamond"/>
                <a:cs typeface="Garamond"/>
              </a:rPr>
              <a:t>hadir </a:t>
            </a:r>
            <a:r>
              <a:rPr lang="id-ID" sz="1800" dirty="0">
                <a:solidFill>
                  <a:srgbClr val="252525"/>
                </a:solidFill>
                <a:latin typeface="Garamond"/>
                <a:cs typeface="Garamond"/>
              </a:rPr>
              <a:t>untuk  rupa yang </a:t>
            </a:r>
            <a:r>
              <a:rPr lang="id-ID" sz="1800" spc="-5" dirty="0">
                <a:solidFill>
                  <a:srgbClr val="252525"/>
                </a:solidFill>
                <a:latin typeface="Garamond"/>
                <a:cs typeface="Garamond"/>
              </a:rPr>
              <a:t>akan menghasilkan penyakit </a:t>
            </a:r>
            <a:r>
              <a:rPr lang="id-ID" sz="1800" dirty="0">
                <a:solidFill>
                  <a:srgbClr val="252525"/>
                </a:solidFill>
                <a:latin typeface="Garamond"/>
                <a:cs typeface="Garamond"/>
              </a:rPr>
              <a:t>dari  </a:t>
            </a:r>
            <a:r>
              <a:rPr lang="id-ID" sz="1800" spc="-5" dirty="0">
                <a:solidFill>
                  <a:srgbClr val="252525"/>
                </a:solidFill>
                <a:latin typeface="Garamond"/>
                <a:cs typeface="Garamond"/>
              </a:rPr>
              <a:t>penjamah atau pembusukan </a:t>
            </a:r>
            <a:r>
              <a:rPr lang="id-ID" sz="1800" spc="-15" dirty="0">
                <a:solidFill>
                  <a:srgbClr val="252525"/>
                </a:solidFill>
                <a:latin typeface="Garamond"/>
                <a:cs typeface="Garamond"/>
              </a:rPr>
              <a:t>awal</a:t>
            </a:r>
            <a:r>
              <a:rPr lang="id-ID" sz="18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1800" spc="-5" dirty="0">
                <a:solidFill>
                  <a:srgbClr val="252525"/>
                </a:solidFill>
                <a:latin typeface="Garamond"/>
                <a:cs typeface="Garamond"/>
              </a:rPr>
              <a:t>makanan)</a:t>
            </a:r>
            <a:endParaRPr lang="id-ID" sz="1800" dirty="0">
              <a:latin typeface="Garamond"/>
              <a:cs typeface="Garamond"/>
            </a:endParaRPr>
          </a:p>
          <a:p>
            <a:pPr marL="592455" marR="5080" lvl="1" indent="-223520">
              <a:lnSpc>
                <a:spcPct val="150000"/>
              </a:lnSpc>
              <a:spcBef>
                <a:spcPts val="890"/>
              </a:spcBef>
              <a:buClr>
                <a:srgbClr val="B05E28"/>
              </a:buClr>
              <a:buSzPct val="113333"/>
              <a:buFont typeface="Arial"/>
              <a:buChar char="•"/>
              <a:tabLst>
                <a:tab pos="592455" algn="l"/>
                <a:tab pos="593090" algn="l"/>
              </a:tabLst>
            </a:pPr>
            <a:r>
              <a:rPr lang="id-ID" sz="1800" i="1" spc="-5" dirty="0">
                <a:solidFill>
                  <a:srgbClr val="252525"/>
                </a:solidFill>
                <a:latin typeface="Garamond"/>
                <a:cs typeface="Garamond"/>
              </a:rPr>
              <a:t>Destroying </a:t>
            </a:r>
            <a:r>
              <a:rPr lang="id-ID" sz="1800" spc="-5" dirty="0">
                <a:solidFill>
                  <a:srgbClr val="252525"/>
                </a:solidFill>
                <a:latin typeface="Garamond"/>
                <a:cs typeface="Garamond"/>
              </a:rPr>
              <a:t>(menghancurkan bakteri berbahaya </a:t>
            </a:r>
            <a:r>
              <a:rPr lang="id-ID" sz="1800" dirty="0">
                <a:solidFill>
                  <a:srgbClr val="252525"/>
                </a:solidFill>
                <a:latin typeface="Garamond"/>
                <a:cs typeface="Garamond"/>
              </a:rPr>
              <a:t>dalam </a:t>
            </a:r>
            <a:r>
              <a:rPr lang="id-ID" sz="1800" spc="-5" dirty="0">
                <a:solidFill>
                  <a:srgbClr val="252525"/>
                </a:solidFill>
                <a:latin typeface="Garamond"/>
                <a:cs typeface="Garamond"/>
              </a:rPr>
              <a:t>makanan </a:t>
            </a:r>
            <a:r>
              <a:rPr lang="id-ID" sz="1800" dirty="0">
                <a:solidFill>
                  <a:srgbClr val="252525"/>
                </a:solidFill>
                <a:latin typeface="Garamond"/>
                <a:cs typeface="Garamond"/>
              </a:rPr>
              <a:t>dengan menyeluruh  memasak </a:t>
            </a:r>
            <a:r>
              <a:rPr lang="id-ID" sz="1800" spc="-5" dirty="0">
                <a:solidFill>
                  <a:srgbClr val="252525"/>
                </a:solidFill>
                <a:latin typeface="Garamond"/>
                <a:cs typeface="Garamond"/>
              </a:rPr>
              <a:t>atau</a:t>
            </a:r>
            <a:r>
              <a:rPr lang="id-ID" sz="18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lang="id-ID" sz="1800" dirty="0">
                <a:solidFill>
                  <a:srgbClr val="252525"/>
                </a:solidFill>
                <a:latin typeface="Garamond"/>
                <a:cs typeface="Garamond"/>
              </a:rPr>
              <a:t>mengolah</a:t>
            </a:r>
            <a:r>
              <a:rPr lang="id-ID" sz="1800" dirty="0" smtClean="0">
                <a:solidFill>
                  <a:srgbClr val="252525"/>
                </a:solidFill>
                <a:latin typeface="Garamond"/>
                <a:cs typeface="Garamond"/>
              </a:rPr>
              <a:t>).</a:t>
            </a:r>
            <a:endParaRPr lang="id-ID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7536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PENJAMAH MAKANAN</a:t>
            </a:r>
            <a:endParaRPr lang="id-ID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27368" r="34241" b="17519"/>
          <a:stretch/>
        </p:blipFill>
        <p:spPr bwMode="auto">
          <a:xfrm>
            <a:off x="857200" y="1772816"/>
            <a:ext cx="7315200" cy="403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35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Personal hygiene Penjamah 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/>
              <a:t>penjamah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beranggapan</a:t>
            </a:r>
            <a:r>
              <a:rPr lang="en-US" dirty="0"/>
              <a:t> 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sanitasi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menyadari</a:t>
            </a:r>
            <a:r>
              <a:rPr lang="en-US" dirty="0"/>
              <a:t> 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sanitasi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, </a:t>
            </a:r>
            <a:r>
              <a:rPr lang="en-US" dirty="0" err="1"/>
              <a:t>higiene</a:t>
            </a:r>
            <a:r>
              <a:rPr lang="en-US" dirty="0"/>
              <a:t> </a:t>
            </a:r>
            <a:r>
              <a:rPr lang="en-US" dirty="0" err="1"/>
              <a:t>perorangan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kebiasaan</a:t>
            </a:r>
            <a:r>
              <a:rPr lang="en-US" dirty="0"/>
              <a:t> </a:t>
            </a:r>
            <a:r>
              <a:rPr lang="en-US" dirty="0" err="1"/>
              <a:t>bekerja</a:t>
            </a:r>
            <a:r>
              <a:rPr lang="en-US" dirty="0"/>
              <a:t>,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 (WHO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/>
              <a:t>Depkes</a:t>
            </a:r>
            <a:r>
              <a:rPr lang="en-US" dirty="0"/>
              <a:t> RI, 2004</a:t>
            </a:r>
            <a:r>
              <a:rPr lang="en-US" dirty="0" smtClean="0"/>
              <a:t>).</a:t>
            </a:r>
          </a:p>
          <a:p>
            <a:r>
              <a:rPr lang="id-ID" dirty="0" smtClean="0"/>
              <a:t>Penjamah Makanan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mengunyah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makanan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kecil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permen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id-ID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memakai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perhiasan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cincin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id-ID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bercakap-cakap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id-ID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Selalu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mencuci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sebelum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bekerja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setelah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keluar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kamar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kecil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id-ID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memanjangkan</a:t>
            </a:r>
            <a:r>
              <a:rPr lang="en-US" dirty="0" smtClean="0">
                <a:solidFill>
                  <a:schemeClr val="tx1"/>
                </a:solidFill>
              </a:rPr>
              <a:t> kuku.</a:t>
            </a:r>
            <a:endParaRPr lang="id-ID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Selalu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memakai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pakaian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bersih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2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134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1525</TotalTime>
  <Words>898</Words>
  <Application>Microsoft Office PowerPoint</Application>
  <PresentationFormat>On-screen Show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Theme4</vt:lpstr>
      <vt:lpstr>PowerPoint Presentation</vt:lpstr>
      <vt:lpstr>PENJAMAH MAKANAN</vt:lpstr>
      <vt:lpstr>PENJAMAH MAKANAN</vt:lpstr>
      <vt:lpstr>Penjamah Makanan</vt:lpstr>
      <vt:lpstr>TUJUAN HYGIENE PENJAMAH MAKANAN</vt:lpstr>
      <vt:lpstr>Prinsip Penjamah Makanan</vt:lpstr>
      <vt:lpstr>PENJAMAH MAKANAN</vt:lpstr>
      <vt:lpstr>Personal hygiene Penjamah Makanan</vt:lpstr>
      <vt:lpstr>PowerPoint Presentation</vt:lpstr>
      <vt:lpstr>PENJAMAH MAKANAN</vt:lpstr>
      <vt:lpstr>PENJAMAH MAKANAN</vt:lpstr>
      <vt:lpstr>PENJAMAH MAKANAN</vt:lpstr>
      <vt:lpstr>PENJAMAH MAKANAN</vt:lpstr>
      <vt:lpstr>HYGIENE PERSONAL </vt:lpstr>
      <vt:lpstr>HYGIENE PERSONAL </vt:lpstr>
      <vt:lpstr>HYGIENE PERSONAL </vt:lpstr>
      <vt:lpstr>HYGIENE PERSONAL </vt:lpstr>
      <vt:lpstr>HYGIENE PERSONAL </vt:lpstr>
      <vt:lpstr>HYGIENE PERSONAL </vt:lpstr>
      <vt:lpstr>SARANA BAGI PENJAMAH MAKANAN</vt:lpstr>
      <vt:lpstr>SARANA BAGI PENJAMAH MAKANAN</vt:lpstr>
      <vt:lpstr>KEWAJIBAN PENJAMAH</vt:lpstr>
      <vt:lpstr>TUJUAN PENGAWASAN</vt:lpstr>
      <vt:lpstr>TUJUAN PENGAWASAN</vt:lpstr>
      <vt:lpstr>TRAINING PENJAMAH MAKANAN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Hygiene Penjamah Makanan</dc:title>
  <dc:creator>User</dc:creator>
  <cp:lastModifiedBy>Ahmad Irfandi</cp:lastModifiedBy>
  <cp:revision>9</cp:revision>
  <dcterms:created xsi:type="dcterms:W3CDTF">2017-12-09T06:34:24Z</dcterms:created>
  <dcterms:modified xsi:type="dcterms:W3CDTF">2018-10-30T08:10:16Z</dcterms:modified>
</cp:coreProperties>
</file>