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9"/>
  </p:notesMasterIdLst>
  <p:sldIdLst>
    <p:sldId id="27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305CD-D6C6-432C-8669-41DF1AB9DF95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7D1AA9-03AE-4488-90E5-764160132F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01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037D41EA-574F-4D00-8CA7-E3EF56E9B23E}" type="datetimeFigureOut">
              <a:rPr lang="id-ID" smtClean="0"/>
              <a:pPr/>
              <a:t>29/10/2018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59E4A750-F0F6-44A8-9861-32DAC8594BE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8016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037D41EA-574F-4D00-8CA7-E3EF56E9B23E}" type="datetimeFigureOut">
              <a:rPr lang="id-ID" smtClean="0"/>
              <a:pPr/>
              <a:t>29/10/2018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59E4A750-F0F6-44A8-9861-32DAC8594BE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7071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037D41EA-574F-4D00-8CA7-E3EF56E9B23E}" type="datetimeFigureOut">
              <a:rPr lang="id-ID" smtClean="0"/>
              <a:pPr/>
              <a:t>29/10/2018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59E4A750-F0F6-44A8-9861-32DAC8594BE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6109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037D41EA-574F-4D00-8CA7-E3EF56E9B23E}" type="datetimeFigureOut">
              <a:rPr lang="id-ID" smtClean="0"/>
              <a:pPr/>
              <a:t>29/10/2018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59E4A750-F0F6-44A8-9861-32DAC8594BE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361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037D41EA-574F-4D00-8CA7-E3EF56E9B23E}" type="datetimeFigureOut">
              <a:rPr lang="id-ID" smtClean="0"/>
              <a:pPr/>
              <a:t>29/10/2018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59E4A750-F0F6-44A8-9861-32DAC8594BE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539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037D41EA-574F-4D00-8CA7-E3EF56E9B23E}" type="datetimeFigureOut">
              <a:rPr lang="id-ID" smtClean="0"/>
              <a:pPr/>
              <a:t>29/10/2018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59E4A750-F0F6-44A8-9861-32DAC8594BE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9998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037D41EA-574F-4D00-8CA7-E3EF56E9B23E}" type="datetimeFigureOut">
              <a:rPr lang="id-ID" smtClean="0"/>
              <a:pPr/>
              <a:t>29/10/2018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59E4A750-F0F6-44A8-9861-32DAC8594BE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64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037D41EA-574F-4D00-8CA7-E3EF56E9B23E}" type="datetimeFigureOut">
              <a:rPr lang="id-ID" smtClean="0"/>
              <a:pPr/>
              <a:t>29/10/2018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59E4A750-F0F6-44A8-9861-32DAC8594BE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468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037D41EA-574F-4D00-8CA7-E3EF56E9B23E}" type="datetimeFigureOut">
              <a:rPr lang="id-ID" smtClean="0"/>
              <a:pPr/>
              <a:t>29/10/2018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59E4A750-F0F6-44A8-9861-32DAC8594BE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3563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037D41EA-574F-4D00-8CA7-E3EF56E9B23E}" type="datetimeFigureOut">
              <a:rPr lang="id-ID" smtClean="0"/>
              <a:pPr/>
              <a:t>29/10/2018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59E4A750-F0F6-44A8-9861-32DAC8594BE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53658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037D41EA-574F-4D00-8CA7-E3EF56E9B23E}" type="datetimeFigureOut">
              <a:rPr lang="id-ID" smtClean="0"/>
              <a:pPr/>
              <a:t>29/10/2018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59E4A750-F0F6-44A8-9861-32DAC8594BE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7642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-12954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3200400" y="2168526"/>
            <a:ext cx="5638800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sz="2800" b="1" dirty="0" smtClean="0">
                <a:solidFill>
                  <a:schemeClr val="bg1"/>
                </a:solidFill>
              </a:rPr>
              <a:t>PENYAKIT AKIBAT MAKANAN</a:t>
            </a:r>
            <a:endParaRPr lang="en-US" sz="28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1400" b="1" dirty="0" smtClean="0">
                <a:solidFill>
                  <a:schemeClr val="bg1"/>
                </a:solidFill>
              </a:rPr>
              <a:t>Mayumi Nitami</a:t>
            </a:r>
            <a:r>
              <a:rPr lang="en-US" sz="1400" b="1" dirty="0" smtClean="0">
                <a:solidFill>
                  <a:schemeClr val="bg1"/>
                </a:solidFill>
              </a:rPr>
              <a:t>, </a:t>
            </a:r>
            <a:r>
              <a:rPr lang="en-US" sz="1400" b="1" dirty="0">
                <a:solidFill>
                  <a:schemeClr val="bg1"/>
                </a:solidFill>
              </a:rPr>
              <a:t>SKM, MKM</a:t>
            </a:r>
          </a:p>
          <a:p>
            <a:pPr algn="ctr" eaLnBrk="1" hangingPunct="1"/>
            <a:r>
              <a:rPr lang="en-US" sz="1400" b="1" dirty="0" err="1">
                <a:solidFill>
                  <a:schemeClr val="bg1"/>
                </a:solidFill>
              </a:rPr>
              <a:t>Kesmas</a:t>
            </a:r>
            <a:r>
              <a:rPr lang="en-US" sz="1400" b="1" dirty="0">
                <a:solidFill>
                  <a:schemeClr val="bg1"/>
                </a:solidFill>
              </a:rPr>
              <a:t>/FIKES</a:t>
            </a:r>
          </a:p>
        </p:txBody>
      </p:sp>
    </p:spTree>
    <p:extLst>
      <p:ext uri="{BB962C8B-B14F-4D97-AF65-F5344CB8AC3E}">
        <p14:creationId xmlns:p14="http://schemas.microsoft.com/office/powerpoint/2010/main" val="34254436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124744"/>
            <a:ext cx="7772400" cy="4572000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>
                <a:latin typeface="Aharoni" pitchFamily="2" charset="-79"/>
                <a:cs typeface="Aharoni" pitchFamily="2" charset="-79"/>
              </a:rPr>
              <a:t>Salmonella sp adalah bateri yg tidak tahan panas, sehingga pencegahan dapat dilakukan dengan pemanasan makanan.</a:t>
            </a:r>
          </a:p>
          <a:p>
            <a:r>
              <a:rPr lang="id-ID" dirty="0" smtClean="0">
                <a:latin typeface="Aharoni" pitchFamily="2" charset="-79"/>
                <a:cs typeface="Aharoni" pitchFamily="2" charset="-79"/>
              </a:rPr>
              <a:t>Pemanasan yg disarankan adalah suhu 66 oC selama 20 menit.</a:t>
            </a:r>
          </a:p>
          <a:p>
            <a:r>
              <a:rPr lang="id-ID" dirty="0" smtClean="0">
                <a:latin typeface="Aharoni" pitchFamily="2" charset="-79"/>
                <a:cs typeface="Aharoni" pitchFamily="2" charset="-79"/>
              </a:rPr>
              <a:t>Pengendalian : mencegah kontaminasi silang baik dari bahan baku maupun mesin dan peralatan, serta melaksanakan higiene personil.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980728"/>
            <a:ext cx="7772400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>
                <a:latin typeface="Aharoni" pitchFamily="2" charset="-79"/>
                <a:cs typeface="Aharoni" pitchFamily="2" charset="-79"/>
              </a:rPr>
              <a:t>2. </a:t>
            </a:r>
            <a:r>
              <a:rPr lang="id-ID" i="1" dirty="0" smtClean="0">
                <a:latin typeface="Aharoni" pitchFamily="2" charset="-79"/>
                <a:cs typeface="Aharoni" pitchFamily="2" charset="-79"/>
              </a:rPr>
              <a:t>Shigella sp</a:t>
            </a:r>
            <a:r>
              <a:rPr lang="id-ID" dirty="0" smtClean="0">
                <a:latin typeface="Aharoni" pitchFamily="2" charset="-79"/>
                <a:cs typeface="Aharoni" pitchFamily="2" charset="-79"/>
              </a:rPr>
              <a:t>.</a:t>
            </a:r>
          </a:p>
          <a:p>
            <a:pPr>
              <a:buFontTx/>
              <a:buChar char="-"/>
            </a:pPr>
            <a:r>
              <a:rPr lang="id-ID" dirty="0" smtClean="0">
                <a:latin typeface="Aharoni" pitchFamily="2" charset="-79"/>
                <a:cs typeface="Aharoni" pitchFamily="2" charset="-79"/>
              </a:rPr>
              <a:t>Bakteri </a:t>
            </a:r>
            <a:r>
              <a:rPr lang="id-ID" i="1" dirty="0" smtClean="0">
                <a:latin typeface="Aharoni" pitchFamily="2" charset="-79"/>
                <a:cs typeface="Aharoni" pitchFamily="2" charset="-79"/>
              </a:rPr>
              <a:t>Shigella sp </a:t>
            </a:r>
            <a:r>
              <a:rPr lang="id-ID" dirty="0" smtClean="0">
                <a:latin typeface="Aharoni" pitchFamily="2" charset="-79"/>
                <a:cs typeface="Aharoni" pitchFamily="2" charset="-79"/>
              </a:rPr>
              <a:t>bertanggung jawab terhadap timbulnya penyakit shigellosis atau dikenal sebagai disentri basiler.</a:t>
            </a:r>
          </a:p>
          <a:p>
            <a:pPr>
              <a:buFontTx/>
              <a:buChar char="-"/>
            </a:pPr>
            <a:r>
              <a:rPr lang="id-ID" dirty="0" smtClean="0">
                <a:latin typeface="Aharoni" pitchFamily="2" charset="-79"/>
                <a:cs typeface="Aharoni" pitchFamily="2" charset="-79"/>
              </a:rPr>
              <a:t>Gejala : sakit perut, diare, demam sampai suhu tubuh mencapai 40 oC, sakit kepala, pening, dehidrasi, lemah.</a:t>
            </a:r>
          </a:p>
          <a:p>
            <a:pPr>
              <a:buFontTx/>
              <a:buChar char="-"/>
            </a:pPr>
            <a:r>
              <a:rPr lang="id-ID" dirty="0" smtClean="0">
                <a:latin typeface="Aharoni" pitchFamily="2" charset="-79"/>
                <a:cs typeface="Aharoni" pitchFamily="2" charset="-79"/>
              </a:rPr>
              <a:t>Waktu inkubasi berkisar 1-7 hari, biasanya kurang dari 4 hari.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268760"/>
            <a:ext cx="7772400" cy="4572000"/>
          </a:xfrm>
        </p:spPr>
        <p:txBody>
          <a:bodyPr>
            <a:normAutofit fontScale="85000" lnSpcReduction="10000"/>
          </a:bodyPr>
          <a:lstStyle/>
          <a:p>
            <a:r>
              <a:rPr lang="id-ID" dirty="0" smtClean="0">
                <a:latin typeface="Aharoni" pitchFamily="2" charset="-79"/>
                <a:cs typeface="Aharoni" pitchFamily="2" charset="-79"/>
              </a:rPr>
              <a:t>Kontaminasi </a:t>
            </a:r>
            <a:r>
              <a:rPr lang="id-ID" i="1" dirty="0" smtClean="0">
                <a:latin typeface="Aharoni" pitchFamily="2" charset="-79"/>
                <a:cs typeface="Aharoni" pitchFamily="2" charset="-79"/>
              </a:rPr>
              <a:t>Shigella sp </a:t>
            </a:r>
            <a:r>
              <a:rPr lang="id-ID" dirty="0" smtClean="0">
                <a:latin typeface="Aharoni" pitchFamily="2" charset="-79"/>
                <a:cs typeface="Aharoni" pitchFamily="2" charset="-79"/>
              </a:rPr>
              <a:t>berasal dari feses orang yg terinfeksi, baik secara langsung maupun dengan perantaraan air.</a:t>
            </a:r>
          </a:p>
          <a:p>
            <a:r>
              <a:rPr lang="id-ID" dirty="0" smtClean="0">
                <a:latin typeface="Aharoni" pitchFamily="2" charset="-79"/>
                <a:cs typeface="Aharoni" pitchFamily="2" charset="-79"/>
              </a:rPr>
              <a:t>Makanan yg biasa terkontaminasi </a:t>
            </a:r>
            <a:r>
              <a:rPr lang="id-ID" i="1" dirty="0" smtClean="0">
                <a:latin typeface="Aharoni" pitchFamily="2" charset="-79"/>
                <a:cs typeface="Aharoni" pitchFamily="2" charset="-79"/>
              </a:rPr>
              <a:t>Shigella sp </a:t>
            </a:r>
            <a:r>
              <a:rPr lang="id-ID" dirty="0" smtClean="0">
                <a:latin typeface="Aharoni" pitchFamily="2" charset="-79"/>
                <a:cs typeface="Aharoni" pitchFamily="2" charset="-79"/>
              </a:rPr>
              <a:t>antara lain : tuna, udang, kalkun, makaroni, salad, dan susu. </a:t>
            </a:r>
          </a:p>
          <a:p>
            <a:r>
              <a:rPr lang="id-ID" dirty="0" smtClean="0">
                <a:latin typeface="Aharoni" pitchFamily="2" charset="-79"/>
                <a:cs typeface="Aharoni" pitchFamily="2" charset="-79"/>
              </a:rPr>
              <a:t>Pengendalian infeksi </a:t>
            </a:r>
            <a:r>
              <a:rPr lang="id-ID" i="1" dirty="0" smtClean="0">
                <a:latin typeface="Aharoni" pitchFamily="2" charset="-79"/>
                <a:cs typeface="Aharoni" pitchFamily="2" charset="-79"/>
              </a:rPr>
              <a:t>Shigella sp </a:t>
            </a:r>
            <a:r>
              <a:rPr lang="id-ID" dirty="0" smtClean="0">
                <a:latin typeface="Aharoni" pitchFamily="2" charset="-79"/>
                <a:cs typeface="Aharoni" pitchFamily="2" charset="-79"/>
              </a:rPr>
              <a:t> segera memasak atau mendinginkan makanan dengan baik, melindungi makanan dari lalat, menerapkan higiene perorangan.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908720"/>
            <a:ext cx="7772400" cy="4572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d-ID" dirty="0" smtClean="0">
                <a:latin typeface="Aharoni" pitchFamily="2" charset="-79"/>
                <a:cs typeface="Aharoni" pitchFamily="2" charset="-79"/>
              </a:rPr>
              <a:t>3. </a:t>
            </a:r>
            <a:r>
              <a:rPr lang="id-ID" i="1" dirty="0" smtClean="0">
                <a:latin typeface="Aharoni" pitchFamily="2" charset="-79"/>
                <a:cs typeface="Aharoni" pitchFamily="2" charset="-79"/>
              </a:rPr>
              <a:t>Vibrio parahaemolyticus</a:t>
            </a:r>
          </a:p>
          <a:p>
            <a:pPr>
              <a:buFontTx/>
              <a:buChar char="-"/>
            </a:pPr>
            <a:r>
              <a:rPr lang="id-ID" dirty="0" smtClean="0">
                <a:latin typeface="Aharoni" pitchFamily="2" charset="-79"/>
                <a:cs typeface="Aharoni" pitchFamily="2" charset="-79"/>
              </a:rPr>
              <a:t>Bakteri </a:t>
            </a:r>
            <a:r>
              <a:rPr lang="id-ID" i="1" dirty="0" smtClean="0">
                <a:latin typeface="Aharoni" pitchFamily="2" charset="-79"/>
                <a:cs typeface="Aharoni" pitchFamily="2" charset="-79"/>
              </a:rPr>
              <a:t>Vibrio parahaemolyticus </a:t>
            </a:r>
            <a:r>
              <a:rPr lang="id-ID" dirty="0" smtClean="0">
                <a:latin typeface="Aharoni" pitchFamily="2" charset="-79"/>
                <a:cs typeface="Aharoni" pitchFamily="2" charset="-79"/>
              </a:rPr>
              <a:t> merupakan bakteri yg tahan pada lingkungan yg mengandung garam sampai kadar 7%.</a:t>
            </a:r>
          </a:p>
          <a:p>
            <a:pPr>
              <a:buFontTx/>
              <a:buChar char="-"/>
            </a:pPr>
            <a:r>
              <a:rPr lang="id-ID" dirty="0" smtClean="0">
                <a:latin typeface="Aharoni" pitchFamily="2" charset="-79"/>
                <a:cs typeface="Aharoni" pitchFamily="2" charset="-79"/>
              </a:rPr>
              <a:t>Suka pada lingkungan yg kurang oksigen</a:t>
            </a:r>
          </a:p>
          <a:p>
            <a:pPr>
              <a:buFontTx/>
              <a:buChar char="-"/>
            </a:pPr>
            <a:r>
              <a:rPr lang="id-ID" dirty="0" smtClean="0">
                <a:latin typeface="Aharoni" pitchFamily="2" charset="-79"/>
                <a:cs typeface="Aharoni" pitchFamily="2" charset="-79"/>
              </a:rPr>
              <a:t>Banyak ditemukan pada hasil perairan laut dan pada air laut.</a:t>
            </a:r>
          </a:p>
          <a:p>
            <a:pPr>
              <a:buFontTx/>
              <a:buChar char="-"/>
            </a:pPr>
            <a:r>
              <a:rPr lang="id-ID" dirty="0" smtClean="0">
                <a:latin typeface="Aharoni" pitchFamily="2" charset="-79"/>
                <a:cs typeface="Aharoni" pitchFamily="2" charset="-79"/>
              </a:rPr>
              <a:t>Makanan sumber infeksi : ikan laut, kerang, kepiting, udang, dan kadang-kadang produk asinan.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124744"/>
            <a:ext cx="7772400" cy="457200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id-ID" dirty="0" smtClean="0"/>
              <a:t>Infeksi </a:t>
            </a:r>
            <a:r>
              <a:rPr lang="id-ID" i="1" dirty="0" smtClean="0"/>
              <a:t>Vibrio parahaemolyticus </a:t>
            </a:r>
            <a:r>
              <a:rPr lang="id-ID" dirty="0" smtClean="0"/>
              <a:t>ditandai dengan dengan sakit atau kram perut, diare, mual dan muntah, demam ringan, sakit kepala dan lemah.</a:t>
            </a:r>
          </a:p>
          <a:p>
            <a:pPr>
              <a:buFontTx/>
              <a:buChar char="-"/>
            </a:pPr>
            <a:r>
              <a:rPr lang="id-ID" dirty="0" smtClean="0"/>
              <a:t>Waktu inkubasi antara 2 – 48 jam, biasanya pada 10 – 20 jam</a:t>
            </a:r>
          </a:p>
          <a:p>
            <a:pPr>
              <a:buFontTx/>
              <a:buChar char="-"/>
            </a:pPr>
            <a:r>
              <a:rPr lang="id-ID" dirty="0" smtClean="0"/>
              <a:t>Pencegahan : memasak atau mendinginkan dengan segera, memisahkan masakan dan bahan mentah untuk mencegah kontaminasi silang, membersihkan dengan cermat untuk bahan yg dimakan mentah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620688"/>
            <a:ext cx="7772400" cy="4572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dirty="0" smtClean="0">
                <a:latin typeface="Aharoni" pitchFamily="2" charset="-79"/>
                <a:cs typeface="Aharoni" pitchFamily="2" charset="-79"/>
              </a:rPr>
              <a:t>4. </a:t>
            </a:r>
            <a:r>
              <a:rPr lang="id-ID" i="1" dirty="0" smtClean="0">
                <a:latin typeface="Aharoni" pitchFamily="2" charset="-79"/>
                <a:cs typeface="Aharoni" pitchFamily="2" charset="-79"/>
              </a:rPr>
              <a:t>Escheria coli</a:t>
            </a:r>
          </a:p>
          <a:p>
            <a:pPr>
              <a:buFontTx/>
              <a:buChar char="-"/>
            </a:pPr>
            <a:r>
              <a:rPr lang="id-ID" i="1" dirty="0" smtClean="0">
                <a:latin typeface="Aharoni" pitchFamily="2" charset="-79"/>
                <a:cs typeface="Aharoni" pitchFamily="2" charset="-79"/>
              </a:rPr>
              <a:t>Escheria coli </a:t>
            </a:r>
            <a:r>
              <a:rPr lang="id-ID" dirty="0" smtClean="0">
                <a:latin typeface="Aharoni" pitchFamily="2" charset="-79"/>
                <a:cs typeface="Aharoni" pitchFamily="2" charset="-79"/>
              </a:rPr>
              <a:t> normal terdapat dalam feses, baik hewan maupun manusia</a:t>
            </a:r>
          </a:p>
          <a:p>
            <a:pPr>
              <a:buFontTx/>
              <a:buChar char="-"/>
            </a:pPr>
            <a:r>
              <a:rPr lang="id-ID" dirty="0" smtClean="0">
                <a:latin typeface="Aharoni" pitchFamily="2" charset="-79"/>
                <a:cs typeface="Aharoni" pitchFamily="2" charset="-79"/>
              </a:rPr>
              <a:t>Dapat menyebabkan diare dikelompokkan dalam enteropatogenik </a:t>
            </a:r>
            <a:r>
              <a:rPr lang="id-ID" i="1" dirty="0" smtClean="0">
                <a:latin typeface="Aharoni" pitchFamily="2" charset="-79"/>
                <a:cs typeface="Aharoni" pitchFamily="2" charset="-79"/>
              </a:rPr>
              <a:t>Escheria coli</a:t>
            </a:r>
          </a:p>
          <a:p>
            <a:pPr>
              <a:buFontTx/>
              <a:buChar char="-"/>
            </a:pPr>
            <a:r>
              <a:rPr lang="id-ID" dirty="0" smtClean="0">
                <a:latin typeface="Aharoni" pitchFamily="2" charset="-79"/>
                <a:cs typeface="Aharoni" pitchFamily="2" charset="-79"/>
              </a:rPr>
              <a:t>Waktu inkubasi 8-24 jam</a:t>
            </a:r>
          </a:p>
          <a:p>
            <a:pPr>
              <a:buFontTx/>
              <a:buChar char="-"/>
            </a:pPr>
            <a:r>
              <a:rPr lang="id-ID" dirty="0" smtClean="0">
                <a:latin typeface="Aharoni" pitchFamily="2" charset="-79"/>
                <a:cs typeface="Aharoni" pitchFamily="2" charset="-79"/>
              </a:rPr>
              <a:t>Gejala : diare, muntah-muntah, dehidrasi.</a:t>
            </a:r>
          </a:p>
          <a:p>
            <a:pPr>
              <a:buFontTx/>
              <a:buChar char="-"/>
            </a:pPr>
            <a:r>
              <a:rPr lang="id-ID" dirty="0" smtClean="0">
                <a:latin typeface="Aharoni" pitchFamily="2" charset="-79"/>
                <a:cs typeface="Aharoni" pitchFamily="2" charset="-79"/>
              </a:rPr>
              <a:t>Makanan yg sering terkontaminasi : kerang, susu, keju, air minum</a:t>
            </a:r>
          </a:p>
          <a:p>
            <a:pPr>
              <a:buFontTx/>
              <a:buChar char="-"/>
            </a:pPr>
            <a:r>
              <a:rPr lang="id-ID" dirty="0" smtClean="0">
                <a:latin typeface="Aharoni" pitchFamily="2" charset="-79"/>
                <a:cs typeface="Aharoni" pitchFamily="2" charset="-79"/>
              </a:rPr>
              <a:t>Pencegahan sama dengan pencegahan infeksi Shigella</a:t>
            </a:r>
          </a:p>
          <a:p>
            <a:pPr>
              <a:buNone/>
            </a:pP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124744"/>
            <a:ext cx="7772400" cy="4572000"/>
          </a:xfrm>
        </p:spPr>
        <p:txBody>
          <a:bodyPr>
            <a:normAutofit fontScale="77500" lnSpcReduction="20000"/>
          </a:bodyPr>
          <a:lstStyle/>
          <a:p>
            <a:r>
              <a:rPr lang="id-ID" dirty="0" smtClean="0">
                <a:latin typeface="Aharoni" pitchFamily="2" charset="-79"/>
                <a:cs typeface="Aharoni" pitchFamily="2" charset="-79"/>
              </a:rPr>
              <a:t>Virus </a:t>
            </a:r>
          </a:p>
          <a:p>
            <a:pPr>
              <a:buFontTx/>
              <a:buChar char="-"/>
            </a:pPr>
            <a:r>
              <a:rPr lang="id-ID" dirty="0" smtClean="0">
                <a:latin typeface="Aharoni" pitchFamily="2" charset="-79"/>
                <a:cs typeface="Aharoni" pitchFamily="2" charset="-79"/>
              </a:rPr>
              <a:t>Beberapa jenis virus seperti hepatitis dan poliomyelitis dapat ditularkan melalui makanan.</a:t>
            </a:r>
          </a:p>
          <a:p>
            <a:pPr>
              <a:buFontTx/>
              <a:buChar char="-"/>
            </a:pPr>
            <a:r>
              <a:rPr lang="id-ID" dirty="0" smtClean="0">
                <a:latin typeface="Aharoni" pitchFamily="2" charset="-79"/>
                <a:cs typeface="Aharoni" pitchFamily="2" charset="-79"/>
              </a:rPr>
              <a:t>Virus hepatitis dijumpai dalam darah, air seni, dan feses manusia maupun hewan pembawa.</a:t>
            </a:r>
          </a:p>
          <a:p>
            <a:pPr>
              <a:buFontTx/>
              <a:buChar char="-"/>
            </a:pPr>
            <a:r>
              <a:rPr lang="id-ID" dirty="0" smtClean="0">
                <a:latin typeface="Aharoni" pitchFamily="2" charset="-79"/>
                <a:cs typeface="Aharoni" pitchFamily="2" charset="-79"/>
              </a:rPr>
              <a:t>Makanan yg sering terkontaminasi virus ini yaitu yg dikonsumsi mentah</a:t>
            </a:r>
          </a:p>
          <a:p>
            <a:pPr>
              <a:buFontTx/>
              <a:buChar char="-"/>
            </a:pPr>
            <a:r>
              <a:rPr lang="id-ID" dirty="0" smtClean="0">
                <a:latin typeface="Aharoni" pitchFamily="2" charset="-79"/>
                <a:cs typeface="Aharoni" pitchFamily="2" charset="-79"/>
              </a:rPr>
              <a:t>Pencegahan infeksi virus melalui makanan dapat dilakukan dengan menerapkan higiene personil, desinfeksi air, mencegah kontak antara makanan dengan serangga dan hewan pengerat</a:t>
            </a:r>
          </a:p>
          <a:p>
            <a:pPr>
              <a:buFontTx/>
              <a:buChar char="-"/>
            </a:pP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6000" dirty="0" smtClean="0"/>
              <a:t>Terima kasih</a:t>
            </a:r>
            <a:endParaRPr lang="id-ID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400" dirty="0" smtClean="0"/>
              <a:t>Penyakit Akibat Makanan</a:t>
            </a:r>
            <a:endParaRPr lang="id-ID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id-ID" dirty="0" smtClean="0"/>
              <a:t>Penyakit yg ditimbulkan oleh makanan dapat digolongkan menjadi 2 yaitu : infeksi dan peracunan.</a:t>
            </a:r>
          </a:p>
          <a:p>
            <a:r>
              <a:rPr lang="id-ID" dirty="0" smtClean="0"/>
              <a:t>Infeksi terjadi apabila setelah mengonsumsi makanan atau minuman yg mengandung mikroorganisme patogen hidup kemudian timbul gejala-gejala penyakit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dirty="0" smtClean="0"/>
              <a:t>KERACUNAN MAKANAN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68960"/>
          </a:xfrm>
        </p:spPr>
        <p:txBody>
          <a:bodyPr anchor="ctr"/>
          <a:lstStyle/>
          <a:p>
            <a:r>
              <a:rPr lang="id-ID" dirty="0"/>
              <a:t>K</a:t>
            </a:r>
            <a:r>
              <a:rPr lang="id-ID" dirty="0" smtClean="0"/>
              <a:t>eracunan makanan terjadi apabila di dalam makanan terdapat racun, baik racun kimiawi maupun intoksikasi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60" y="285728"/>
            <a:ext cx="428628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Penyakit Akibat Makanan</a:t>
            </a:r>
            <a:endParaRPr lang="id-ID" sz="2800" dirty="0"/>
          </a:p>
        </p:txBody>
      </p:sp>
      <p:sp>
        <p:nvSpPr>
          <p:cNvPr id="5" name="Rectangle 4"/>
          <p:cNvSpPr/>
          <p:nvPr/>
        </p:nvSpPr>
        <p:spPr>
          <a:xfrm>
            <a:off x="6357950" y="2000240"/>
            <a:ext cx="171451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Infeksi</a:t>
            </a:r>
            <a:endParaRPr lang="id-ID" sz="2800" dirty="0"/>
          </a:p>
        </p:txBody>
      </p:sp>
      <p:sp>
        <p:nvSpPr>
          <p:cNvPr id="6" name="Rectangle 5"/>
          <p:cNvSpPr/>
          <p:nvPr/>
        </p:nvSpPr>
        <p:spPr>
          <a:xfrm>
            <a:off x="1928794" y="1428736"/>
            <a:ext cx="207170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Peracunan</a:t>
            </a:r>
            <a:endParaRPr lang="id-ID" sz="2800" dirty="0"/>
          </a:p>
        </p:txBody>
      </p:sp>
      <p:sp>
        <p:nvSpPr>
          <p:cNvPr id="7" name="Rectangle 6"/>
          <p:cNvSpPr/>
          <p:nvPr/>
        </p:nvSpPr>
        <p:spPr>
          <a:xfrm>
            <a:off x="3214678" y="2714620"/>
            <a:ext cx="21431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Intoksikasi</a:t>
            </a:r>
            <a:endParaRPr lang="id-ID" sz="2800" dirty="0"/>
          </a:p>
        </p:txBody>
      </p:sp>
      <p:sp>
        <p:nvSpPr>
          <p:cNvPr id="8" name="Rectangle 7"/>
          <p:cNvSpPr/>
          <p:nvPr/>
        </p:nvSpPr>
        <p:spPr>
          <a:xfrm>
            <a:off x="500034" y="2714620"/>
            <a:ext cx="21431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Kimiawi</a:t>
            </a:r>
            <a:endParaRPr lang="id-ID" sz="2800" dirty="0"/>
          </a:p>
        </p:txBody>
      </p:sp>
      <p:sp>
        <p:nvSpPr>
          <p:cNvPr id="9" name="Rectangle 8"/>
          <p:cNvSpPr/>
          <p:nvPr/>
        </p:nvSpPr>
        <p:spPr>
          <a:xfrm>
            <a:off x="6786578" y="4214818"/>
            <a:ext cx="21431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Racun dr MO</a:t>
            </a:r>
            <a:endParaRPr lang="id-ID" sz="2800" dirty="0"/>
          </a:p>
        </p:txBody>
      </p:sp>
      <p:sp>
        <p:nvSpPr>
          <p:cNvPr id="10" name="Rectangle 9"/>
          <p:cNvSpPr/>
          <p:nvPr/>
        </p:nvSpPr>
        <p:spPr>
          <a:xfrm>
            <a:off x="3857620" y="4214818"/>
            <a:ext cx="285752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Racun dr jar. hewan</a:t>
            </a:r>
            <a:endParaRPr lang="id-ID" sz="2800" dirty="0"/>
          </a:p>
        </p:txBody>
      </p:sp>
      <p:sp>
        <p:nvSpPr>
          <p:cNvPr id="11" name="Rectangle 10"/>
          <p:cNvSpPr/>
          <p:nvPr/>
        </p:nvSpPr>
        <p:spPr>
          <a:xfrm>
            <a:off x="500034" y="4214818"/>
            <a:ext cx="321471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Racun dr jar. tanaman</a:t>
            </a:r>
            <a:endParaRPr lang="id-ID" sz="2800" dirty="0"/>
          </a:p>
        </p:txBody>
      </p:sp>
      <p:cxnSp>
        <p:nvCxnSpPr>
          <p:cNvPr id="13" name="Straight Arrow Connector 12"/>
          <p:cNvCxnSpPr>
            <a:stCxn id="4" idx="2"/>
          </p:cNvCxnSpPr>
          <p:nvPr/>
        </p:nvCxnSpPr>
        <p:spPr>
          <a:xfrm rot="5400000">
            <a:off x="3786182" y="642918"/>
            <a:ext cx="214314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  <a:endCxn id="5" idx="0"/>
          </p:cNvCxnSpPr>
          <p:nvPr/>
        </p:nvCxnSpPr>
        <p:spPr>
          <a:xfrm rot="16200000" flipH="1">
            <a:off x="5500694" y="285728"/>
            <a:ext cx="785818" cy="2643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2"/>
            <a:endCxn id="8" idx="0"/>
          </p:cNvCxnSpPr>
          <p:nvPr/>
        </p:nvCxnSpPr>
        <p:spPr>
          <a:xfrm rot="5400000">
            <a:off x="2089530" y="1839505"/>
            <a:ext cx="357190" cy="13930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928926" y="2428868"/>
            <a:ext cx="150019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2"/>
            <a:endCxn id="11" idx="0"/>
          </p:cNvCxnSpPr>
          <p:nvPr/>
        </p:nvCxnSpPr>
        <p:spPr>
          <a:xfrm rot="5400000">
            <a:off x="2911067" y="2839637"/>
            <a:ext cx="571504" cy="21788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2"/>
            <a:endCxn id="10" idx="0"/>
          </p:cNvCxnSpPr>
          <p:nvPr/>
        </p:nvCxnSpPr>
        <p:spPr>
          <a:xfrm rot="16200000" flipH="1">
            <a:off x="4500562" y="3429000"/>
            <a:ext cx="571504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214810" y="3643314"/>
            <a:ext cx="364333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979512"/>
          </a:xfrm>
        </p:spPr>
        <p:txBody>
          <a:bodyPr/>
          <a:lstStyle/>
          <a:p>
            <a:r>
              <a:rPr lang="id-ID" dirty="0" smtClean="0"/>
              <a:t>Infeksi dari makanan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16832"/>
            <a:ext cx="7848872" cy="4032448"/>
          </a:xfrm>
        </p:spPr>
        <p:txBody>
          <a:bodyPr/>
          <a:lstStyle/>
          <a:p>
            <a:r>
              <a:rPr lang="id-ID" dirty="0" smtClean="0"/>
              <a:t>Timbul apabila mengonsumsi makanan yang terkontaminasi MO patogen yang hidup. </a:t>
            </a:r>
          </a:p>
          <a:p>
            <a:r>
              <a:rPr lang="id-ID" dirty="0" smtClean="0"/>
              <a:t>MO tersebut akan berkembang dalam tubuh dan menimbulkan gejala-gejala penyakit.</a:t>
            </a:r>
          </a:p>
          <a:p>
            <a:r>
              <a:rPr lang="id-ID" dirty="0" smtClean="0"/>
              <a:t>Waktu antara konsumsi makanan terkontaminasi dengan timbulnya gejala penyakit, baik infeksi maupun peracunan disebut waktu inkubasi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979512"/>
          </a:xfrm>
        </p:spPr>
        <p:txBody>
          <a:bodyPr/>
          <a:lstStyle/>
          <a:p>
            <a:r>
              <a:rPr lang="id-ID" dirty="0" smtClean="0"/>
              <a:t>Infeksi dari makanan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556792"/>
            <a:ext cx="7772400" cy="4572000"/>
          </a:xfrm>
        </p:spPr>
        <p:txBody>
          <a:bodyPr>
            <a:normAutofit fontScale="85000" lnSpcReduction="10000"/>
          </a:bodyPr>
          <a:lstStyle/>
          <a:p>
            <a:r>
              <a:rPr lang="id-ID" dirty="0" smtClean="0">
                <a:latin typeface="Aharoni" pitchFamily="2" charset="-79"/>
                <a:cs typeface="Aharoni" pitchFamily="2" charset="-79"/>
              </a:rPr>
              <a:t>Biasanya waktu inkubasi peracunan makanan lebih lama dibandingkan waktu inkubasi peracunan makanan disebabkan MO butuh waktu untuk tumbuh dan berkembang dalam tubuh.</a:t>
            </a:r>
          </a:p>
          <a:p>
            <a:r>
              <a:rPr lang="id-ID" dirty="0" smtClean="0">
                <a:latin typeface="Aharoni" pitchFamily="2" charset="-79"/>
                <a:cs typeface="Aharoni" pitchFamily="2" charset="-79"/>
              </a:rPr>
              <a:t>MO yg paling banyak menimbulkan infeksi adalah dari jenis bakteri.</a:t>
            </a:r>
          </a:p>
          <a:p>
            <a:r>
              <a:rPr lang="id-ID" dirty="0" smtClean="0">
                <a:latin typeface="Aharoni" pitchFamily="2" charset="-79"/>
                <a:cs typeface="Aharoni" pitchFamily="2" charset="-79"/>
              </a:rPr>
              <a:t>Makanan yg paling sering terkontaminasi adalah kelompok makanan berasam rendah seperti daging, ikan, telur, susu, dan produknya.</a:t>
            </a:r>
          </a:p>
          <a:p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052736"/>
            <a:ext cx="7772400" cy="4572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id-ID" i="1" dirty="0" smtClean="0">
                <a:latin typeface="Aharoni" pitchFamily="2" charset="-79"/>
                <a:cs typeface="Aharoni" pitchFamily="2" charset="-79"/>
              </a:rPr>
              <a:t>Salmonella sp</a:t>
            </a:r>
          </a:p>
          <a:p>
            <a:pPr marL="514350" indent="-514350">
              <a:buFontTx/>
              <a:buChar char="-"/>
            </a:pPr>
            <a:r>
              <a:rPr lang="id-ID" dirty="0" smtClean="0">
                <a:latin typeface="Aharoni" pitchFamily="2" charset="-79"/>
                <a:cs typeface="Aharoni" pitchFamily="2" charset="-79"/>
              </a:rPr>
              <a:t>Salmonella patogen menjadi penyebar nomor satu dari semua infeksi makanan di Amerika</a:t>
            </a:r>
          </a:p>
          <a:p>
            <a:pPr marL="514350" indent="-514350">
              <a:buFontTx/>
              <a:buChar char="-"/>
            </a:pPr>
            <a:r>
              <a:rPr lang="id-ID" dirty="0" smtClean="0">
                <a:latin typeface="Aharoni" pitchFamily="2" charset="-79"/>
                <a:cs typeface="Aharoni" pitchFamily="2" charset="-79"/>
              </a:rPr>
              <a:t>Bakteri berbentuk batang, tidak membentuk spora, dapat hidup pada lingkungan aerob maupun kondisi kurang oksigen, tumbuh baik pada suhu kamar dengan suhu optimum 37 oC.</a:t>
            </a:r>
          </a:p>
          <a:p>
            <a:pPr marL="514350" indent="-514350">
              <a:buFontTx/>
              <a:buChar char="-"/>
            </a:pP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052736"/>
            <a:ext cx="7772400" cy="45720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id-ID" dirty="0" smtClean="0">
                <a:latin typeface="Aharoni" pitchFamily="2" charset="-79"/>
                <a:cs typeface="Aharoni" pitchFamily="2" charset="-79"/>
              </a:rPr>
              <a:t>Sumber kontaminasi : manusia dan hewan yaitu dari saluran pencernaannya.</a:t>
            </a:r>
          </a:p>
          <a:p>
            <a:pPr>
              <a:buFontTx/>
              <a:buChar char="-"/>
            </a:pPr>
            <a:r>
              <a:rPr lang="id-ID" dirty="0" smtClean="0">
                <a:latin typeface="Aharoni" pitchFamily="2" charset="-79"/>
                <a:cs typeface="Aharoni" pitchFamily="2" charset="-79"/>
              </a:rPr>
              <a:t>Hewan : kalkun, ayam, anjing, kucing, katak, tikus, lalat, kecoa, dan burung.</a:t>
            </a:r>
          </a:p>
          <a:p>
            <a:pPr>
              <a:buFontTx/>
              <a:buChar char="-"/>
            </a:pPr>
            <a:r>
              <a:rPr lang="id-ID" dirty="0" smtClean="0">
                <a:latin typeface="Aharoni" pitchFamily="2" charset="-79"/>
                <a:cs typeface="Aharoni" pitchFamily="2" charset="-79"/>
              </a:rPr>
              <a:t>Jenis makanan yg sering menjadi sumber salmonella adalah daging, unggas, telur, susu, dan produknya-produk seperti es krim, coklat, ham, sandwich, ikan dan daging asap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052736"/>
            <a:ext cx="7772400" cy="4572000"/>
          </a:xfrm>
        </p:spPr>
        <p:txBody>
          <a:bodyPr>
            <a:noAutofit/>
          </a:bodyPr>
          <a:lstStyle/>
          <a:p>
            <a:r>
              <a:rPr lang="id-ID" dirty="0" smtClean="0">
                <a:latin typeface="Aharoni" pitchFamily="2" charset="-79"/>
                <a:cs typeface="Aharoni" pitchFamily="2" charset="-79"/>
              </a:rPr>
              <a:t>Ada 2 jenis penyakit yang dapat ditimbulkan oleh Salmonella yaitu salmonellosis disebabkan oleh </a:t>
            </a:r>
            <a:r>
              <a:rPr lang="id-ID" i="1" dirty="0" smtClean="0">
                <a:latin typeface="Aharoni" pitchFamily="2" charset="-79"/>
                <a:cs typeface="Aharoni" pitchFamily="2" charset="-79"/>
              </a:rPr>
              <a:t>Salmonella choleraesuis </a:t>
            </a:r>
            <a:r>
              <a:rPr lang="id-ID" dirty="0" smtClean="0">
                <a:latin typeface="Aharoni" pitchFamily="2" charset="-79"/>
                <a:cs typeface="Aharoni" pitchFamily="2" charset="-79"/>
              </a:rPr>
              <a:t>dan demam enterik oleh </a:t>
            </a:r>
            <a:r>
              <a:rPr lang="id-ID" i="1" dirty="0" smtClean="0">
                <a:latin typeface="Aharoni" pitchFamily="2" charset="-79"/>
                <a:cs typeface="Aharoni" pitchFamily="2" charset="-79"/>
              </a:rPr>
              <a:t>Salmonella thypi </a:t>
            </a:r>
            <a:r>
              <a:rPr lang="id-ID" dirty="0" smtClean="0">
                <a:latin typeface="Aharoni" pitchFamily="2" charset="-79"/>
                <a:cs typeface="Aharoni" pitchFamily="2" charset="-79"/>
              </a:rPr>
              <a:t>dan </a:t>
            </a:r>
            <a:r>
              <a:rPr lang="id-ID" i="1" dirty="0" smtClean="0">
                <a:latin typeface="Aharoni" pitchFamily="2" charset="-79"/>
                <a:cs typeface="Aharoni" pitchFamily="2" charset="-79"/>
              </a:rPr>
              <a:t>Salmonella parathypi</a:t>
            </a:r>
            <a:r>
              <a:rPr lang="id-ID" dirty="0" smtClean="0">
                <a:latin typeface="Aharoni" pitchFamily="2" charset="-79"/>
                <a:cs typeface="Aharoni" pitchFamily="2" charset="-79"/>
              </a:rPr>
              <a:t>.</a:t>
            </a:r>
          </a:p>
          <a:p>
            <a:r>
              <a:rPr lang="id-ID" dirty="0" smtClean="0">
                <a:latin typeface="Aharoni" pitchFamily="2" charset="-79"/>
                <a:cs typeface="Aharoni" pitchFamily="2" charset="-79"/>
              </a:rPr>
              <a:t>Waktu inkubasi salmonellosis antara 5-72 jam, biasanya 12 – 48 jam</a:t>
            </a:r>
          </a:p>
          <a:p>
            <a:r>
              <a:rPr lang="id-ID" dirty="0" smtClean="0">
                <a:latin typeface="Aharoni" pitchFamily="2" charset="-79"/>
                <a:cs typeface="Aharoni" pitchFamily="2" charset="-79"/>
              </a:rPr>
              <a:t>Gejala : sakit perut, diare, demam, muntah, dehidrasi, sakit kepala, dan lemas.</a:t>
            </a:r>
          </a:p>
          <a:p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</Template>
  <TotalTime>2018</TotalTime>
  <Words>749</Words>
  <Application>Microsoft Office PowerPoint</Application>
  <PresentationFormat>On-screen Show (4:3)</PresentationFormat>
  <Paragraphs>65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Theme4</vt:lpstr>
      <vt:lpstr>PowerPoint Presentation</vt:lpstr>
      <vt:lpstr>Penyakit Akibat Makanan</vt:lpstr>
      <vt:lpstr>KERACUNAN MAKANAN</vt:lpstr>
      <vt:lpstr>PowerPoint Presentation</vt:lpstr>
      <vt:lpstr>Infeksi dari makanan</vt:lpstr>
      <vt:lpstr>Infeksi dari makanan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Penyakit Akibat Makanan</dc:title>
  <dc:creator>ARIE</dc:creator>
  <cp:lastModifiedBy>Ahmad Irfandi</cp:lastModifiedBy>
  <cp:revision>29</cp:revision>
  <dcterms:created xsi:type="dcterms:W3CDTF">2011-05-23T06:33:12Z</dcterms:created>
  <dcterms:modified xsi:type="dcterms:W3CDTF">2018-10-30T08:11:38Z</dcterms:modified>
</cp:coreProperties>
</file>