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93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924C2C-80E6-4EEA-ABB7-099380047C4E}" type="datetimeFigureOut">
              <a:rPr lang="id-ID" smtClean="0"/>
              <a:t>30/11/2017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205838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924C2C-80E6-4EEA-ABB7-099380047C4E}" type="datetimeFigureOut">
              <a:rPr lang="id-ID" smtClean="0"/>
              <a:t>30/11/2017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191585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924C2C-80E6-4EEA-ABB7-099380047C4E}" type="datetimeFigureOut">
              <a:rPr lang="id-ID" smtClean="0"/>
              <a:t>30/11/2017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363450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924C2C-80E6-4EEA-ABB7-099380047C4E}" type="datetimeFigureOut">
              <a:rPr lang="id-ID" smtClean="0"/>
              <a:t>30/11/2017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3270915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24C2C-80E6-4EEA-ABB7-099380047C4E}" type="datetimeFigureOut">
              <a:rPr lang="id-ID" smtClean="0"/>
              <a:t>30/11/2017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2090028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924C2C-80E6-4EEA-ABB7-099380047C4E}" type="datetimeFigureOut">
              <a:rPr lang="id-ID" smtClean="0"/>
              <a:t>30/11/2017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210126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924C2C-80E6-4EEA-ABB7-099380047C4E}" type="datetimeFigureOut">
              <a:rPr lang="id-ID" smtClean="0"/>
              <a:t>30/11/2017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42062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924C2C-80E6-4EEA-ABB7-099380047C4E}" type="datetimeFigureOut">
              <a:rPr lang="id-ID" smtClean="0"/>
              <a:t>30/11/2017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431050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24C2C-80E6-4EEA-ABB7-099380047C4E}" type="datetimeFigureOut">
              <a:rPr lang="id-ID" smtClean="0"/>
              <a:t>30/11/2017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189488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24C2C-80E6-4EEA-ABB7-099380047C4E}" type="datetimeFigureOut">
              <a:rPr lang="id-ID" smtClean="0"/>
              <a:t>30/11/2017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332989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24C2C-80E6-4EEA-ABB7-099380047C4E}" type="datetimeFigureOut">
              <a:rPr lang="id-ID" smtClean="0"/>
              <a:t>30/11/2017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20B31E0-FCB6-4E8B-9BA4-F2DEAE472B16}" type="slidenum">
              <a:rPr lang="id-ID" smtClean="0"/>
              <a:t>‹#›</a:t>
            </a:fld>
            <a:endParaRPr lang="id-ID"/>
          </a:p>
        </p:txBody>
      </p:sp>
    </p:spTree>
    <p:extLst>
      <p:ext uri="{BB962C8B-B14F-4D97-AF65-F5344CB8AC3E}">
        <p14:creationId xmlns:p14="http://schemas.microsoft.com/office/powerpoint/2010/main" val="3893861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24C2C-80E6-4EEA-ABB7-099380047C4E}" type="datetimeFigureOut">
              <a:rPr lang="id-ID" smtClean="0"/>
              <a:t>30/11/2017</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B31E0-FCB6-4E8B-9BA4-F2DEAE472B16}" type="slidenum">
              <a:rPr lang="id-ID" smtClean="0"/>
              <a:t>‹#›</a:t>
            </a:fld>
            <a:endParaRPr lang="id-ID"/>
          </a:p>
        </p:txBody>
      </p:sp>
    </p:spTree>
    <p:extLst>
      <p:ext uri="{BB962C8B-B14F-4D97-AF65-F5344CB8AC3E}">
        <p14:creationId xmlns:p14="http://schemas.microsoft.com/office/powerpoint/2010/main" val="2087627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01551" y="3602038"/>
            <a:ext cx="4942449" cy="1655762"/>
          </a:xfrm>
        </p:spPr>
        <p:txBody>
          <a:bodyPr>
            <a:normAutofit/>
          </a:bodyPr>
          <a:lstStyle/>
          <a:p>
            <a:r>
              <a:rPr lang="id-ID" sz="3600" dirty="0"/>
              <a:t>SANITASI </a:t>
            </a:r>
          </a:p>
          <a:p>
            <a:r>
              <a:rPr lang="id-ID" sz="3600" dirty="0"/>
              <a:t>KOLAM RENANG</a:t>
            </a:r>
          </a:p>
        </p:txBody>
      </p:sp>
    </p:spTree>
    <p:extLst>
      <p:ext uri="{BB962C8B-B14F-4D97-AF65-F5344CB8AC3E}">
        <p14:creationId xmlns:p14="http://schemas.microsoft.com/office/powerpoint/2010/main" val="2988885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8186"/>
            <a:ext cx="7886700" cy="1072503"/>
          </a:xfrm>
        </p:spPr>
        <p:txBody>
          <a:bodyPr>
            <a:normAutofit fontScale="90000"/>
          </a:bodyPr>
          <a:lstStyle/>
          <a:p>
            <a:r>
              <a:rPr lang="id-ID" dirty="0"/>
              <a:t>Syarat Pembangunan Kolam </a:t>
            </a:r>
            <a:r>
              <a:rPr lang="id-ID" dirty="0" smtClean="0"/>
              <a:t>Renang</a:t>
            </a:r>
            <a:endParaRPr lang="id-ID" dirty="0"/>
          </a:p>
        </p:txBody>
      </p:sp>
      <p:sp>
        <p:nvSpPr>
          <p:cNvPr id="3" name="Content Placeholder 2"/>
          <p:cNvSpPr>
            <a:spLocks noGrp="1"/>
          </p:cNvSpPr>
          <p:nvPr>
            <p:ph idx="1"/>
          </p:nvPr>
        </p:nvSpPr>
        <p:spPr/>
        <p:txBody>
          <a:bodyPr>
            <a:normAutofit fontScale="92500"/>
          </a:bodyPr>
          <a:lstStyle/>
          <a:p>
            <a:pPr marL="0" indent="0">
              <a:buNone/>
            </a:pPr>
            <a:r>
              <a:rPr lang="id-ID" b="1" u="sng" dirty="0" smtClean="0"/>
              <a:t>Letak </a:t>
            </a:r>
            <a:r>
              <a:rPr lang="id-ID" b="1" u="sng" dirty="0"/>
              <a:t>kolam </a:t>
            </a:r>
            <a:r>
              <a:rPr lang="id-ID" b="1" u="sng" dirty="0" smtClean="0"/>
              <a:t>renang</a:t>
            </a:r>
            <a:endParaRPr lang="id-ID" dirty="0"/>
          </a:p>
          <a:p>
            <a:r>
              <a:rPr lang="id-ID" dirty="0" smtClean="0"/>
              <a:t>Terletak </a:t>
            </a:r>
            <a:r>
              <a:rPr lang="id-ID" dirty="0"/>
              <a:t>di tempat yang strategis, yaitu mudah dicapai dengan jalan kaki, ataupun kendaraan </a:t>
            </a:r>
            <a:r>
              <a:rPr lang="id-ID" dirty="0" smtClean="0"/>
              <a:t>umum/pribadi</a:t>
            </a:r>
            <a:endParaRPr lang="id-ID" dirty="0"/>
          </a:p>
          <a:p>
            <a:r>
              <a:rPr lang="id-ID" dirty="0" smtClean="0"/>
              <a:t>Bangunan </a:t>
            </a:r>
            <a:r>
              <a:rPr lang="id-ID" dirty="0"/>
              <a:t>kolam harus dapat melindungi kolam air kolam dari tipan angin kencang yang membawa debu atau </a:t>
            </a:r>
            <a:r>
              <a:rPr lang="id-ID" dirty="0" smtClean="0"/>
              <a:t>daun-daunan</a:t>
            </a:r>
            <a:endParaRPr lang="id-ID" dirty="0"/>
          </a:p>
          <a:p>
            <a:r>
              <a:rPr lang="id-ID" dirty="0" smtClean="0"/>
              <a:t>Wilayah </a:t>
            </a:r>
            <a:r>
              <a:rPr lang="id-ID" dirty="0"/>
              <a:t>dari kolam renang harus dipagari setinggi minimal 1,80 meterr dan tidak mudah di </a:t>
            </a:r>
            <a:r>
              <a:rPr lang="id-ID" dirty="0" smtClean="0"/>
              <a:t>panjati</a:t>
            </a:r>
            <a:endParaRPr lang="id-ID" dirty="0"/>
          </a:p>
          <a:p>
            <a:r>
              <a:rPr lang="id-ID" dirty="0" smtClean="0"/>
              <a:t>Kolam </a:t>
            </a:r>
            <a:r>
              <a:rPr lang="id-ID" dirty="0"/>
              <a:t>renang harus bebas dari dun-daunan yang menggelantung di atasnya.</a:t>
            </a:r>
          </a:p>
          <a:p>
            <a:endParaRPr lang="id-ID" dirty="0"/>
          </a:p>
        </p:txBody>
      </p:sp>
    </p:spTree>
    <p:extLst>
      <p:ext uri="{BB962C8B-B14F-4D97-AF65-F5344CB8AC3E}">
        <p14:creationId xmlns:p14="http://schemas.microsoft.com/office/powerpoint/2010/main" val="1140813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id-ID" b="1" u="sng" dirty="0"/>
              <a:t>Ukuran Kolam </a:t>
            </a:r>
            <a:r>
              <a:rPr lang="id-ID" b="1" u="sng" dirty="0" smtClean="0"/>
              <a:t>Renang</a:t>
            </a:r>
            <a:endParaRPr lang="id-ID" dirty="0"/>
          </a:p>
          <a:p>
            <a:r>
              <a:rPr lang="id-ID" dirty="0" smtClean="0"/>
              <a:t>Diperkirakan </a:t>
            </a:r>
            <a:r>
              <a:rPr lang="id-ID" dirty="0"/>
              <a:t>untuk kota berpenduduk dibawah 30.000 orang jumlah pengunjung maksimal setiap harinya di kolam renang antara 5-10 % dari </a:t>
            </a:r>
            <a:r>
              <a:rPr lang="id-ID" dirty="0" smtClean="0"/>
              <a:t>populasi.</a:t>
            </a:r>
            <a:endParaRPr lang="id-ID" dirty="0"/>
          </a:p>
          <a:p>
            <a:r>
              <a:rPr lang="id-ID" dirty="0" smtClean="0"/>
              <a:t>Batas </a:t>
            </a:r>
            <a:r>
              <a:rPr lang="id-ID" dirty="0"/>
              <a:t>jumlah perenang menurut </a:t>
            </a:r>
            <a:r>
              <a:rPr lang="id-ID" dirty="0" smtClean="0"/>
              <a:t>APHA</a:t>
            </a:r>
            <a:endParaRPr lang="id-ID" dirty="0"/>
          </a:p>
          <a:p>
            <a:pPr lvl="1"/>
            <a:r>
              <a:rPr lang="id-ID" dirty="0" smtClean="0"/>
              <a:t>Diving </a:t>
            </a:r>
            <a:r>
              <a:rPr lang="id-ID" dirty="0"/>
              <a:t>area (daerah penyelaman)</a:t>
            </a:r>
            <a:br>
              <a:rPr lang="id-ID" dirty="0"/>
            </a:br>
            <a:r>
              <a:rPr lang="id-ID" dirty="0"/>
              <a:t>Batas maksimum 2 perenang untuk radius 10 ft dari masing-masing papan </a:t>
            </a:r>
            <a:r>
              <a:rPr lang="id-ID" dirty="0" smtClean="0"/>
              <a:t>loncat</a:t>
            </a:r>
            <a:endParaRPr lang="id-ID" dirty="0"/>
          </a:p>
          <a:p>
            <a:pPr lvl="1"/>
            <a:r>
              <a:rPr lang="id-ID" dirty="0" smtClean="0"/>
              <a:t>Swimming </a:t>
            </a:r>
            <a:r>
              <a:rPr lang="id-ID" dirty="0"/>
              <a:t>area (daerah perenang)</a:t>
            </a:r>
            <a:br>
              <a:rPr lang="id-ID" dirty="0"/>
            </a:br>
            <a:r>
              <a:rPr lang="id-ID" dirty="0"/>
              <a:t>Mempunyai kedalaman lebih dari 5 ft dan terletak di luar dari daerah </a:t>
            </a:r>
            <a:r>
              <a:rPr lang="id-ID" dirty="0" smtClean="0"/>
              <a:t>penyelaman</a:t>
            </a:r>
            <a:endParaRPr lang="id-ID" dirty="0"/>
          </a:p>
          <a:p>
            <a:pPr lvl="1"/>
            <a:r>
              <a:rPr lang="id-ID" dirty="0" smtClean="0"/>
              <a:t>Non </a:t>
            </a:r>
            <a:r>
              <a:rPr lang="id-ID" dirty="0"/>
              <a:t>swimming area (bukan daerah untuk berenang)</a:t>
            </a:r>
            <a:br>
              <a:rPr lang="id-ID" dirty="0"/>
            </a:br>
            <a:r>
              <a:rPr lang="id-ID" dirty="0"/>
              <a:t>Untuk kolam renang yang besar 60-80 , dari luas kolam digunakan untuk non swimming area</a:t>
            </a:r>
          </a:p>
          <a:p>
            <a:endParaRPr lang="id-ID" dirty="0"/>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2576252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id-ID" b="1" u="sng" dirty="0"/>
              <a:t>Penyediaan air kolam </a:t>
            </a:r>
            <a:r>
              <a:rPr lang="id-ID" b="1" u="sng" dirty="0" smtClean="0"/>
              <a:t>renang</a:t>
            </a:r>
            <a:endParaRPr lang="id-ID" dirty="0"/>
          </a:p>
          <a:p>
            <a:r>
              <a:rPr lang="id-ID" dirty="0" smtClean="0"/>
              <a:t>Kualitas </a:t>
            </a:r>
            <a:r>
              <a:rPr lang="id-ID" dirty="0"/>
              <a:t>air kolam harus memenuh syarat fisika, kimia, dan mikrobiologis sesuai dengan peraturan menteri Kesehatan Nomor : 416/Menkes/Per/IX/-1990 tanggal 3 September </a:t>
            </a:r>
            <a:r>
              <a:rPr lang="id-ID" dirty="0" smtClean="0"/>
              <a:t>1990.</a:t>
            </a:r>
            <a:endParaRPr lang="id-ID" dirty="0"/>
          </a:p>
          <a:p>
            <a:r>
              <a:rPr lang="id-ID" dirty="0" smtClean="0"/>
              <a:t>Jumlah </a:t>
            </a:r>
            <a:r>
              <a:rPr lang="id-ID" dirty="0"/>
              <a:t>air didalam </a:t>
            </a:r>
            <a:r>
              <a:rPr lang="id-ID" dirty="0" smtClean="0"/>
              <a:t>mencukupi</a:t>
            </a:r>
          </a:p>
          <a:p>
            <a:r>
              <a:rPr lang="id-ID" dirty="0" smtClean="0"/>
              <a:t>System </a:t>
            </a:r>
            <a:r>
              <a:rPr lang="id-ID" dirty="0"/>
              <a:t>penyediaan air dalam kolam dilakukan secara saniter yang terlindung dari bahaya kontaminasi </a:t>
            </a:r>
            <a:endParaRPr lang="id-ID" dirty="0"/>
          </a:p>
          <a:p>
            <a:r>
              <a:rPr lang="id-ID" dirty="0" smtClean="0"/>
              <a:t>Pada air penambah (Make up Water) harus dialirkan lewat “Vacuun Breaker” untuk mencegah Backsiphonage”</a:t>
            </a:r>
          </a:p>
          <a:p>
            <a:endParaRPr lang="id-ID" dirty="0"/>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3150385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b="1" u="sng" dirty="0"/>
              <a:t>Konstruksi </a:t>
            </a:r>
            <a:r>
              <a:rPr lang="id-ID" b="1" u="sng" dirty="0" smtClean="0"/>
              <a:t>kolam</a:t>
            </a:r>
            <a:endParaRPr lang="id-ID" b="1" u="sng" dirty="0"/>
          </a:p>
          <a:p>
            <a:r>
              <a:rPr lang="id-ID" dirty="0" smtClean="0"/>
              <a:t>Kolam </a:t>
            </a:r>
            <a:r>
              <a:rPr lang="id-ID" dirty="0"/>
              <a:t>harus dibuat dari bahan yang kuat, rapat air, keras dan licin, baik untuk lantai ataupun </a:t>
            </a:r>
            <a:r>
              <a:rPr lang="id-ID" dirty="0" smtClean="0"/>
              <a:t>dinding.</a:t>
            </a:r>
            <a:endParaRPr lang="id-ID" dirty="0"/>
          </a:p>
          <a:p>
            <a:r>
              <a:rPr lang="id-ID" dirty="0" smtClean="0"/>
              <a:t>Dinding </a:t>
            </a:r>
            <a:r>
              <a:rPr lang="id-ID" dirty="0"/>
              <a:t>dan lantai harus berwarna terang ntuk menjaga keselamatan dan agar lebh </a:t>
            </a:r>
            <a:r>
              <a:rPr lang="id-ID" dirty="0" smtClean="0"/>
              <a:t>seniter</a:t>
            </a:r>
            <a:endParaRPr lang="id-ID" dirty="0"/>
          </a:p>
          <a:p>
            <a:r>
              <a:rPr lang="id-ID" dirty="0" smtClean="0"/>
              <a:t>Setiap </a:t>
            </a:r>
            <a:r>
              <a:rPr lang="id-ID" dirty="0"/>
              <a:t>pertemuan dua dinding atau sudut membentuk bulatan agar mudah dibersihkan.</a:t>
            </a:r>
            <a:endParaRPr lang="id-ID" dirty="0"/>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3743139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id-ID" b="1" u="sng" dirty="0" smtClean="0"/>
              <a:t>Bentuk kolam dan dasar kolam</a:t>
            </a:r>
            <a:endParaRPr lang="id-ID" b="1" u="sng" dirty="0"/>
          </a:p>
          <a:p>
            <a:r>
              <a:rPr lang="id-ID" dirty="0" smtClean="0"/>
              <a:t>Lubang </a:t>
            </a:r>
            <a:r>
              <a:rPr lang="id-ID" dirty="0"/>
              <a:t>pengurasan harus terletak di tempat </a:t>
            </a:r>
            <a:r>
              <a:rPr lang="id-ID" dirty="0" smtClean="0"/>
              <a:t>terdalam</a:t>
            </a:r>
            <a:endParaRPr lang="id-ID" dirty="0"/>
          </a:p>
          <a:p>
            <a:r>
              <a:rPr lang="id-ID" dirty="0" smtClean="0"/>
              <a:t>Kemringan </a:t>
            </a:r>
            <a:r>
              <a:rPr lang="id-ID" dirty="0"/>
              <a:t>dari lantai kolam tidak boleh lebih dari 1 inc per ft. jika kedalaman air kurang 51/2 ft dan tidak boleh ada perubahan kemiringan lantai yang tiba-tiba. Pada kolam renang dengan panjang kurang dari 50 ft, rata-rata kemiringan akan menurun menjadi 11/2 inch per </a:t>
            </a:r>
            <a:r>
              <a:rPr lang="id-ID" dirty="0" smtClean="0"/>
              <a:t>ft.</a:t>
            </a:r>
            <a:endParaRPr lang="id-ID" dirty="0"/>
          </a:p>
          <a:p>
            <a:r>
              <a:rPr lang="id-ID" dirty="0" smtClean="0"/>
              <a:t>Dinding </a:t>
            </a:r>
            <a:r>
              <a:rPr lang="id-ID" dirty="0"/>
              <a:t>kolam harus benar-benar vertical dan melengkung dengan pertemuan dengan lantai dasar</a:t>
            </a:r>
          </a:p>
          <a:p>
            <a:endParaRPr lang="id-ID" dirty="0"/>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3189496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b="1" u="sng" dirty="0"/>
              <a:t>Tempat berjalan </a:t>
            </a:r>
            <a:r>
              <a:rPr lang="id-ID" b="1" u="sng" dirty="0" smtClean="0"/>
              <a:t>Perenang</a:t>
            </a:r>
            <a:endParaRPr lang="id-ID" dirty="0"/>
          </a:p>
          <a:p>
            <a:r>
              <a:rPr lang="id-ID" dirty="0" smtClean="0"/>
              <a:t>Sekeliling </a:t>
            </a:r>
            <a:r>
              <a:rPr lang="id-ID" dirty="0"/>
              <a:t>kolam tersebut harus ada tempat berjalan (pool duck area) yang lebarnya minimum 1,5 </a:t>
            </a:r>
            <a:r>
              <a:rPr lang="id-ID" dirty="0" smtClean="0"/>
              <a:t>meter</a:t>
            </a:r>
            <a:endParaRPr lang="id-ID" dirty="0"/>
          </a:p>
          <a:p>
            <a:r>
              <a:rPr lang="id-ID" dirty="0" smtClean="0"/>
              <a:t>Tempat </a:t>
            </a:r>
            <a:r>
              <a:rPr lang="id-ID" dirty="0"/>
              <a:t>berjalan tersebut harus punya kemiringan sebesar ¼ inch per foot dan dilengkapi dengan lubang pengering lantai satu buah untuk setiap 100 ft2 luas </a:t>
            </a:r>
            <a:r>
              <a:rPr lang="id-ID" dirty="0" smtClean="0"/>
              <a:t>permukaan</a:t>
            </a:r>
            <a:endParaRPr lang="id-ID" dirty="0"/>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3020539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id-ID" b="1" u="sng" dirty="0" smtClean="0"/>
              <a:t>Penerangan</a:t>
            </a:r>
            <a:endParaRPr lang="id-ID" dirty="0"/>
          </a:p>
          <a:p>
            <a:r>
              <a:rPr lang="id-ID" dirty="0" smtClean="0"/>
              <a:t>Untuk </a:t>
            </a:r>
            <a:r>
              <a:rPr lang="id-ID" dirty="0"/>
              <a:t>kolam renang digunakan cahaya dari alam (natural lighting) dan cahaya buatan (artificial lighting) dengan syarat sbb </a:t>
            </a:r>
            <a:r>
              <a:rPr lang="id-ID" dirty="0" smtClean="0"/>
              <a:t>:</a:t>
            </a:r>
            <a:endParaRPr lang="id-ID" dirty="0"/>
          </a:p>
          <a:p>
            <a:pPr lvl="1"/>
            <a:r>
              <a:rPr lang="id-ID" dirty="0" smtClean="0"/>
              <a:t>Pencahayaan </a:t>
            </a:r>
            <a:r>
              <a:rPr lang="id-ID" dirty="0"/>
              <a:t>alam, untuk indoor pool tidak boleh ada jendela tapi cukup lubang angin /ventilasi dengan ketinggian 7 ft diatas lantai ruangan agar dapat mengurangi cahaya yang dipantulkan oleh permukaan air kolam. Pencahayaan yang baik dengan menggunakan sinar difus berasal ari ata karena sedikit sekali menimbulkan pantulan pada permukaan air </a:t>
            </a:r>
            <a:r>
              <a:rPr lang="id-ID" dirty="0" smtClean="0"/>
              <a:t>kolam.</a:t>
            </a:r>
            <a:endParaRPr lang="id-ID" dirty="0"/>
          </a:p>
          <a:p>
            <a:pPr lvl="1"/>
            <a:r>
              <a:rPr lang="id-ID" dirty="0" smtClean="0"/>
              <a:t>Pencahayaan </a:t>
            </a:r>
            <a:r>
              <a:rPr lang="id-ID" dirty="0"/>
              <a:t>buatan, kuat penerangannya tergantng dari penggunaannya</a:t>
            </a:r>
            <a:endParaRPr lang="id-ID" dirty="0"/>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752545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id-ID" b="1" u="sng" dirty="0"/>
              <a:t>Saluran pembuangan keliling kolam scum </a:t>
            </a:r>
            <a:r>
              <a:rPr lang="id-ID" b="1" u="sng" dirty="0" smtClean="0"/>
              <a:t>gutters)</a:t>
            </a:r>
            <a:endParaRPr lang="id-ID" b="1" u="sng" dirty="0"/>
          </a:p>
          <a:p>
            <a:r>
              <a:rPr lang="id-ID" dirty="0" smtClean="0"/>
              <a:t>Saluran </a:t>
            </a:r>
            <a:r>
              <a:rPr lang="id-ID" dirty="0"/>
              <a:t>ini berguna untuk menbersihkan permukaan air dan </a:t>
            </a:r>
            <a:r>
              <a:rPr lang="id-ID" dirty="0" smtClean="0"/>
              <a:t>sirkulasi</a:t>
            </a:r>
            <a:endParaRPr lang="id-ID" dirty="0"/>
          </a:p>
          <a:p>
            <a:r>
              <a:rPr lang="id-ID" dirty="0" smtClean="0"/>
              <a:t>Saluran </a:t>
            </a:r>
            <a:r>
              <a:rPr lang="id-ID" dirty="0"/>
              <a:t>buangan harus dibangun mengelilingi kolam renang dengan ketinggian yang </a:t>
            </a:r>
            <a:r>
              <a:rPr lang="id-ID" dirty="0" smtClean="0"/>
              <a:t>sama</a:t>
            </a:r>
            <a:endParaRPr lang="id-ID" dirty="0"/>
          </a:p>
          <a:p>
            <a:r>
              <a:rPr lang="id-ID" dirty="0" smtClean="0"/>
              <a:t>Kedalaman </a:t>
            </a:r>
            <a:r>
              <a:rPr lang="id-ID" dirty="0"/>
              <a:t>dari saluran ini sekitar 2-3 inch agar dapat dimanfaatkan untuk pegangan </a:t>
            </a:r>
            <a:r>
              <a:rPr lang="id-ID" dirty="0" smtClean="0"/>
              <a:t>perenang</a:t>
            </a:r>
            <a:endParaRPr lang="id-ID" dirty="0"/>
          </a:p>
          <a:p>
            <a:r>
              <a:rPr lang="id-ID" dirty="0" smtClean="0"/>
              <a:t>Lubang </a:t>
            </a:r>
            <a:r>
              <a:rPr lang="id-ID" dirty="0"/>
              <a:t>pematusan saluran kelilng (gutter drain) di anjurkan berbentuk tegak lurus untuk mencegah penyumbatan</a:t>
            </a:r>
            <a:endParaRPr lang="id-ID" dirty="0"/>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3209940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Area Kolam Renang</a:t>
            </a:r>
          </a:p>
          <a:p>
            <a:pPr lvl="1"/>
            <a:r>
              <a:rPr lang="id-ID" dirty="0" smtClean="0"/>
              <a:t>Pemisahan area kolam renang</a:t>
            </a:r>
          </a:p>
          <a:p>
            <a:pPr lvl="1"/>
            <a:r>
              <a:rPr lang="id-ID" dirty="0" smtClean="0"/>
              <a:t>Air terisi penuh</a:t>
            </a:r>
          </a:p>
          <a:p>
            <a:pPr lvl="1"/>
            <a:r>
              <a:rPr lang="id-ID" dirty="0" smtClean="0"/>
              <a:t>Maksimal jumlah perenang yang diizinkan yaitu luas kolam dibagi 3 m³</a:t>
            </a:r>
          </a:p>
          <a:p>
            <a:pPr lvl="1"/>
            <a:r>
              <a:rPr lang="id-ID" dirty="0" smtClean="0"/>
              <a:t>Lantai dan dinding harus kuat, kedap air, rata, mudah dibersihkan dan berwarna terang</a:t>
            </a:r>
          </a:p>
          <a:p>
            <a:pPr lvl="1"/>
            <a:r>
              <a:rPr lang="id-ID" dirty="0" smtClean="0"/>
              <a:t>Saluran air yang bersih tidak bercampur dengan air kotor</a:t>
            </a:r>
            <a:endParaRPr lang="id-ID" dirty="0"/>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2437679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id-ID" dirty="0" smtClean="0"/>
              <a:t>Bak Cuci Kaki Kolam Renang</a:t>
            </a:r>
          </a:p>
          <a:p>
            <a:pPr lvl="1"/>
            <a:r>
              <a:rPr lang="id-ID" dirty="0" smtClean="0"/>
              <a:t>Ukuran 1,5 m (P) dengan kedalaman 20 cm</a:t>
            </a:r>
          </a:p>
          <a:p>
            <a:pPr lvl="1"/>
            <a:r>
              <a:rPr lang="id-ID" dirty="0" smtClean="0"/>
              <a:t>Kadar sisa chlor pada bak cuci kaki 2 ppm</a:t>
            </a:r>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133717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SANITASI KOLAM RENANG</a:t>
            </a:r>
            <a:endParaRPr lang="id-ID" dirty="0"/>
          </a:p>
        </p:txBody>
      </p:sp>
      <p:sp>
        <p:nvSpPr>
          <p:cNvPr id="3" name="Content Placeholder 2"/>
          <p:cNvSpPr>
            <a:spLocks noGrp="1"/>
          </p:cNvSpPr>
          <p:nvPr>
            <p:ph idx="1"/>
          </p:nvPr>
        </p:nvSpPr>
        <p:spPr/>
        <p:txBody>
          <a:bodyPr>
            <a:normAutofit/>
          </a:bodyPr>
          <a:lstStyle/>
          <a:p>
            <a:r>
              <a:rPr lang="id-ID" dirty="0" smtClean="0"/>
              <a:t>SANITASI (WHO) </a:t>
            </a:r>
            <a:r>
              <a:rPr lang="id-ID" dirty="0" smtClean="0">
                <a:sym typeface="Wingdings" panose="05000000000000000000" pitchFamily="2" charset="2"/>
              </a:rPr>
              <a:t></a:t>
            </a:r>
            <a:r>
              <a:rPr lang="id-ID" dirty="0" smtClean="0"/>
              <a:t> </a:t>
            </a:r>
            <a:r>
              <a:rPr lang="id-ID" dirty="0"/>
              <a:t>usaha pencegahan/ pengendalian semua faktor lingkungan </a:t>
            </a:r>
            <a:r>
              <a:rPr lang="id-ID" dirty="0" smtClean="0"/>
              <a:t>yang </a:t>
            </a:r>
            <a:r>
              <a:rPr lang="id-ID" dirty="0"/>
              <a:t>dapat memberikan pengaruh terhadap manusia terutama yang sifatnya merugikan/ </a:t>
            </a:r>
            <a:r>
              <a:rPr lang="id-ID" dirty="0" smtClean="0"/>
              <a:t>berbahaya, </a:t>
            </a:r>
            <a:r>
              <a:rPr lang="id-ID" dirty="0"/>
              <a:t>kesehatan dan kelangsungan hidup manusia</a:t>
            </a:r>
            <a:r>
              <a:rPr lang="id-ID" dirty="0" smtClean="0"/>
              <a:t>.</a:t>
            </a:r>
          </a:p>
          <a:p>
            <a:r>
              <a:rPr lang="en-US" dirty="0" err="1" smtClean="0"/>
              <a:t>Kolam</a:t>
            </a:r>
            <a:r>
              <a:rPr lang="en-US" dirty="0" smtClean="0"/>
              <a:t> </a:t>
            </a:r>
            <a:r>
              <a:rPr lang="en-US" dirty="0" err="1"/>
              <a:t>renang</a:t>
            </a:r>
            <a:r>
              <a:rPr lang="en-US" dirty="0"/>
              <a:t> </a:t>
            </a:r>
            <a:r>
              <a:rPr lang="en-US" dirty="0" err="1"/>
              <a:t>adalah</a:t>
            </a:r>
            <a:r>
              <a:rPr lang="en-US" dirty="0"/>
              <a:t> </a:t>
            </a:r>
            <a:r>
              <a:rPr lang="en-US" dirty="0" err="1"/>
              <a:t>suatu</a:t>
            </a:r>
            <a:r>
              <a:rPr lang="en-US" dirty="0"/>
              <a:t> </a:t>
            </a:r>
            <a:r>
              <a:rPr lang="en-US" dirty="0" err="1"/>
              <a:t>tempat</a:t>
            </a:r>
            <a:r>
              <a:rPr lang="en-US" dirty="0"/>
              <a:t> </a:t>
            </a:r>
            <a:r>
              <a:rPr lang="en-US" dirty="0" err="1"/>
              <a:t>pemandian</a:t>
            </a:r>
            <a:r>
              <a:rPr lang="en-US" dirty="0"/>
              <a:t> yang </a:t>
            </a:r>
            <a:r>
              <a:rPr lang="en-US" dirty="0" err="1"/>
              <a:t>diperuntukan</a:t>
            </a:r>
            <a:r>
              <a:rPr lang="en-US" dirty="0"/>
              <a:t> </a:t>
            </a:r>
            <a:r>
              <a:rPr lang="en-US" dirty="0" err="1"/>
              <a:t>bagi</a:t>
            </a:r>
            <a:r>
              <a:rPr lang="en-US" dirty="0"/>
              <a:t> </a:t>
            </a:r>
            <a:r>
              <a:rPr lang="en-US" dirty="0" err="1"/>
              <a:t>keperluan</a:t>
            </a:r>
            <a:r>
              <a:rPr lang="en-US" dirty="0"/>
              <a:t> </a:t>
            </a:r>
            <a:r>
              <a:rPr lang="en-US" dirty="0" err="1"/>
              <a:t>umum</a:t>
            </a:r>
            <a:r>
              <a:rPr lang="en-US" dirty="0"/>
              <a:t>, </a:t>
            </a:r>
            <a:r>
              <a:rPr lang="en-US" dirty="0" err="1"/>
              <a:t>untuk</a:t>
            </a:r>
            <a:r>
              <a:rPr lang="en-US" dirty="0"/>
              <a:t> </a:t>
            </a:r>
            <a:r>
              <a:rPr lang="en-US" dirty="0" err="1"/>
              <a:t>keperluan</a:t>
            </a:r>
            <a:r>
              <a:rPr lang="en-US" dirty="0"/>
              <a:t> </a:t>
            </a:r>
            <a:r>
              <a:rPr lang="en-US" dirty="0" err="1"/>
              <a:t>rekreasi</a:t>
            </a:r>
            <a:r>
              <a:rPr lang="en-US" dirty="0"/>
              <a:t> </a:t>
            </a:r>
            <a:r>
              <a:rPr lang="en-US" dirty="0" err="1"/>
              <a:t>dan</a:t>
            </a:r>
            <a:r>
              <a:rPr lang="en-US" dirty="0"/>
              <a:t> </a:t>
            </a:r>
            <a:r>
              <a:rPr lang="en-US" dirty="0" err="1"/>
              <a:t>olah</a:t>
            </a:r>
            <a:r>
              <a:rPr lang="en-US" dirty="0"/>
              <a:t> raga </a:t>
            </a:r>
            <a:r>
              <a:rPr lang="en-US" dirty="0" err="1"/>
              <a:t>renang</a:t>
            </a:r>
            <a:r>
              <a:rPr lang="en-US" dirty="0"/>
              <a:t>.</a:t>
            </a:r>
            <a:endParaRPr lang="id-ID" dirty="0"/>
          </a:p>
          <a:p>
            <a:endParaRPr lang="id-ID" dirty="0"/>
          </a:p>
        </p:txBody>
      </p:sp>
    </p:spTree>
    <p:extLst>
      <p:ext uri="{BB962C8B-B14F-4D97-AF65-F5344CB8AC3E}">
        <p14:creationId xmlns:p14="http://schemas.microsoft.com/office/powerpoint/2010/main" val="883267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id-ID" dirty="0" smtClean="0"/>
              <a:t>Fasilitas Sanitasi</a:t>
            </a:r>
          </a:p>
          <a:p>
            <a:r>
              <a:rPr lang="id-ID" dirty="0" smtClean="0"/>
              <a:t>Tempat sampah</a:t>
            </a:r>
          </a:p>
          <a:p>
            <a:r>
              <a:rPr lang="id-ID" dirty="0" smtClean="0"/>
              <a:t>Tempat Cuci Tangan</a:t>
            </a:r>
          </a:p>
          <a:p>
            <a:pPr lvl="1"/>
            <a:r>
              <a:rPr lang="id-ID" dirty="0" smtClean="0"/>
              <a:t>Ada sabun</a:t>
            </a:r>
          </a:p>
          <a:p>
            <a:pPr lvl="1"/>
            <a:r>
              <a:rPr lang="id-ID" dirty="0" smtClean="0"/>
              <a:t>Air Mengalir</a:t>
            </a:r>
          </a:p>
          <a:p>
            <a:pPr lvl="1"/>
            <a:r>
              <a:rPr lang="id-ID" dirty="0" smtClean="0"/>
              <a:t>Terjangkau</a:t>
            </a:r>
          </a:p>
          <a:p>
            <a:r>
              <a:rPr lang="id-ID" dirty="0" smtClean="0"/>
              <a:t>Jamban &amp; Peturasan</a:t>
            </a:r>
          </a:p>
          <a:p>
            <a:pPr lvl="1"/>
            <a:r>
              <a:rPr lang="id-ID" dirty="0" smtClean="0"/>
              <a:t>Terpisah</a:t>
            </a:r>
          </a:p>
          <a:p>
            <a:pPr lvl="1"/>
            <a:r>
              <a:rPr lang="id-ID" dirty="0" smtClean="0"/>
              <a:t>1 Jamban untuk 40 Wanita</a:t>
            </a:r>
          </a:p>
          <a:p>
            <a:pPr lvl="1"/>
            <a:r>
              <a:rPr lang="id-ID" dirty="0" smtClean="0"/>
              <a:t>1 Jamban untuk 60 Pria</a:t>
            </a:r>
          </a:p>
          <a:p>
            <a:pPr lvl="1"/>
            <a:r>
              <a:rPr lang="id-ID" dirty="0" smtClean="0"/>
              <a:t>1 Peturasan untuk 60 Pria</a:t>
            </a:r>
            <a:endParaRPr lang="id-ID" dirty="0"/>
          </a:p>
          <a:p>
            <a:r>
              <a:rPr lang="id-ID" dirty="0" smtClean="0"/>
              <a:t>Pencuci bilas</a:t>
            </a:r>
          </a:p>
          <a:p>
            <a:pPr lvl="1"/>
            <a:r>
              <a:rPr lang="id-ID" dirty="0" smtClean="0"/>
              <a:t>1 Pancuran untuk 40 Perenang</a:t>
            </a:r>
          </a:p>
          <a:p>
            <a:pPr lvl="1"/>
            <a:r>
              <a:rPr lang="id-ID" dirty="0" smtClean="0"/>
              <a:t>Terpisah</a:t>
            </a:r>
          </a:p>
          <a:p>
            <a:pPr marL="457200" lvl="1" indent="0">
              <a:buNone/>
            </a:pPr>
            <a:endParaRPr lang="id-ID" dirty="0"/>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4020568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Peralatan</a:t>
            </a:r>
          </a:p>
          <a:p>
            <a:pPr lvl="1"/>
            <a:r>
              <a:rPr lang="id-ID" dirty="0" smtClean="0"/>
              <a:t>Tersedia peralatan pertolongan pertama</a:t>
            </a:r>
          </a:p>
          <a:p>
            <a:pPr lvl="1"/>
            <a:r>
              <a:rPr lang="id-ID" dirty="0" smtClean="0"/>
              <a:t>Alat ukur kadar pH dan Chlor</a:t>
            </a:r>
          </a:p>
          <a:p>
            <a:pPr lvl="1"/>
            <a:r>
              <a:rPr lang="id-ID" dirty="0" smtClean="0"/>
              <a:t>Hasil sisa Chlor dan pH harus di umumkan</a:t>
            </a:r>
          </a:p>
          <a:p>
            <a:r>
              <a:rPr lang="id-ID" dirty="0" smtClean="0"/>
              <a:t>Himbauan</a:t>
            </a:r>
          </a:p>
          <a:p>
            <a:pPr lvl="1"/>
            <a:r>
              <a:rPr lang="id-ID" dirty="0" smtClean="0"/>
              <a:t>Larangan berenang bagi penderita penyakit kulit, penyakit kelamin, epilepsy, jantung</a:t>
            </a:r>
          </a:p>
        </p:txBody>
      </p:sp>
      <p:sp>
        <p:nvSpPr>
          <p:cNvPr id="4" name="Title 1"/>
          <p:cNvSpPr>
            <a:spLocks noGrp="1"/>
          </p:cNvSpPr>
          <p:nvPr>
            <p:ph type="title"/>
          </p:nvPr>
        </p:nvSpPr>
        <p:spPr>
          <a:xfrm>
            <a:off x="628650" y="734096"/>
            <a:ext cx="7886700" cy="956593"/>
          </a:xfrm>
        </p:spPr>
        <p:txBody>
          <a:bodyPr>
            <a:normAutofit fontScale="90000"/>
          </a:bodyPr>
          <a:lstStyle/>
          <a:p>
            <a:r>
              <a:rPr lang="id-ID" dirty="0"/>
              <a:t>Syarat Pembangunan Kolam </a:t>
            </a:r>
            <a:r>
              <a:rPr lang="id-ID" dirty="0" smtClean="0"/>
              <a:t>Renang</a:t>
            </a:r>
            <a:endParaRPr lang="id-ID" dirty="0"/>
          </a:p>
        </p:txBody>
      </p:sp>
    </p:spTree>
    <p:extLst>
      <p:ext uri="{BB962C8B-B14F-4D97-AF65-F5344CB8AC3E}">
        <p14:creationId xmlns:p14="http://schemas.microsoft.com/office/powerpoint/2010/main" val="4133313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Fisik</a:t>
            </a:r>
          </a:p>
          <a:p>
            <a:pPr lvl="1"/>
            <a:r>
              <a:rPr lang="id-ID" dirty="0" smtClean="0"/>
              <a:t>Tidak bau</a:t>
            </a:r>
          </a:p>
          <a:p>
            <a:pPr lvl="1"/>
            <a:r>
              <a:rPr lang="id-ID" dirty="0" smtClean="0"/>
              <a:t>Berwarna</a:t>
            </a:r>
          </a:p>
          <a:p>
            <a:pPr lvl="1"/>
            <a:r>
              <a:rPr lang="id-ID" dirty="0" smtClean="0"/>
              <a:t>Bebas benda terapung</a:t>
            </a:r>
          </a:p>
          <a:p>
            <a:pPr lvl="1"/>
            <a:r>
              <a:rPr lang="id-ID" dirty="0" smtClean="0"/>
              <a:t>Suhu dibawah suhu sekitar kolam renang</a:t>
            </a:r>
          </a:p>
          <a:p>
            <a:r>
              <a:rPr lang="id-ID" dirty="0" smtClean="0"/>
              <a:t>Mikrobiologi</a:t>
            </a:r>
          </a:p>
          <a:p>
            <a:pPr lvl="1"/>
            <a:r>
              <a:rPr lang="id-ID" dirty="0" smtClean="0"/>
              <a:t>Jumlah kuman untuk 1 cc air harus kurang dari 100</a:t>
            </a:r>
          </a:p>
          <a:p>
            <a:pPr lvl="1"/>
            <a:r>
              <a:rPr lang="id-ID" dirty="0" smtClean="0"/>
              <a:t>E.coli untuk per 100ml air harus 0</a:t>
            </a:r>
          </a:p>
          <a:p>
            <a:r>
              <a:rPr lang="id-ID" dirty="0" smtClean="0"/>
              <a:t>Kimia</a:t>
            </a:r>
          </a:p>
          <a:p>
            <a:pPr lvl="1"/>
            <a:r>
              <a:rPr lang="id-ID" dirty="0" smtClean="0"/>
              <a:t>pH 6,5 -8,5</a:t>
            </a:r>
          </a:p>
          <a:p>
            <a:pPr lvl="1"/>
            <a:r>
              <a:rPr lang="id-ID" dirty="0" smtClean="0"/>
              <a:t>Sisa Chlor 0,2 – 0,5 ppm</a:t>
            </a:r>
          </a:p>
          <a:p>
            <a:pPr lvl="1"/>
            <a:r>
              <a:rPr lang="id-ID" dirty="0" smtClean="0"/>
              <a:t>Al 0,2 ppm</a:t>
            </a:r>
          </a:p>
          <a:p>
            <a:pPr lvl="1"/>
            <a:r>
              <a:rPr lang="id-ID" dirty="0" smtClean="0"/>
              <a:t>CaCo</a:t>
            </a:r>
            <a:r>
              <a:rPr lang="id-ID" sz="1300" dirty="0" smtClean="0"/>
              <a:t>3  </a:t>
            </a:r>
            <a:r>
              <a:rPr lang="id-ID" dirty="0" smtClean="0"/>
              <a:t>50 – 500 ppm</a:t>
            </a:r>
            <a:endParaRPr lang="id-ID" dirty="0"/>
          </a:p>
        </p:txBody>
      </p:sp>
      <p:sp>
        <p:nvSpPr>
          <p:cNvPr id="4" name="Title 1"/>
          <p:cNvSpPr>
            <a:spLocks noGrp="1"/>
          </p:cNvSpPr>
          <p:nvPr>
            <p:ph type="title"/>
          </p:nvPr>
        </p:nvSpPr>
        <p:spPr>
          <a:xfrm>
            <a:off x="628650" y="734096"/>
            <a:ext cx="7886700" cy="956593"/>
          </a:xfrm>
        </p:spPr>
        <p:txBody>
          <a:bodyPr>
            <a:normAutofit/>
          </a:bodyPr>
          <a:lstStyle/>
          <a:p>
            <a:r>
              <a:rPr lang="id-ID" dirty="0" smtClean="0"/>
              <a:t>Kualitas Kolam Renang</a:t>
            </a:r>
            <a:endParaRPr lang="id-ID" dirty="0"/>
          </a:p>
        </p:txBody>
      </p:sp>
    </p:spTree>
    <p:extLst>
      <p:ext uri="{BB962C8B-B14F-4D97-AF65-F5344CB8AC3E}">
        <p14:creationId xmlns:p14="http://schemas.microsoft.com/office/powerpoint/2010/main" val="3757845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Penjernihan</a:t>
            </a:r>
          </a:p>
          <a:p>
            <a:pPr lvl="1"/>
            <a:r>
              <a:rPr lang="id-ID" dirty="0" smtClean="0"/>
              <a:t>Al</a:t>
            </a:r>
            <a:r>
              <a:rPr lang="id-ID" sz="1200" dirty="0" smtClean="0"/>
              <a:t>2</a:t>
            </a:r>
          </a:p>
          <a:p>
            <a:pPr lvl="1"/>
            <a:r>
              <a:rPr lang="id-ID" dirty="0" smtClean="0"/>
              <a:t>Na</a:t>
            </a:r>
            <a:r>
              <a:rPr lang="id-ID" sz="1200" dirty="0" smtClean="0"/>
              <a:t>2</a:t>
            </a:r>
            <a:r>
              <a:rPr lang="id-ID" dirty="0" smtClean="0"/>
              <a:t>CO</a:t>
            </a:r>
            <a:r>
              <a:rPr lang="id-ID" sz="1200" dirty="0" smtClean="0"/>
              <a:t>3</a:t>
            </a:r>
          </a:p>
          <a:p>
            <a:pPr lvl="1"/>
            <a:r>
              <a:rPr lang="id-ID" dirty="0" smtClean="0"/>
              <a:t>CuSO</a:t>
            </a:r>
            <a:r>
              <a:rPr lang="id-ID" sz="1200" dirty="0" smtClean="0"/>
              <a:t>4</a:t>
            </a:r>
          </a:p>
          <a:p>
            <a:pPr lvl="1"/>
            <a:r>
              <a:rPr lang="id-ID" dirty="0" smtClean="0"/>
              <a:t>CaCo</a:t>
            </a:r>
            <a:r>
              <a:rPr lang="id-ID" sz="1200" dirty="0" smtClean="0"/>
              <a:t>3</a:t>
            </a:r>
            <a:endParaRPr lang="id-ID" dirty="0" smtClean="0"/>
          </a:p>
          <a:p>
            <a:r>
              <a:rPr lang="id-ID" dirty="0" smtClean="0"/>
              <a:t>Pembersihan / Desinfeksi</a:t>
            </a:r>
          </a:p>
          <a:p>
            <a:pPr lvl="1"/>
            <a:r>
              <a:rPr lang="id-ID" dirty="0" smtClean="0"/>
              <a:t>Chlor 100%</a:t>
            </a:r>
          </a:p>
          <a:p>
            <a:pPr lvl="1"/>
            <a:r>
              <a:rPr lang="id-ID" dirty="0" smtClean="0"/>
              <a:t>Kaporit Cl</a:t>
            </a:r>
            <a:r>
              <a:rPr lang="id-ID" sz="1200" dirty="0" smtClean="0"/>
              <a:t>2</a:t>
            </a:r>
            <a:r>
              <a:rPr lang="id-ID" dirty="0" smtClean="0"/>
              <a:t>(Ocl)</a:t>
            </a:r>
            <a:r>
              <a:rPr lang="id-ID" sz="1200" dirty="0" smtClean="0"/>
              <a:t>3</a:t>
            </a:r>
            <a:endParaRPr lang="id-ID" sz="1200" dirty="0"/>
          </a:p>
        </p:txBody>
      </p:sp>
      <p:sp>
        <p:nvSpPr>
          <p:cNvPr id="4" name="Title 1"/>
          <p:cNvSpPr>
            <a:spLocks noGrp="1"/>
          </p:cNvSpPr>
          <p:nvPr>
            <p:ph type="title"/>
          </p:nvPr>
        </p:nvSpPr>
        <p:spPr>
          <a:xfrm>
            <a:off x="628650" y="734096"/>
            <a:ext cx="7886700" cy="956593"/>
          </a:xfrm>
        </p:spPr>
        <p:txBody>
          <a:bodyPr>
            <a:normAutofit/>
          </a:bodyPr>
          <a:lstStyle/>
          <a:p>
            <a:r>
              <a:rPr lang="id-ID" dirty="0" smtClean="0"/>
              <a:t>Pengolahan Air Kolam Renang</a:t>
            </a:r>
            <a:endParaRPr lang="id-ID" dirty="0"/>
          </a:p>
        </p:txBody>
      </p:sp>
    </p:spTree>
    <p:extLst>
      <p:ext uri="{BB962C8B-B14F-4D97-AF65-F5344CB8AC3E}">
        <p14:creationId xmlns:p14="http://schemas.microsoft.com/office/powerpoint/2010/main" val="399512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SANITASI KOLAM RENANG</a:t>
            </a:r>
          </a:p>
        </p:txBody>
      </p:sp>
      <p:sp>
        <p:nvSpPr>
          <p:cNvPr id="3" name="Content Placeholder 2"/>
          <p:cNvSpPr>
            <a:spLocks noGrp="1"/>
          </p:cNvSpPr>
          <p:nvPr>
            <p:ph idx="1"/>
          </p:nvPr>
        </p:nvSpPr>
        <p:spPr/>
        <p:txBody>
          <a:bodyPr/>
          <a:lstStyle/>
          <a:p>
            <a:r>
              <a:rPr lang="en-US" dirty="0" err="1"/>
              <a:t>Peraturan</a:t>
            </a:r>
            <a:r>
              <a:rPr lang="en-US" dirty="0"/>
              <a:t> </a:t>
            </a:r>
            <a:r>
              <a:rPr lang="en-US" dirty="0" err="1"/>
              <a:t>MenKes</a:t>
            </a:r>
            <a:r>
              <a:rPr lang="en-US" dirty="0"/>
              <a:t> RI </a:t>
            </a:r>
            <a:r>
              <a:rPr lang="en-US" dirty="0" err="1"/>
              <a:t>dan</a:t>
            </a:r>
            <a:r>
              <a:rPr lang="en-US" dirty="0"/>
              <a:t> </a:t>
            </a:r>
            <a:r>
              <a:rPr lang="en-US" dirty="0" err="1"/>
              <a:t>Keputusan</a:t>
            </a:r>
            <a:r>
              <a:rPr lang="en-US" dirty="0"/>
              <a:t> </a:t>
            </a:r>
            <a:r>
              <a:rPr lang="en-US" dirty="0" err="1"/>
              <a:t>Direktur</a:t>
            </a:r>
            <a:r>
              <a:rPr lang="en-US" dirty="0"/>
              <a:t> </a:t>
            </a:r>
            <a:r>
              <a:rPr lang="en-US" dirty="0" err="1"/>
              <a:t>Jend</a:t>
            </a:r>
            <a:r>
              <a:rPr lang="en-US" dirty="0"/>
              <a:t> PPM </a:t>
            </a:r>
            <a:r>
              <a:rPr lang="en-US" dirty="0" err="1"/>
              <a:t>dan</a:t>
            </a:r>
            <a:r>
              <a:rPr lang="en-US" dirty="0"/>
              <a:t> PLP </a:t>
            </a:r>
            <a:r>
              <a:rPr lang="en-US" dirty="0" err="1"/>
              <a:t>tentang</a:t>
            </a:r>
            <a:r>
              <a:rPr lang="en-US" dirty="0"/>
              <a:t> </a:t>
            </a:r>
            <a:r>
              <a:rPr lang="en-US" dirty="0" err="1"/>
              <a:t>persyaratan</a:t>
            </a:r>
            <a:r>
              <a:rPr lang="en-US" dirty="0"/>
              <a:t> </a:t>
            </a:r>
            <a:r>
              <a:rPr lang="en-US" dirty="0" err="1"/>
              <a:t>kesehatan</a:t>
            </a:r>
            <a:r>
              <a:rPr lang="en-US" dirty="0"/>
              <a:t> </a:t>
            </a:r>
            <a:r>
              <a:rPr lang="en-US" dirty="0" err="1"/>
              <a:t>kolam</a:t>
            </a:r>
            <a:r>
              <a:rPr lang="en-US" dirty="0"/>
              <a:t> </a:t>
            </a:r>
            <a:r>
              <a:rPr lang="en-US" dirty="0" err="1"/>
              <a:t>renang</a:t>
            </a:r>
            <a:r>
              <a:rPr lang="en-US" dirty="0"/>
              <a:t> </a:t>
            </a:r>
            <a:r>
              <a:rPr lang="en-US" dirty="0" err="1"/>
              <a:t>dan</a:t>
            </a:r>
            <a:r>
              <a:rPr lang="en-US" dirty="0"/>
              <a:t> </a:t>
            </a:r>
            <a:r>
              <a:rPr lang="en-US" dirty="0" err="1"/>
              <a:t>pemandian</a:t>
            </a:r>
            <a:r>
              <a:rPr lang="en-US" dirty="0"/>
              <a:t> </a:t>
            </a:r>
            <a:r>
              <a:rPr lang="en-US" dirty="0" err="1"/>
              <a:t>umum</a:t>
            </a:r>
            <a:r>
              <a:rPr lang="en-US" dirty="0"/>
              <a:t> </a:t>
            </a:r>
            <a:r>
              <a:rPr lang="en-US" dirty="0" err="1"/>
              <a:t>tahun</a:t>
            </a:r>
            <a:r>
              <a:rPr lang="en-US" dirty="0"/>
              <a:t> 1992, </a:t>
            </a:r>
            <a:r>
              <a:rPr lang="en-US" dirty="0" err="1"/>
              <a:t>kolam</a:t>
            </a:r>
            <a:r>
              <a:rPr lang="en-US" dirty="0"/>
              <a:t> </a:t>
            </a:r>
            <a:r>
              <a:rPr lang="en-US" dirty="0" err="1"/>
              <a:t>renang</a:t>
            </a:r>
            <a:r>
              <a:rPr lang="en-US" dirty="0"/>
              <a:t> </a:t>
            </a:r>
            <a:r>
              <a:rPr lang="en-US" dirty="0" err="1"/>
              <a:t>adalah</a:t>
            </a:r>
            <a:r>
              <a:rPr lang="en-US" dirty="0"/>
              <a:t> </a:t>
            </a:r>
            <a:r>
              <a:rPr lang="en-US" dirty="0" err="1"/>
              <a:t>suatu</a:t>
            </a:r>
            <a:r>
              <a:rPr lang="en-US" dirty="0"/>
              <a:t> </a:t>
            </a:r>
            <a:r>
              <a:rPr lang="en-US" dirty="0" err="1"/>
              <a:t>usaha</a:t>
            </a:r>
            <a:r>
              <a:rPr lang="en-US" dirty="0"/>
              <a:t> </a:t>
            </a:r>
            <a:r>
              <a:rPr lang="en-US" dirty="0" err="1"/>
              <a:t>bagi</a:t>
            </a:r>
            <a:r>
              <a:rPr lang="en-US" dirty="0"/>
              <a:t> </a:t>
            </a:r>
            <a:r>
              <a:rPr lang="en-US" dirty="0" err="1"/>
              <a:t>umum</a:t>
            </a:r>
            <a:r>
              <a:rPr lang="en-US" dirty="0"/>
              <a:t> yang </a:t>
            </a:r>
            <a:r>
              <a:rPr lang="en-US" dirty="0" err="1"/>
              <a:t>menyediakan</a:t>
            </a:r>
            <a:r>
              <a:rPr lang="en-US" dirty="0"/>
              <a:t> </a:t>
            </a:r>
            <a:r>
              <a:rPr lang="en-US" dirty="0" err="1"/>
              <a:t>tempat</a:t>
            </a:r>
            <a:r>
              <a:rPr lang="en-US" dirty="0"/>
              <a:t> </a:t>
            </a:r>
            <a:r>
              <a:rPr lang="en-US" dirty="0" err="1"/>
              <a:t>untuk</a:t>
            </a:r>
            <a:r>
              <a:rPr lang="en-US" dirty="0"/>
              <a:t>  </a:t>
            </a:r>
            <a:r>
              <a:rPr lang="en-US" dirty="0" err="1"/>
              <a:t>berenang</a:t>
            </a:r>
            <a:r>
              <a:rPr lang="en-US" dirty="0"/>
              <a:t>, </a:t>
            </a:r>
            <a:r>
              <a:rPr lang="en-US" dirty="0" err="1"/>
              <a:t>berekreasi</a:t>
            </a:r>
            <a:r>
              <a:rPr lang="en-US" dirty="0"/>
              <a:t>, </a:t>
            </a:r>
            <a:r>
              <a:rPr lang="en-US" dirty="0" err="1"/>
              <a:t>berolahraga</a:t>
            </a:r>
            <a:r>
              <a:rPr lang="en-US" dirty="0"/>
              <a:t> </a:t>
            </a:r>
            <a:r>
              <a:rPr lang="en-US" dirty="0" err="1"/>
              <a:t>serta</a:t>
            </a:r>
            <a:r>
              <a:rPr lang="en-US" dirty="0"/>
              <a:t> </a:t>
            </a:r>
            <a:r>
              <a:rPr lang="en-US" dirty="0" err="1"/>
              <a:t>jasa</a:t>
            </a:r>
            <a:r>
              <a:rPr lang="en-US" dirty="0"/>
              <a:t> </a:t>
            </a:r>
            <a:r>
              <a:rPr lang="en-US" dirty="0" err="1"/>
              <a:t>pelayanan</a:t>
            </a:r>
            <a:r>
              <a:rPr lang="en-US" dirty="0"/>
              <a:t> </a:t>
            </a:r>
            <a:r>
              <a:rPr lang="en-US" dirty="0" err="1"/>
              <a:t>lainnya</a:t>
            </a:r>
            <a:r>
              <a:rPr lang="en-US" dirty="0"/>
              <a:t>, </a:t>
            </a:r>
            <a:r>
              <a:rPr lang="en-US" dirty="0" err="1"/>
              <a:t>menggunakan</a:t>
            </a:r>
            <a:r>
              <a:rPr lang="en-US" dirty="0"/>
              <a:t> air  </a:t>
            </a:r>
            <a:r>
              <a:rPr lang="en-US" dirty="0" err="1"/>
              <a:t>bersih</a:t>
            </a:r>
            <a:r>
              <a:rPr lang="en-US" dirty="0"/>
              <a:t> yang </a:t>
            </a:r>
            <a:r>
              <a:rPr lang="en-US" dirty="0" err="1"/>
              <a:t>telah</a:t>
            </a:r>
            <a:r>
              <a:rPr lang="en-US" dirty="0"/>
              <a:t> </a:t>
            </a:r>
            <a:r>
              <a:rPr lang="en-US" dirty="0" err="1"/>
              <a:t>diolah</a:t>
            </a:r>
            <a:r>
              <a:rPr lang="id-ID" dirty="0" smtClean="0"/>
              <a:t>.</a:t>
            </a:r>
            <a:endParaRPr lang="id-ID" dirty="0"/>
          </a:p>
        </p:txBody>
      </p:sp>
    </p:spTree>
    <p:extLst>
      <p:ext uri="{BB962C8B-B14F-4D97-AF65-F5344CB8AC3E}">
        <p14:creationId xmlns:p14="http://schemas.microsoft.com/office/powerpoint/2010/main" val="108687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Pengawasan</a:t>
            </a:r>
            <a:r>
              <a:rPr lang="en-US" b="1" dirty="0"/>
              <a:t> </a:t>
            </a:r>
            <a:r>
              <a:rPr lang="en-US" b="1" dirty="0" err="1"/>
              <a:t>Kolam</a:t>
            </a:r>
            <a:r>
              <a:rPr lang="en-US" b="1" dirty="0"/>
              <a:t> </a:t>
            </a:r>
            <a:r>
              <a:rPr lang="en-US" b="1" dirty="0" err="1" smtClean="0"/>
              <a:t>Renang</a:t>
            </a:r>
            <a:endParaRPr lang="id-ID" dirty="0"/>
          </a:p>
        </p:txBody>
      </p:sp>
      <p:sp>
        <p:nvSpPr>
          <p:cNvPr id="3" name="Content Placeholder 2"/>
          <p:cNvSpPr>
            <a:spLocks noGrp="1"/>
          </p:cNvSpPr>
          <p:nvPr>
            <p:ph idx="1"/>
          </p:nvPr>
        </p:nvSpPr>
        <p:spPr/>
        <p:txBody>
          <a:bodyPr/>
          <a:lstStyle/>
          <a:p>
            <a:r>
              <a:rPr lang="en-US" dirty="0" err="1" smtClean="0"/>
              <a:t>Jawatan</a:t>
            </a:r>
            <a:r>
              <a:rPr lang="en-US" dirty="0" smtClean="0"/>
              <a:t> </a:t>
            </a:r>
            <a:r>
              <a:rPr lang="en-US" dirty="0" err="1"/>
              <a:t>kesehatan</a:t>
            </a:r>
            <a:r>
              <a:rPr lang="en-US" dirty="0"/>
              <a:t> </a:t>
            </a:r>
            <a:r>
              <a:rPr lang="en-US" dirty="0" err="1" smtClean="0"/>
              <a:t>setempat</a:t>
            </a:r>
            <a:endParaRPr lang="id-ID" dirty="0"/>
          </a:p>
          <a:p>
            <a:r>
              <a:rPr lang="en-US" dirty="0" smtClean="0"/>
              <a:t>DPU </a:t>
            </a:r>
            <a:r>
              <a:rPr lang="en-US" dirty="0" err="1" smtClean="0"/>
              <a:t>setempat</a:t>
            </a:r>
            <a:endParaRPr lang="id-ID" dirty="0" smtClean="0"/>
          </a:p>
          <a:p>
            <a:r>
              <a:rPr lang="en-US" dirty="0" smtClean="0"/>
              <a:t>Life </a:t>
            </a:r>
            <a:r>
              <a:rPr lang="en-US" dirty="0"/>
              <a:t>Guard (orang yang </a:t>
            </a:r>
            <a:r>
              <a:rPr lang="en-US" dirty="0" err="1"/>
              <a:t>ditunjuk</a:t>
            </a:r>
            <a:r>
              <a:rPr lang="en-US" dirty="0"/>
              <a:t> </a:t>
            </a:r>
            <a:r>
              <a:rPr lang="en-US" dirty="0" err="1"/>
              <a:t>oleh</a:t>
            </a:r>
            <a:r>
              <a:rPr lang="en-US" dirty="0"/>
              <a:t> </a:t>
            </a:r>
            <a:r>
              <a:rPr lang="en-US" dirty="0" err="1" smtClean="0"/>
              <a:t>pe</a:t>
            </a:r>
            <a:r>
              <a:rPr lang="id-ID" dirty="0" smtClean="0"/>
              <a:t>milik</a:t>
            </a:r>
            <a:r>
              <a:rPr lang="en-US" dirty="0" smtClean="0"/>
              <a:t>)</a:t>
            </a:r>
            <a:endParaRPr lang="id-ID" dirty="0"/>
          </a:p>
        </p:txBody>
      </p:sp>
    </p:spTree>
    <p:extLst>
      <p:ext uri="{BB962C8B-B14F-4D97-AF65-F5344CB8AC3E}">
        <p14:creationId xmlns:p14="http://schemas.microsoft.com/office/powerpoint/2010/main" val="804091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Kolam Renang</a:t>
            </a:r>
            <a:endParaRPr lang="id-ID" dirty="0"/>
          </a:p>
        </p:txBody>
      </p:sp>
      <p:sp>
        <p:nvSpPr>
          <p:cNvPr id="3" name="Content Placeholder 2"/>
          <p:cNvSpPr>
            <a:spLocks noGrp="1"/>
          </p:cNvSpPr>
          <p:nvPr>
            <p:ph idx="1"/>
          </p:nvPr>
        </p:nvSpPr>
        <p:spPr/>
        <p:txBody>
          <a:bodyPr>
            <a:normAutofit lnSpcReduction="10000"/>
          </a:bodyPr>
          <a:lstStyle/>
          <a:p>
            <a:r>
              <a:rPr lang="id-ID" dirty="0"/>
              <a:t>Kolam renang merupakan penunjang pelayanan pariwisata. Biasanya terdapat di hotel dan tempat objek wisata khusus kolam </a:t>
            </a:r>
            <a:r>
              <a:rPr lang="id-ID" dirty="0" smtClean="0"/>
              <a:t>renang.</a:t>
            </a:r>
            <a:endParaRPr lang="id-ID" dirty="0"/>
          </a:p>
          <a:p>
            <a:pPr lvl="1"/>
            <a:r>
              <a:rPr lang="id-ID" b="1" dirty="0" smtClean="0"/>
              <a:t>Pemandian </a:t>
            </a:r>
            <a:r>
              <a:rPr lang="id-ID" b="1" dirty="0"/>
              <a:t>alam (natural bathing place)</a:t>
            </a:r>
            <a:r>
              <a:rPr lang="id-ID" dirty="0"/>
              <a:t/>
            </a:r>
            <a:br>
              <a:rPr lang="id-ID" dirty="0"/>
            </a:br>
            <a:r>
              <a:rPr lang="id-ID" dirty="0"/>
              <a:t>Pemandian pantai laut, telaga, sungai dsb. Pengawasan sanitasi tipe ini sulit sekali di lakukan, yang perlu dperhatikan adalah lingkungan sekitar pemandian tersebut harus dijaga kebersihannya terutama saluran pembuangan air limbah, pembuangan tinja, buangan bahan-bahan kimia dan radio </a:t>
            </a:r>
            <a:r>
              <a:rPr lang="id-ID" dirty="0" smtClean="0"/>
              <a:t>aktif.</a:t>
            </a:r>
            <a:endParaRPr lang="id-ID" dirty="0"/>
          </a:p>
          <a:p>
            <a:pPr lvl="1"/>
            <a:r>
              <a:rPr lang="id-ID" b="1" dirty="0" smtClean="0"/>
              <a:t>Pemandian </a:t>
            </a:r>
            <a:r>
              <a:rPr lang="id-ID" b="1" dirty="0"/>
              <a:t>buatan (Artificial swimming Pool)</a:t>
            </a:r>
            <a:r>
              <a:rPr lang="id-ID" dirty="0"/>
              <a:t/>
            </a:r>
            <a:br>
              <a:rPr lang="id-ID" dirty="0"/>
            </a:br>
            <a:r>
              <a:rPr lang="id-ID" dirty="0"/>
              <a:t>Pemandian umum didalam kotamadya/kabupaten, di hotel, dsb.</a:t>
            </a:r>
            <a:endParaRPr lang="id-ID" dirty="0"/>
          </a:p>
        </p:txBody>
      </p:sp>
    </p:spTree>
    <p:extLst>
      <p:ext uri="{BB962C8B-B14F-4D97-AF65-F5344CB8AC3E}">
        <p14:creationId xmlns:p14="http://schemas.microsoft.com/office/powerpoint/2010/main" val="2988336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Kolam Renang</a:t>
            </a:r>
          </a:p>
        </p:txBody>
      </p:sp>
      <p:sp>
        <p:nvSpPr>
          <p:cNvPr id="3" name="Content Placeholder 2"/>
          <p:cNvSpPr>
            <a:spLocks noGrp="1"/>
          </p:cNvSpPr>
          <p:nvPr>
            <p:ph idx="1"/>
          </p:nvPr>
        </p:nvSpPr>
        <p:spPr/>
        <p:txBody>
          <a:bodyPr>
            <a:normAutofit fontScale="85000" lnSpcReduction="20000"/>
          </a:bodyPr>
          <a:lstStyle/>
          <a:p>
            <a:r>
              <a:rPr lang="id-ID" dirty="0"/>
              <a:t>Fill and draw pool, kolam diisi penuh dengan air, setelah itu digunakan dan apabila airnya kotor dibuang/dikuras.</a:t>
            </a:r>
            <a:br>
              <a:rPr lang="id-ID" dirty="0"/>
            </a:br>
            <a:r>
              <a:rPr lang="id-ID" dirty="0"/>
              <a:t>Biasanya masa penggunaannya tidak lama, tergantung dari jumlah perenang yang menggunakan dan tingkat pengotoran air </a:t>
            </a:r>
            <a:r>
              <a:rPr lang="id-ID" dirty="0" smtClean="0"/>
              <a:t>kolam.</a:t>
            </a:r>
            <a:endParaRPr lang="id-ID" dirty="0"/>
          </a:p>
          <a:p>
            <a:r>
              <a:rPr lang="id-ID" dirty="0" smtClean="0"/>
              <a:t>Flow </a:t>
            </a:r>
            <a:r>
              <a:rPr lang="id-ID" dirty="0"/>
              <a:t>trough pool, air didalam kolam akan terus-menerus bergantian dengan yang baru. Tipe ini dia anggap yang terbaik, hanya saja membutuhkan banyak air berasal dari satu mata air di </a:t>
            </a:r>
            <a:r>
              <a:rPr lang="id-ID" dirty="0" smtClean="0"/>
              <a:t>alam.</a:t>
            </a:r>
            <a:endParaRPr lang="id-ID" dirty="0"/>
          </a:p>
          <a:p>
            <a:r>
              <a:rPr lang="id-ID" dirty="0" smtClean="0"/>
              <a:t>Rucyculatory </a:t>
            </a:r>
            <a:r>
              <a:rPr lang="id-ID" dirty="0"/>
              <a:t>pool</a:t>
            </a:r>
            <a:br>
              <a:rPr lang="id-ID" dirty="0"/>
            </a:br>
            <a:r>
              <a:rPr lang="id-ID" dirty="0"/>
              <a:t>Dari pandangan masyarakat, merupakan kolam renang yang paling tepat. Hal ini dikarenakan kolam renang tersebut mempunyai peralatan untuk penyaringan sehingga air kolam dapat dipertahankan kualitasnya (ada pemantauan secara terus-menerus).</a:t>
            </a:r>
          </a:p>
          <a:p>
            <a:endParaRPr lang="id-ID" dirty="0"/>
          </a:p>
        </p:txBody>
      </p:sp>
    </p:spTree>
    <p:extLst>
      <p:ext uri="{BB962C8B-B14F-4D97-AF65-F5344CB8AC3E}">
        <p14:creationId xmlns:p14="http://schemas.microsoft.com/office/powerpoint/2010/main" val="798934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Kolam Renang</a:t>
            </a:r>
            <a:endParaRPr lang="id-ID" dirty="0"/>
          </a:p>
        </p:txBody>
      </p:sp>
      <p:sp>
        <p:nvSpPr>
          <p:cNvPr id="3" name="Content Placeholder 2"/>
          <p:cNvSpPr>
            <a:spLocks noGrp="1"/>
          </p:cNvSpPr>
          <p:nvPr>
            <p:ph idx="1"/>
          </p:nvPr>
        </p:nvSpPr>
        <p:spPr/>
        <p:txBody>
          <a:bodyPr>
            <a:normAutofit lnSpcReduction="10000"/>
          </a:bodyPr>
          <a:lstStyle/>
          <a:p>
            <a:r>
              <a:rPr lang="id-ID" dirty="0"/>
              <a:t>Kolam pemandian perorangan (Privato Swimming Pool) yaitu kolam renang yang terletak di rumah perseorangan dan diawasi oeh pemiliknya sendiri. Penggunaannya hanya terbatas yaitu anggota keluarga atau tamu yang di </a:t>
            </a:r>
            <a:r>
              <a:rPr lang="id-ID" dirty="0" smtClean="0"/>
              <a:t>undang.</a:t>
            </a:r>
            <a:endParaRPr lang="id-ID" dirty="0"/>
          </a:p>
          <a:p>
            <a:r>
              <a:rPr lang="id-ID" dirty="0" smtClean="0"/>
              <a:t>Kolam </a:t>
            </a:r>
            <a:r>
              <a:rPr lang="id-ID" dirty="0"/>
              <a:t>renang untuk umum (Public Swimming Pool) adalah kolam renang yang digunakan untuk renang atau mandi secara kolektif oleh sejumlah orang da dioprasikan oleh seorang pemilik atau peusahaan dengan dikenakan biaya setiap kali menggunakannya.</a:t>
            </a:r>
          </a:p>
          <a:p>
            <a:endParaRPr lang="id-ID" dirty="0"/>
          </a:p>
        </p:txBody>
      </p:sp>
    </p:spTree>
    <p:extLst>
      <p:ext uri="{BB962C8B-B14F-4D97-AF65-F5344CB8AC3E}">
        <p14:creationId xmlns:p14="http://schemas.microsoft.com/office/powerpoint/2010/main" val="2085507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Kolam Renang</a:t>
            </a:r>
            <a:endParaRPr lang="id-ID" dirty="0"/>
          </a:p>
        </p:txBody>
      </p:sp>
      <p:sp>
        <p:nvSpPr>
          <p:cNvPr id="3" name="Content Placeholder 2"/>
          <p:cNvSpPr>
            <a:spLocks noGrp="1"/>
          </p:cNvSpPr>
          <p:nvPr>
            <p:ph idx="1"/>
          </p:nvPr>
        </p:nvSpPr>
        <p:spPr/>
        <p:txBody>
          <a:bodyPr>
            <a:normAutofit lnSpcReduction="10000"/>
          </a:bodyPr>
          <a:lstStyle/>
          <a:p>
            <a:r>
              <a:rPr lang="id-ID" dirty="0"/>
              <a:t>Kolam renang yang teretak di tempat terbuka (out door swimming pool)</a:t>
            </a:r>
            <a:br>
              <a:rPr lang="id-ID" dirty="0"/>
            </a:br>
            <a:r>
              <a:rPr lang="id-ID" dirty="0"/>
              <a:t>Misalnya </a:t>
            </a:r>
            <a:r>
              <a:rPr lang="id-ID" dirty="0" smtClean="0"/>
              <a:t>:</a:t>
            </a:r>
            <a:endParaRPr lang="id-ID" dirty="0"/>
          </a:p>
          <a:p>
            <a:pPr lvl="1"/>
            <a:r>
              <a:rPr lang="id-ID" dirty="0" smtClean="0"/>
              <a:t>kolam </a:t>
            </a:r>
            <a:r>
              <a:rPr lang="id-ID" dirty="0"/>
              <a:t>renang umum/perorangan yang terletak di tempat </a:t>
            </a:r>
            <a:r>
              <a:rPr lang="id-ID" dirty="0" smtClean="0"/>
              <a:t>terbuka</a:t>
            </a:r>
            <a:endParaRPr lang="id-ID" dirty="0"/>
          </a:p>
          <a:p>
            <a:pPr lvl="1"/>
            <a:r>
              <a:rPr lang="id-ID" dirty="0" smtClean="0"/>
              <a:t>kolam </a:t>
            </a:r>
            <a:r>
              <a:rPr lang="id-ID" dirty="0"/>
              <a:t>renang alam/ pemandian </a:t>
            </a:r>
            <a:r>
              <a:rPr lang="id-ID" dirty="0" smtClean="0"/>
              <a:t>alam</a:t>
            </a:r>
            <a:endParaRPr lang="id-ID" dirty="0"/>
          </a:p>
          <a:p>
            <a:r>
              <a:rPr lang="id-ID" dirty="0" smtClean="0"/>
              <a:t>Kolam </a:t>
            </a:r>
            <a:r>
              <a:rPr lang="id-ID" dirty="0"/>
              <a:t>renang yang terletak di tempat tertutup (indoor swimming pool)</a:t>
            </a:r>
            <a:br>
              <a:rPr lang="id-ID" dirty="0"/>
            </a:br>
            <a:r>
              <a:rPr lang="id-ID" dirty="0"/>
              <a:t>Misalnya </a:t>
            </a:r>
            <a:r>
              <a:rPr lang="id-ID" dirty="0" smtClean="0"/>
              <a:t>:</a:t>
            </a:r>
            <a:endParaRPr lang="id-ID" dirty="0"/>
          </a:p>
          <a:p>
            <a:pPr lvl="1"/>
            <a:r>
              <a:rPr lang="id-ID" dirty="0" smtClean="0"/>
              <a:t>Public </a:t>
            </a:r>
            <a:r>
              <a:rPr lang="id-ID" dirty="0"/>
              <a:t>Swimming Pool yang terletak dalam bangunan tertutup, dsb</a:t>
            </a:r>
          </a:p>
          <a:p>
            <a:endParaRPr lang="id-ID" dirty="0"/>
          </a:p>
        </p:txBody>
      </p:sp>
    </p:spTree>
    <p:extLst>
      <p:ext uri="{BB962C8B-B14F-4D97-AF65-F5344CB8AC3E}">
        <p14:creationId xmlns:p14="http://schemas.microsoft.com/office/powerpoint/2010/main" val="1975211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Prinsip-Prinsip Kolam </a:t>
            </a:r>
            <a:r>
              <a:rPr lang="id-ID" dirty="0" smtClean="0"/>
              <a:t>Renang</a:t>
            </a:r>
            <a:endParaRPr lang="id-ID" dirty="0"/>
          </a:p>
        </p:txBody>
      </p:sp>
      <p:sp>
        <p:nvSpPr>
          <p:cNvPr id="3" name="Content Placeholder 2"/>
          <p:cNvSpPr>
            <a:spLocks noGrp="1"/>
          </p:cNvSpPr>
          <p:nvPr>
            <p:ph idx="1"/>
          </p:nvPr>
        </p:nvSpPr>
        <p:spPr/>
        <p:txBody>
          <a:bodyPr>
            <a:normAutofit fontScale="70000" lnSpcReduction="20000"/>
          </a:bodyPr>
          <a:lstStyle/>
          <a:p>
            <a:r>
              <a:rPr lang="id-ID" dirty="0"/>
              <a:t>Pengendalian terhadap kotoran atau bahan infektif yang termasuk kedalam kolam dengan jalan </a:t>
            </a:r>
            <a:r>
              <a:rPr lang="id-ID" dirty="0" smtClean="0"/>
              <a:t>:</a:t>
            </a:r>
            <a:endParaRPr lang="id-ID" dirty="0"/>
          </a:p>
          <a:p>
            <a:pPr lvl="1"/>
            <a:r>
              <a:rPr lang="id-ID" dirty="0" smtClean="0"/>
              <a:t>Kebersihan </a:t>
            </a:r>
            <a:r>
              <a:rPr lang="id-ID" dirty="0"/>
              <a:t>dengan hygiene perorengandari perenang perlu </a:t>
            </a:r>
            <a:r>
              <a:rPr lang="id-ID" dirty="0" smtClean="0"/>
              <a:t>diperhatikan</a:t>
            </a:r>
            <a:endParaRPr lang="id-ID" dirty="0"/>
          </a:p>
          <a:p>
            <a:pPr lvl="1"/>
            <a:r>
              <a:rPr lang="id-ID" dirty="0" smtClean="0"/>
              <a:t>Desain </a:t>
            </a:r>
            <a:r>
              <a:rPr lang="id-ID" dirty="0"/>
              <a:t>konstruksi dari kolam renang yang tepat dapat menghalangi pencemaran air kolam dari air kotor, debu, sampah dan daun-daunan yang ada disekitar kolam </a:t>
            </a:r>
            <a:r>
              <a:rPr lang="id-ID" dirty="0" smtClean="0"/>
              <a:t>renang.</a:t>
            </a:r>
            <a:endParaRPr lang="id-ID" dirty="0"/>
          </a:p>
          <a:p>
            <a:r>
              <a:rPr lang="id-ID" dirty="0" smtClean="0"/>
              <a:t>Menghilangkan </a:t>
            </a:r>
            <a:r>
              <a:rPr lang="id-ID" dirty="0"/>
              <a:t>secepatnya setaiap kotoran dan bahan infektif yang masuk kedalam, dengan jalan </a:t>
            </a:r>
            <a:r>
              <a:rPr lang="id-ID" dirty="0" smtClean="0"/>
              <a:t>:</a:t>
            </a:r>
            <a:endParaRPr lang="id-ID" dirty="0"/>
          </a:p>
          <a:p>
            <a:pPr lvl="1"/>
            <a:r>
              <a:rPr lang="id-ID" dirty="0" smtClean="0"/>
              <a:t>Desinfeksi </a:t>
            </a:r>
            <a:r>
              <a:rPr lang="id-ID" dirty="0"/>
              <a:t>terus menerus untuk membantu dan memelihara kondisi air kolam renang yang memenuhi </a:t>
            </a:r>
            <a:r>
              <a:rPr lang="id-ID" dirty="0" smtClean="0"/>
              <a:t>syarat</a:t>
            </a:r>
            <a:endParaRPr lang="id-ID" dirty="0"/>
          </a:p>
          <a:p>
            <a:pPr lvl="1"/>
            <a:r>
              <a:rPr lang="id-ID" dirty="0" smtClean="0"/>
              <a:t>Resirkulasi </a:t>
            </a:r>
            <a:r>
              <a:rPr lang="id-ID" dirty="0"/>
              <a:t>dan penyaringan yag tepat akan menjaga kondisi air kolam yang memenuhi </a:t>
            </a:r>
            <a:r>
              <a:rPr lang="id-ID" dirty="0" smtClean="0"/>
              <a:t>syarat</a:t>
            </a:r>
            <a:endParaRPr lang="id-ID" dirty="0"/>
          </a:p>
          <a:p>
            <a:r>
              <a:rPr lang="id-ID" dirty="0" smtClean="0"/>
              <a:t>Konstruksi </a:t>
            </a:r>
            <a:r>
              <a:rPr lang="id-ID" dirty="0"/>
              <a:t>dan cara pengoprasian kolam renang yang benar dapat dilakukan bila </a:t>
            </a:r>
            <a:r>
              <a:rPr lang="id-ID" dirty="0" smtClean="0"/>
              <a:t>:</a:t>
            </a:r>
            <a:endParaRPr lang="id-ID" dirty="0"/>
          </a:p>
          <a:p>
            <a:pPr lvl="1"/>
            <a:r>
              <a:rPr lang="id-ID" dirty="0" smtClean="0"/>
              <a:t>Peralatan </a:t>
            </a:r>
            <a:r>
              <a:rPr lang="id-ID" dirty="0"/>
              <a:t>dan perlengkapan kolam renang </a:t>
            </a:r>
            <a:r>
              <a:rPr lang="id-ID" dirty="0" smtClean="0"/>
              <a:t>terjamin</a:t>
            </a:r>
            <a:endParaRPr lang="id-ID" dirty="0"/>
          </a:p>
          <a:p>
            <a:pPr lvl="1"/>
            <a:r>
              <a:rPr lang="id-ID" dirty="0" smtClean="0"/>
              <a:t>Perenang </a:t>
            </a:r>
            <a:r>
              <a:rPr lang="id-ID" dirty="0"/>
              <a:t>setiap saat selalu </a:t>
            </a:r>
            <a:r>
              <a:rPr lang="id-ID" dirty="0" smtClean="0"/>
              <a:t>diawasi</a:t>
            </a:r>
            <a:endParaRPr lang="id-ID" dirty="0"/>
          </a:p>
          <a:p>
            <a:pPr lvl="1"/>
            <a:r>
              <a:rPr lang="id-ID" dirty="0" smtClean="0"/>
              <a:t>Jumlah perenang dibatasi (terkontrol)</a:t>
            </a:r>
          </a:p>
          <a:p>
            <a:endParaRPr lang="id-ID" dirty="0"/>
          </a:p>
        </p:txBody>
      </p:sp>
    </p:spTree>
    <p:extLst>
      <p:ext uri="{BB962C8B-B14F-4D97-AF65-F5344CB8AC3E}">
        <p14:creationId xmlns:p14="http://schemas.microsoft.com/office/powerpoint/2010/main" val="35306361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TotalTime>
  <Words>1099</Words>
  <Application>Microsoft Office PowerPoint</Application>
  <PresentationFormat>On-screen Show (4:3)</PresentationFormat>
  <Paragraphs>139</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PowerPoint Presentation</vt:lpstr>
      <vt:lpstr>SANITASI KOLAM RENANG</vt:lpstr>
      <vt:lpstr>SANITASI KOLAM RENANG</vt:lpstr>
      <vt:lpstr>Pengawasan Kolam Renang</vt:lpstr>
      <vt:lpstr>Kolam Renang</vt:lpstr>
      <vt:lpstr>Kolam Renang</vt:lpstr>
      <vt:lpstr>Kolam Renang</vt:lpstr>
      <vt:lpstr>Kolam Renang</vt:lpstr>
      <vt:lpstr>Prinsip-Prinsip Kolam Renang</vt:lpstr>
      <vt:lpstr>Syarat Pembangunan Kolam Renang</vt:lpstr>
      <vt:lpstr>Syarat Pembangunan Kolam Renang</vt:lpstr>
      <vt:lpstr>Syarat Pembangunan Kolam Renang</vt:lpstr>
      <vt:lpstr>Syarat Pembangunan Kolam Renang</vt:lpstr>
      <vt:lpstr>Syarat Pembangunan Kolam Renang</vt:lpstr>
      <vt:lpstr>Syarat Pembangunan Kolam Renang</vt:lpstr>
      <vt:lpstr>Syarat Pembangunan Kolam Renang</vt:lpstr>
      <vt:lpstr>Syarat Pembangunan Kolam Renang</vt:lpstr>
      <vt:lpstr>Syarat Pembangunan Kolam Renang</vt:lpstr>
      <vt:lpstr>Syarat Pembangunan Kolam Renang</vt:lpstr>
      <vt:lpstr>Syarat Pembangunan Kolam Renang</vt:lpstr>
      <vt:lpstr>Syarat Pembangunan Kolam Renang</vt:lpstr>
      <vt:lpstr>Kualitas Kolam Renang</vt:lpstr>
      <vt:lpstr>Pengolahan Air Kolam Renang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2017-11-30T04:25:00Z</dcterms:created>
  <dcterms:modified xsi:type="dcterms:W3CDTF">2017-11-30T08:02:35Z</dcterms:modified>
</cp:coreProperties>
</file>