
<file path=[Content_Types].xml><?xml version="1.0" encoding="utf-8"?>
<Types xmlns="http://schemas.openxmlformats.org/package/2006/content-types">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316" r:id="rId2"/>
    <p:sldId id="418" r:id="rId3"/>
    <p:sldId id="419" r:id="rId4"/>
    <p:sldId id="420" r:id="rId5"/>
    <p:sldId id="421" r:id="rId6"/>
    <p:sldId id="422" r:id="rId7"/>
    <p:sldId id="423" r:id="rId8"/>
    <p:sldId id="424" r:id="rId9"/>
    <p:sldId id="425" r:id="rId10"/>
    <p:sldId id="426" r:id="rId11"/>
    <p:sldId id="427" r:id="rId12"/>
    <p:sldId id="428" r:id="rId13"/>
    <p:sldId id="429" r:id="rId14"/>
    <p:sldId id="430" r:id="rId15"/>
    <p:sldId id="431" r:id="rId16"/>
    <p:sldId id="432" r:id="rId17"/>
    <p:sldId id="433" r:id="rId18"/>
    <p:sldId id="434" r:id="rId19"/>
    <p:sldId id="435" r:id="rId20"/>
    <p:sldId id="436" r:id="rId21"/>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2" autoAdjust="0"/>
    <p:restoredTop sz="99068" autoAdjust="0"/>
  </p:normalViewPr>
  <p:slideViewPr>
    <p:cSldViewPr>
      <p:cViewPr>
        <p:scale>
          <a:sx n="40" d="100"/>
          <a:sy n="40" d="100"/>
        </p:scale>
        <p:origin x="-2196" y="-9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id-ID"/>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D120AE22-2F12-4596-B111-7512D4E0040A}" type="datetimeFigureOut">
              <a:rPr lang="id-ID"/>
              <a:pPr>
                <a:defRPr/>
              </a:pPr>
              <a:t>22/12/2017</a:t>
            </a:fld>
            <a:endParaRPr lang="id-ID"/>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id-ID"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id-ID"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id-ID"/>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E8AFA166-81F3-4314-AC18-3A379BCAC964}" type="slidenum">
              <a:rPr lang="id-ID"/>
              <a:pPr>
                <a:defRPr/>
              </a:pPr>
              <a:t>‹#›</a:t>
            </a:fld>
            <a:endParaRPr lang="id-ID"/>
          </a:p>
        </p:txBody>
      </p:sp>
    </p:spTree>
    <p:extLst>
      <p:ext uri="{BB962C8B-B14F-4D97-AF65-F5344CB8AC3E}">
        <p14:creationId xmlns:p14="http://schemas.microsoft.com/office/powerpoint/2010/main" val="132279555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4D250866-FC14-400B-9914-0797645E7101}" type="datetime1">
              <a:rPr lang="en-US"/>
              <a:pPr>
                <a:defRPr/>
              </a:pPr>
              <a:t>12/22/2017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5DBED33-9CAE-4A94-AF42-985C99319E00}"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1083F570-00D0-4CC4-BDB0-2C3D9CB349E6}" type="datetime1">
              <a:rPr lang="en-US"/>
              <a:pPr>
                <a:defRPr/>
              </a:pPr>
              <a:t>12/22/2017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E2BB346-6437-4866-83E9-FCB549D207B2}"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12681D1B-4DC2-4552-B2F8-42A11263C780}" type="datetime1">
              <a:rPr lang="en-US"/>
              <a:pPr>
                <a:defRPr/>
              </a:pPr>
              <a:t>12/22/2017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D30BA17-D278-4BC7-9F94-956E0D2059C1}"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8E879539-E8D5-4636-827C-78A86276B9A2}" type="datetime1">
              <a:rPr lang="en-US"/>
              <a:pPr>
                <a:defRPr/>
              </a:pPr>
              <a:t>12/22/2017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5AF0010-6D41-4C6C-93E7-887526376FE8}"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F536B7B6-4A3A-45E1-9BF7-6BA4EBA95B49}" type="datetime1">
              <a:rPr lang="en-US"/>
              <a:pPr>
                <a:defRPr/>
              </a:pPr>
              <a:t>12/22/2017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A1B31BA-1DAD-4DF1-B6BE-A965B4ED8359}"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151CE18B-C9AE-4558-B081-A671E9B7D8EE}" type="datetime1">
              <a:rPr lang="en-US"/>
              <a:pPr>
                <a:defRPr/>
              </a:pPr>
              <a:t>12/22/2017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FB4ED322-4272-4923-A393-617B84F4B6FB}"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F8A93C04-25F8-4957-83BC-E2A9023B3EB5}" type="datetime1">
              <a:rPr lang="en-US"/>
              <a:pPr>
                <a:defRPr/>
              </a:pPr>
              <a:t>12/22/2017</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D8533B2B-208E-4DAF-8AA7-900642D5832B}"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5DF3B7BB-BB03-4281-BAB8-DE99EA1C3348}" type="datetime1">
              <a:rPr lang="en-US"/>
              <a:pPr>
                <a:defRPr/>
              </a:pPr>
              <a:t>12/22/2017</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D1ADE74D-1EEB-477E-9B56-1B481424DF8B}"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76ABEB67-FC33-46BC-A766-F0D7B9215BB0}" type="datetime1">
              <a:rPr lang="en-US"/>
              <a:pPr>
                <a:defRPr/>
              </a:pPr>
              <a:t>12/22/2017</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42484CEC-F574-447B-888B-2CE4C062F889}"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F8862E08-ADCF-4A96-9758-E0EF5E34FFA0}" type="datetime1">
              <a:rPr lang="en-US"/>
              <a:pPr>
                <a:defRPr/>
              </a:pPr>
              <a:t>12/22/2017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8AE566C8-039C-440F-A4B6-F0BBF6EE26B5}"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A2A064BA-96DD-4B1D-9D5F-39F5310E7FBB}" type="datetime1">
              <a:rPr lang="en-US"/>
              <a:pPr>
                <a:defRPr/>
              </a:pPr>
              <a:t>12/22/2017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43679DAD-3F5E-4D07-A4EB-4A058EC354E8}"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1D666F68-5013-4DDC-AF0C-189C10E92324}" type="datetime1">
              <a:rPr lang="en-US"/>
              <a:pPr>
                <a:defRPr/>
              </a:pPr>
              <a:t>12/22/2017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400">
                <a:solidFill>
                  <a:schemeClr val="tx1"/>
                </a:solidFill>
                <a:latin typeface="+mn-lt"/>
              </a:defRPr>
            </a:lvl1pPr>
          </a:lstStyle>
          <a:p>
            <a:pPr>
              <a:defRPr/>
            </a:pPr>
            <a:fld id="{642FB5A9-55A0-42AC-BDC3-1C11B4718086}"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hf sldNum="0"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075" name="TextBox 1"/>
          <p:cNvSpPr txBox="1">
            <a:spLocks noChangeArrowheads="1"/>
          </p:cNvSpPr>
          <p:nvPr/>
        </p:nvSpPr>
        <p:spPr bwMode="auto">
          <a:xfrm>
            <a:off x="3222625" y="4114800"/>
            <a:ext cx="5638800" cy="461665"/>
          </a:xfrm>
          <a:prstGeom prst="rect">
            <a:avLst/>
          </a:prstGeom>
          <a:noFill/>
          <a:ln w="9525">
            <a:noFill/>
            <a:miter lim="800000"/>
            <a:headEnd/>
            <a:tailEnd/>
          </a:ln>
        </p:spPr>
        <p:txBody>
          <a:bodyPr>
            <a:spAutoFit/>
          </a:bodyPr>
          <a:lstStyle/>
          <a:p>
            <a:pPr algn="ctr"/>
            <a:r>
              <a:rPr lang="id-ID" sz="2400" b="1" dirty="0" smtClean="0">
                <a:solidFill>
                  <a:schemeClr val="bg1"/>
                </a:solidFill>
              </a:rPr>
              <a:t>HIGIENE </a:t>
            </a:r>
            <a:r>
              <a:rPr lang="id-ID" sz="2400" b="1" smtClean="0">
                <a:solidFill>
                  <a:schemeClr val="bg1"/>
                </a:solidFill>
              </a:rPr>
              <a:t>SANITASI </a:t>
            </a:r>
            <a:r>
              <a:rPr lang="id-ID" sz="2400" b="1" smtClean="0">
                <a:solidFill>
                  <a:schemeClr val="bg1"/>
                </a:solidFill>
              </a:rPr>
              <a:t>BIOSKOP</a:t>
            </a:r>
            <a:endParaRPr lang="en-US" sz="2400" b="1" dirty="0">
              <a:solidFill>
                <a:schemeClr val="bg1"/>
              </a:solidFill>
            </a:endParaRPr>
          </a:p>
        </p:txBody>
      </p:sp>
    </p:spTree>
  </p:cSld>
  <p:clrMapOvr>
    <a:masterClrMapping/>
  </p:clrMapOvr>
  <p:transition>
    <p:wipe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b="1" dirty="0" smtClean="0"/>
              <a:t>Persyaratan Bioskop</a:t>
            </a:r>
            <a:endParaRPr lang="id-ID" b="1" dirty="0"/>
          </a:p>
        </p:txBody>
      </p:sp>
      <p:sp>
        <p:nvSpPr>
          <p:cNvPr id="3" name="Content Placeholder 2"/>
          <p:cNvSpPr>
            <a:spLocks noGrp="1"/>
          </p:cNvSpPr>
          <p:nvPr>
            <p:ph idx="1"/>
          </p:nvPr>
        </p:nvSpPr>
        <p:spPr/>
        <p:txBody>
          <a:bodyPr/>
          <a:lstStyle/>
          <a:p>
            <a:r>
              <a:rPr lang="id-ID" dirty="0" smtClean="0">
                <a:effectLst/>
              </a:rPr>
              <a:t>Lantai </a:t>
            </a:r>
          </a:p>
          <a:p>
            <a:pPr marL="0" indent="0">
              <a:buNone/>
            </a:pPr>
            <a:r>
              <a:rPr lang="id-ID" dirty="0"/>
              <a:t>Lantai dibuat dari bahan yang kedap air, keras, tidak licin dan mudah dibersihkan. Kemiringan dibuat sedemikian rupa sehingga pemandangan penonton yang dibelakang tidak terganggu oleh penonton yang dimuka.</a:t>
            </a:r>
            <a:endParaRPr lang="id-ID" dirty="0">
              <a:effectLst/>
            </a:endParaRPr>
          </a:p>
        </p:txBody>
      </p:sp>
    </p:spTree>
    <p:extLst>
      <p:ext uri="{BB962C8B-B14F-4D97-AF65-F5344CB8AC3E}">
        <p14:creationId xmlns:p14="http://schemas.microsoft.com/office/powerpoint/2010/main" val="3426998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b="1" dirty="0" smtClean="0"/>
              <a:t>Persyaratan Bioskop</a:t>
            </a:r>
            <a:endParaRPr lang="id-ID" b="1" dirty="0"/>
          </a:p>
        </p:txBody>
      </p:sp>
      <p:sp>
        <p:nvSpPr>
          <p:cNvPr id="3" name="Content Placeholder 2"/>
          <p:cNvSpPr>
            <a:spLocks noGrp="1"/>
          </p:cNvSpPr>
          <p:nvPr>
            <p:ph idx="1"/>
          </p:nvPr>
        </p:nvSpPr>
        <p:spPr/>
        <p:txBody>
          <a:bodyPr>
            <a:normAutofit lnSpcReduction="10000"/>
          </a:bodyPr>
          <a:lstStyle/>
          <a:p>
            <a:r>
              <a:rPr lang="id-ID" dirty="0" smtClean="0">
                <a:effectLst/>
              </a:rPr>
              <a:t>Ventilasi</a:t>
            </a:r>
          </a:p>
          <a:p>
            <a:pPr marL="0" indent="0">
              <a:buNone/>
            </a:pPr>
            <a:r>
              <a:rPr lang="id-ID" dirty="0"/>
              <a:t>Suhu ruang antara 20˚C-25˚C, dengan kelembaban diantara 40%-50%. Ventilasi buatan dapat berupa </a:t>
            </a:r>
            <a:r>
              <a:rPr lang="id-ID" dirty="0" smtClean="0"/>
              <a:t>:</a:t>
            </a:r>
            <a:endParaRPr lang="id-ID" dirty="0"/>
          </a:p>
          <a:p>
            <a:pPr lvl="1"/>
            <a:r>
              <a:rPr lang="id-ID" dirty="0" smtClean="0"/>
              <a:t>Fan </a:t>
            </a:r>
            <a:r>
              <a:rPr lang="id-ID" dirty="0"/>
              <a:t>(kipas angin), fungsinya hanya memutar udara didalam ruangan, sehingga masih diperlukan ventilasi </a:t>
            </a:r>
            <a:r>
              <a:rPr lang="id-ID" dirty="0" smtClean="0"/>
              <a:t>alamiah.</a:t>
            </a:r>
            <a:endParaRPr lang="id-ID" dirty="0"/>
          </a:p>
          <a:p>
            <a:pPr lvl="1"/>
            <a:r>
              <a:rPr lang="id-ID" dirty="0" smtClean="0"/>
              <a:t>Exhauster </a:t>
            </a:r>
            <a:r>
              <a:rPr lang="id-ID" dirty="0"/>
              <a:t>(pengisap udara), prinsip kerjanya adalah mengisap udara kotor dalam ruangan sehingga masih diperlukan ventilasi </a:t>
            </a:r>
            <a:r>
              <a:rPr lang="id-ID" dirty="0" smtClean="0"/>
              <a:t>alamiah.</a:t>
            </a:r>
            <a:endParaRPr lang="id-ID" dirty="0"/>
          </a:p>
          <a:p>
            <a:pPr lvl="1"/>
            <a:r>
              <a:rPr lang="id-ID" dirty="0" smtClean="0"/>
              <a:t>Air </a:t>
            </a:r>
            <a:r>
              <a:rPr lang="id-ID" dirty="0"/>
              <a:t>Conditioning (AC)</a:t>
            </a:r>
            <a:endParaRPr lang="id-ID" dirty="0" smtClean="0">
              <a:effectLst/>
            </a:endParaRPr>
          </a:p>
          <a:p>
            <a:pPr lvl="2"/>
            <a:r>
              <a:rPr lang="id-ID" dirty="0"/>
              <a:t>AC yang baik untuk gedung bioskop adalah menggunakan AC central.</a:t>
            </a:r>
            <a:endParaRPr lang="id-ID" dirty="0" smtClean="0">
              <a:effectLst/>
            </a:endParaRPr>
          </a:p>
          <a:p>
            <a:pPr lvl="2"/>
            <a:r>
              <a:rPr lang="id-ID" dirty="0"/>
              <a:t>Air Conditioning (AC), prinsip kerjanya adalah penyaringan, pendinginan, pengaturan kelembaban serta pengaturan suhu dalam ruangan.</a:t>
            </a:r>
            <a:endParaRPr lang="id-ID" dirty="0" smtClean="0">
              <a:effectLst/>
            </a:endParaRPr>
          </a:p>
          <a:p>
            <a:pPr lvl="2"/>
            <a:r>
              <a:rPr lang="id-ID" dirty="0"/>
              <a:t>Yang perlu diperhatikan bila menggunakan AC adalah ruangan harus tertutup rapat dan orang tidak boleh merokok didalam ruangan.</a:t>
            </a:r>
            <a:endParaRPr lang="id-ID" dirty="0" smtClean="0">
              <a:effectLst/>
            </a:endParaRPr>
          </a:p>
          <a:p>
            <a:pPr marL="0" indent="0">
              <a:buNone/>
            </a:pPr>
            <a:endParaRPr lang="id-ID" dirty="0">
              <a:effectLst/>
            </a:endParaRPr>
          </a:p>
        </p:txBody>
      </p:sp>
    </p:spTree>
    <p:extLst>
      <p:ext uri="{BB962C8B-B14F-4D97-AF65-F5344CB8AC3E}">
        <p14:creationId xmlns:p14="http://schemas.microsoft.com/office/powerpoint/2010/main" val="34408791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b="1" dirty="0" smtClean="0"/>
              <a:t>Persyaratan Bioskop</a:t>
            </a:r>
            <a:endParaRPr lang="id-ID" b="1" dirty="0"/>
          </a:p>
        </p:txBody>
      </p:sp>
      <p:sp>
        <p:nvSpPr>
          <p:cNvPr id="3" name="Content Placeholder 2"/>
          <p:cNvSpPr>
            <a:spLocks noGrp="1"/>
          </p:cNvSpPr>
          <p:nvPr>
            <p:ph idx="1"/>
          </p:nvPr>
        </p:nvSpPr>
        <p:spPr/>
        <p:txBody>
          <a:bodyPr>
            <a:normAutofit/>
          </a:bodyPr>
          <a:lstStyle/>
          <a:p>
            <a:r>
              <a:rPr lang="id-ID" dirty="0"/>
              <a:t>Konstruksi cukup kuat dan tidak mudah untuk bersarangnya binatang pengganggu antara lain kutu busuk atau serangga lainnya. Ukuran kursi yaitu :</a:t>
            </a:r>
            <a:endParaRPr lang="id-ID" dirty="0" smtClean="0">
              <a:effectLst/>
            </a:endParaRPr>
          </a:p>
          <a:p>
            <a:pPr lvl="1"/>
            <a:r>
              <a:rPr lang="id-ID" dirty="0" smtClean="0"/>
              <a:t>Lebih </a:t>
            </a:r>
            <a:r>
              <a:rPr lang="id-ID" dirty="0"/>
              <a:t>kurang 40-50 </a:t>
            </a:r>
            <a:r>
              <a:rPr lang="id-ID" dirty="0" smtClean="0"/>
              <a:t>cm</a:t>
            </a:r>
          </a:p>
          <a:p>
            <a:pPr lvl="1"/>
            <a:r>
              <a:rPr lang="id-ID" dirty="0" smtClean="0"/>
              <a:t>Tinggi </a:t>
            </a:r>
            <a:r>
              <a:rPr lang="id-ID" dirty="0"/>
              <a:t>kursi dari lantai sebaiknya 48 </a:t>
            </a:r>
            <a:r>
              <a:rPr lang="id-ID" dirty="0" smtClean="0"/>
              <a:t>cm</a:t>
            </a:r>
            <a:endParaRPr lang="id-ID" dirty="0"/>
          </a:p>
          <a:p>
            <a:pPr lvl="1"/>
            <a:r>
              <a:rPr lang="id-ID" dirty="0" smtClean="0"/>
              <a:t>Tinggi </a:t>
            </a:r>
            <a:r>
              <a:rPr lang="id-ID" dirty="0"/>
              <a:t>sandaran 38-40 cm dengan lebar sandaran disesuaikan dengan </a:t>
            </a:r>
            <a:r>
              <a:rPr lang="id-ID" dirty="0" smtClean="0"/>
              <a:t>kenyamanan</a:t>
            </a:r>
            <a:endParaRPr lang="id-ID" dirty="0"/>
          </a:p>
          <a:p>
            <a:pPr lvl="1"/>
            <a:r>
              <a:rPr lang="id-ID" dirty="0" smtClean="0"/>
              <a:t>Sandaran </a:t>
            </a:r>
            <a:r>
              <a:rPr lang="id-ID" dirty="0"/>
              <a:t>tangan berfungsi juga sebagai </a:t>
            </a:r>
            <a:r>
              <a:rPr lang="id-ID" dirty="0" smtClean="0"/>
              <a:t>pembatas</a:t>
            </a:r>
            <a:endParaRPr lang="id-ID" dirty="0"/>
          </a:p>
          <a:p>
            <a:pPr lvl="1"/>
            <a:r>
              <a:rPr lang="id-ID" dirty="0" smtClean="0"/>
              <a:t>Sandaran </a:t>
            </a:r>
            <a:r>
              <a:rPr lang="id-ID" dirty="0"/>
              <a:t>pengguna tidak boleh terlalu tegak</a:t>
            </a:r>
            <a:endParaRPr lang="id-ID" dirty="0" smtClean="0">
              <a:effectLst/>
            </a:endParaRPr>
          </a:p>
          <a:p>
            <a:endParaRPr lang="id-ID" dirty="0">
              <a:effectLst/>
            </a:endParaRPr>
          </a:p>
        </p:txBody>
      </p:sp>
    </p:spTree>
    <p:extLst>
      <p:ext uri="{BB962C8B-B14F-4D97-AF65-F5344CB8AC3E}">
        <p14:creationId xmlns:p14="http://schemas.microsoft.com/office/powerpoint/2010/main" val="15522404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b="1" dirty="0" smtClean="0"/>
              <a:t>Persyaratan Bioskop</a:t>
            </a:r>
            <a:endParaRPr lang="id-ID" b="1" dirty="0"/>
          </a:p>
        </p:txBody>
      </p:sp>
      <p:sp>
        <p:nvSpPr>
          <p:cNvPr id="3" name="Content Placeholder 2"/>
          <p:cNvSpPr>
            <a:spLocks noGrp="1"/>
          </p:cNvSpPr>
          <p:nvPr>
            <p:ph idx="1"/>
          </p:nvPr>
        </p:nvSpPr>
        <p:spPr/>
        <p:txBody>
          <a:bodyPr>
            <a:normAutofit/>
          </a:bodyPr>
          <a:lstStyle/>
          <a:p>
            <a:pPr lvl="0"/>
            <a:r>
              <a:rPr lang="id-ID" dirty="0" smtClean="0"/>
              <a:t>Pintu Darurat</a:t>
            </a:r>
          </a:p>
          <a:p>
            <a:pPr lvl="1"/>
            <a:r>
              <a:rPr lang="id-ID" dirty="0" smtClean="0"/>
              <a:t>Lebar </a:t>
            </a:r>
            <a:r>
              <a:rPr lang="id-ID" dirty="0"/>
              <a:t>minimal pintu darurat adalah 2 kali lebar pintu biasa (160 </a:t>
            </a:r>
            <a:r>
              <a:rPr lang="id-ID" dirty="0" smtClean="0"/>
              <a:t>cm)</a:t>
            </a:r>
            <a:endParaRPr lang="id-ID" dirty="0"/>
          </a:p>
          <a:p>
            <a:pPr lvl="1"/>
            <a:r>
              <a:rPr lang="id-ID" dirty="0" smtClean="0"/>
              <a:t>Jarak </a:t>
            </a:r>
            <a:r>
              <a:rPr lang="id-ID" dirty="0"/>
              <a:t>pintu darurat yang satu dengan lain sedikit-dikitnya 5 m dengan tinggi 1,8 m, dan membuka kea rah ke </a:t>
            </a:r>
            <a:r>
              <a:rPr lang="id-ID" dirty="0" smtClean="0"/>
              <a:t>luar</a:t>
            </a:r>
            <a:endParaRPr lang="id-ID" dirty="0"/>
          </a:p>
          <a:p>
            <a:pPr lvl="1"/>
            <a:r>
              <a:rPr lang="id-ID" dirty="0" smtClean="0"/>
              <a:t>Letak </a:t>
            </a:r>
            <a:r>
              <a:rPr lang="id-ID" dirty="0"/>
              <a:t>pintu darurat sebelah kiri dan sebelah kanan </a:t>
            </a:r>
            <a:r>
              <a:rPr lang="id-ID" dirty="0" smtClean="0"/>
              <a:t>ruang</a:t>
            </a:r>
          </a:p>
          <a:p>
            <a:pPr lvl="1"/>
            <a:r>
              <a:rPr lang="id-ID" dirty="0" smtClean="0"/>
              <a:t>Selama </a:t>
            </a:r>
            <a:r>
              <a:rPr lang="id-ID" dirty="0"/>
              <a:t>pertunjukan berlangsung pintu darurat tidak boleh </a:t>
            </a:r>
            <a:r>
              <a:rPr lang="id-ID" dirty="0" smtClean="0"/>
              <a:t>dikunci</a:t>
            </a:r>
            <a:endParaRPr lang="id-ID" dirty="0"/>
          </a:p>
          <a:p>
            <a:pPr lvl="1"/>
            <a:r>
              <a:rPr lang="id-ID" dirty="0" smtClean="0"/>
              <a:t>Di </a:t>
            </a:r>
            <a:r>
              <a:rPr lang="id-ID" dirty="0"/>
              <a:t>atas pintu harus dipasang lampu merah dengan tulisan yang jelas “Pintu Darurat”</a:t>
            </a:r>
            <a:endParaRPr lang="id-ID" dirty="0" smtClean="0">
              <a:effectLst/>
            </a:endParaRPr>
          </a:p>
          <a:p>
            <a:endParaRPr lang="id-ID" dirty="0">
              <a:effectLst/>
            </a:endParaRPr>
          </a:p>
        </p:txBody>
      </p:sp>
    </p:spTree>
    <p:extLst>
      <p:ext uri="{BB962C8B-B14F-4D97-AF65-F5344CB8AC3E}">
        <p14:creationId xmlns:p14="http://schemas.microsoft.com/office/powerpoint/2010/main" val="162976405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b="1" dirty="0" smtClean="0"/>
              <a:t>Persyaratan Bioskop</a:t>
            </a:r>
            <a:endParaRPr lang="id-ID" b="1" dirty="0"/>
          </a:p>
        </p:txBody>
      </p:sp>
      <p:sp>
        <p:nvSpPr>
          <p:cNvPr id="3" name="Content Placeholder 2"/>
          <p:cNvSpPr>
            <a:spLocks noGrp="1"/>
          </p:cNvSpPr>
          <p:nvPr>
            <p:ph idx="1"/>
          </p:nvPr>
        </p:nvSpPr>
        <p:spPr/>
        <p:txBody>
          <a:bodyPr/>
          <a:lstStyle/>
          <a:p>
            <a:r>
              <a:rPr lang="id-ID" dirty="0"/>
              <a:t>Sistem pencahayaan tidak boleh menyilaukan mata dan tidak boleh bergetar, tersedia cukup cahaya untuk kegiatan pembersihan gedung pertunjukan, kekuatan penerangan pada tangga adalah 3 fc.</a:t>
            </a:r>
            <a:endParaRPr lang="id-ID" dirty="0">
              <a:effectLst/>
            </a:endParaRPr>
          </a:p>
        </p:txBody>
      </p:sp>
    </p:spTree>
    <p:extLst>
      <p:ext uri="{BB962C8B-B14F-4D97-AF65-F5344CB8AC3E}">
        <p14:creationId xmlns:p14="http://schemas.microsoft.com/office/powerpoint/2010/main" val="4876706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b="1" dirty="0" smtClean="0"/>
              <a:t>Persyaratan Bioskop</a:t>
            </a:r>
            <a:endParaRPr lang="id-ID" b="1" dirty="0"/>
          </a:p>
        </p:txBody>
      </p:sp>
      <p:sp>
        <p:nvSpPr>
          <p:cNvPr id="3" name="Content Placeholder 2"/>
          <p:cNvSpPr>
            <a:spLocks noGrp="1"/>
          </p:cNvSpPr>
          <p:nvPr>
            <p:ph idx="1"/>
          </p:nvPr>
        </p:nvSpPr>
        <p:spPr/>
        <p:txBody>
          <a:bodyPr/>
          <a:lstStyle/>
          <a:p>
            <a:r>
              <a:rPr lang="id-ID" i="1" dirty="0"/>
              <a:t>Sound system</a:t>
            </a:r>
            <a:r>
              <a:rPr lang="id-ID" dirty="0"/>
              <a:t> yang baik digunakan di gedung bioskop adalah </a:t>
            </a:r>
            <a:r>
              <a:rPr lang="id-ID" i="1" dirty="0"/>
              <a:t>sound system</a:t>
            </a:r>
            <a:r>
              <a:rPr lang="id-ID" dirty="0"/>
              <a:t> stereo dengan peletakan pengeras suara pada dinding dalam jarak yang sama antara yang satu dengan yang lain, sehingga suara akan diterima merata oleh penonton.suara diukur dengan satuan decibel (dB) antara 80 – 85 dB</a:t>
            </a:r>
            <a:endParaRPr lang="id-ID" dirty="0">
              <a:effectLst/>
            </a:endParaRPr>
          </a:p>
        </p:txBody>
      </p:sp>
    </p:spTree>
    <p:extLst>
      <p:ext uri="{BB962C8B-B14F-4D97-AF65-F5344CB8AC3E}">
        <p14:creationId xmlns:p14="http://schemas.microsoft.com/office/powerpoint/2010/main" val="299459675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b="1" dirty="0" smtClean="0"/>
              <a:t>Persyaratan Bioskop</a:t>
            </a:r>
            <a:endParaRPr lang="id-ID" b="1" dirty="0"/>
          </a:p>
        </p:txBody>
      </p:sp>
      <p:sp>
        <p:nvSpPr>
          <p:cNvPr id="3" name="Content Placeholder 2"/>
          <p:cNvSpPr>
            <a:spLocks noGrp="1"/>
          </p:cNvSpPr>
          <p:nvPr>
            <p:ph idx="1"/>
          </p:nvPr>
        </p:nvSpPr>
        <p:spPr/>
        <p:txBody>
          <a:bodyPr>
            <a:normAutofit/>
          </a:bodyPr>
          <a:lstStyle/>
          <a:p>
            <a:r>
              <a:rPr lang="id-ID" dirty="0" smtClean="0">
                <a:effectLst/>
              </a:rPr>
              <a:t>Layar Film</a:t>
            </a:r>
          </a:p>
          <a:p>
            <a:pPr lvl="1"/>
            <a:r>
              <a:rPr lang="id-ID" dirty="0"/>
              <a:t>Layar sebaiknya berwarna putih dan diberi warna gelap di </a:t>
            </a:r>
            <a:r>
              <a:rPr lang="id-ID" dirty="0" smtClean="0"/>
              <a:t>tepi</a:t>
            </a:r>
          </a:p>
          <a:p>
            <a:pPr lvl="1"/>
            <a:r>
              <a:rPr lang="id-ID" dirty="0" smtClean="0"/>
              <a:t>Ukuran </a:t>
            </a:r>
            <a:r>
              <a:rPr lang="id-ID" dirty="0"/>
              <a:t>harus disesuaikan dengan proyeksi dari proyektor film yang </a:t>
            </a:r>
            <a:r>
              <a:rPr lang="id-ID" dirty="0" smtClean="0"/>
              <a:t>digunakan</a:t>
            </a:r>
            <a:endParaRPr lang="id-ID" dirty="0"/>
          </a:p>
          <a:p>
            <a:pPr lvl="1"/>
            <a:r>
              <a:rPr lang="id-ID" dirty="0" smtClean="0"/>
              <a:t>Permukaan </a:t>
            </a:r>
            <a:r>
              <a:rPr lang="id-ID" dirty="0"/>
              <a:t>harus licin dan </a:t>
            </a:r>
            <a:r>
              <a:rPr lang="id-ID" dirty="0" smtClean="0"/>
              <a:t>bersih</a:t>
            </a:r>
            <a:endParaRPr lang="id-ID" dirty="0"/>
          </a:p>
          <a:p>
            <a:pPr lvl="1"/>
            <a:r>
              <a:rPr lang="id-ID" dirty="0" smtClean="0"/>
              <a:t>Jarak </a:t>
            </a:r>
            <a:r>
              <a:rPr lang="id-ID" dirty="0"/>
              <a:t>antara layar dengan proyektor harus sesuai sehingga gambar yang di proyeksikan pada layar benar-benar baik (fokus harus tepat) sehingga tidak menghasilkan gambar yang kabur.</a:t>
            </a:r>
            <a:endParaRPr lang="id-ID" dirty="0" smtClean="0">
              <a:effectLst/>
            </a:endParaRPr>
          </a:p>
          <a:p>
            <a:endParaRPr lang="id-ID" dirty="0">
              <a:effectLst/>
            </a:endParaRPr>
          </a:p>
        </p:txBody>
      </p:sp>
    </p:spTree>
    <p:extLst>
      <p:ext uri="{BB962C8B-B14F-4D97-AF65-F5344CB8AC3E}">
        <p14:creationId xmlns:p14="http://schemas.microsoft.com/office/powerpoint/2010/main" val="183477688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b="1" dirty="0" smtClean="0"/>
              <a:t>Persyaratan Bioskop</a:t>
            </a:r>
            <a:endParaRPr lang="id-ID" b="1" dirty="0"/>
          </a:p>
        </p:txBody>
      </p:sp>
      <p:sp>
        <p:nvSpPr>
          <p:cNvPr id="3" name="Content Placeholder 2"/>
          <p:cNvSpPr>
            <a:spLocks noGrp="1"/>
          </p:cNvSpPr>
          <p:nvPr>
            <p:ph idx="1"/>
          </p:nvPr>
        </p:nvSpPr>
        <p:spPr/>
        <p:txBody>
          <a:bodyPr>
            <a:normAutofit/>
          </a:bodyPr>
          <a:lstStyle/>
          <a:p>
            <a:r>
              <a:rPr lang="id-ID" dirty="0"/>
              <a:t>Proyektor tidak boleh bergetar, sehingga gambarpun akan ikut bergetar</a:t>
            </a:r>
            <a:endParaRPr lang="id-ID" dirty="0" smtClean="0">
              <a:effectLst/>
            </a:endParaRPr>
          </a:p>
          <a:p>
            <a:r>
              <a:rPr lang="id-ID" dirty="0" smtClean="0"/>
              <a:t>Proyektor </a:t>
            </a:r>
            <a:r>
              <a:rPr lang="id-ID" dirty="0"/>
              <a:t>harus dapat memproyeksikan gambar dengan jelas</a:t>
            </a:r>
            <a:endParaRPr lang="id-ID" dirty="0" smtClean="0">
              <a:effectLst/>
            </a:endParaRPr>
          </a:p>
          <a:p>
            <a:r>
              <a:rPr lang="id-ID" dirty="0" smtClean="0"/>
              <a:t>Ruang </a:t>
            </a:r>
            <a:r>
              <a:rPr lang="id-ID" dirty="0"/>
              <a:t>proyektor harus mempunyai ventilasi yang cukup untuk pertukaran udara didalam ruangan tersebut (10% – 20%) dari luas lantai sehingga petugas / operator tidak merasa pengap atau panas</a:t>
            </a:r>
            <a:endParaRPr lang="id-ID" dirty="0" smtClean="0">
              <a:effectLst/>
            </a:endParaRPr>
          </a:p>
          <a:p>
            <a:endParaRPr lang="id-ID" dirty="0">
              <a:effectLst/>
            </a:endParaRPr>
          </a:p>
        </p:txBody>
      </p:sp>
    </p:spTree>
    <p:extLst>
      <p:ext uri="{BB962C8B-B14F-4D97-AF65-F5344CB8AC3E}">
        <p14:creationId xmlns:p14="http://schemas.microsoft.com/office/powerpoint/2010/main" val="153667993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b="1" dirty="0" smtClean="0"/>
              <a:t>Persyaratan Bioskop</a:t>
            </a:r>
            <a:endParaRPr lang="id-ID" b="1" dirty="0"/>
          </a:p>
        </p:txBody>
      </p:sp>
      <p:sp>
        <p:nvSpPr>
          <p:cNvPr id="3" name="Content Placeholder 2"/>
          <p:cNvSpPr>
            <a:spLocks noGrp="1"/>
          </p:cNvSpPr>
          <p:nvPr>
            <p:ph idx="1"/>
          </p:nvPr>
        </p:nvSpPr>
        <p:spPr/>
        <p:txBody>
          <a:bodyPr>
            <a:normAutofit/>
          </a:bodyPr>
          <a:lstStyle/>
          <a:p>
            <a:r>
              <a:rPr lang="id-ID" dirty="0" smtClean="0"/>
              <a:t>Syarat Lalu lintas dalam gedung</a:t>
            </a:r>
          </a:p>
          <a:p>
            <a:pPr marL="0" indent="0">
              <a:buNone/>
            </a:pPr>
            <a:r>
              <a:rPr lang="id-ID" dirty="0"/>
              <a:t>Lalu intas (</a:t>
            </a:r>
            <a:r>
              <a:rPr lang="id-ID" i="1" dirty="0"/>
              <a:t>Traffic</a:t>
            </a:r>
            <a:r>
              <a:rPr lang="id-ID" dirty="0"/>
              <a:t>) yang baik untuk gedung bioskop dibuat menjadi 4 bagian yaitu:</a:t>
            </a:r>
            <a:endParaRPr lang="id-ID" dirty="0" smtClean="0">
              <a:effectLst/>
            </a:endParaRPr>
          </a:p>
          <a:p>
            <a:pPr lvl="1"/>
            <a:r>
              <a:rPr lang="id-ID" dirty="0" smtClean="0"/>
              <a:t>Lintas </a:t>
            </a:r>
            <a:r>
              <a:rPr lang="id-ID" dirty="0"/>
              <a:t>utama (</a:t>
            </a:r>
            <a:r>
              <a:rPr lang="id-ID" i="1" dirty="0"/>
              <a:t>maintraffic</a:t>
            </a:r>
            <a:r>
              <a:rPr lang="id-ID" dirty="0"/>
              <a:t>) /lebar minimal 2 </a:t>
            </a:r>
            <a:r>
              <a:rPr lang="id-ID" dirty="0" smtClean="0"/>
              <a:t>meter</a:t>
            </a:r>
            <a:endParaRPr lang="id-ID" dirty="0"/>
          </a:p>
          <a:p>
            <a:pPr lvl="1"/>
            <a:r>
              <a:rPr lang="id-ID" dirty="0" smtClean="0"/>
              <a:t>Lintas </a:t>
            </a:r>
            <a:r>
              <a:rPr lang="id-ID" i="1" dirty="0"/>
              <a:t>block</a:t>
            </a:r>
            <a:r>
              <a:rPr lang="id-ID" dirty="0"/>
              <a:t> (</a:t>
            </a:r>
            <a:r>
              <a:rPr lang="id-ID" i="1" dirty="0"/>
              <a:t>blocktraffic</a:t>
            </a:r>
            <a:r>
              <a:rPr lang="id-ID" dirty="0"/>
              <a:t>) lebar minimal 80 </a:t>
            </a:r>
            <a:r>
              <a:rPr lang="id-ID" dirty="0" smtClean="0"/>
              <a:t>cm</a:t>
            </a:r>
            <a:endParaRPr lang="id-ID" dirty="0"/>
          </a:p>
          <a:p>
            <a:pPr lvl="1"/>
            <a:r>
              <a:rPr lang="id-ID" dirty="0" smtClean="0"/>
              <a:t>Lintas </a:t>
            </a:r>
            <a:r>
              <a:rPr lang="id-ID" dirty="0"/>
              <a:t>antar kursi (</a:t>
            </a:r>
            <a:r>
              <a:rPr lang="id-ID" i="1" dirty="0"/>
              <a:t>between chair traffic</a:t>
            </a:r>
            <a:r>
              <a:rPr lang="id-ID" dirty="0"/>
              <a:t>) lebar minimal 40 </a:t>
            </a:r>
            <a:r>
              <a:rPr lang="id-ID" dirty="0" smtClean="0"/>
              <a:t>cm</a:t>
            </a:r>
            <a:endParaRPr lang="id-ID" dirty="0"/>
          </a:p>
          <a:p>
            <a:pPr lvl="1"/>
            <a:r>
              <a:rPr lang="id-ID" dirty="0" smtClean="0"/>
              <a:t>Lintas </a:t>
            </a:r>
            <a:r>
              <a:rPr lang="id-ID" dirty="0"/>
              <a:t>keliling ruangan (</a:t>
            </a:r>
            <a:r>
              <a:rPr lang="id-ID" i="1" dirty="0"/>
              <a:t>Round the corner traffic</a:t>
            </a:r>
            <a:r>
              <a:rPr lang="id-ID" dirty="0"/>
              <a:t>) lebar minimal 50 cm</a:t>
            </a:r>
            <a:endParaRPr lang="id-ID" dirty="0" smtClean="0">
              <a:effectLst/>
            </a:endParaRPr>
          </a:p>
          <a:p>
            <a:pPr marL="0" indent="0">
              <a:buNone/>
            </a:pPr>
            <a:endParaRPr lang="id-ID" dirty="0" smtClean="0"/>
          </a:p>
        </p:txBody>
      </p:sp>
    </p:spTree>
    <p:extLst>
      <p:ext uri="{BB962C8B-B14F-4D97-AF65-F5344CB8AC3E}">
        <p14:creationId xmlns:p14="http://schemas.microsoft.com/office/powerpoint/2010/main" val="199961622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Persyaratan Bioskop</a:t>
            </a:r>
            <a:endParaRPr lang="id-ID" dirty="0"/>
          </a:p>
        </p:txBody>
      </p:sp>
      <p:sp>
        <p:nvSpPr>
          <p:cNvPr id="3" name="Content Placeholder 2"/>
          <p:cNvSpPr>
            <a:spLocks noGrp="1"/>
          </p:cNvSpPr>
          <p:nvPr>
            <p:ph idx="1"/>
          </p:nvPr>
        </p:nvSpPr>
        <p:spPr/>
        <p:txBody>
          <a:bodyPr>
            <a:normAutofit fontScale="92500" lnSpcReduction="20000"/>
          </a:bodyPr>
          <a:lstStyle/>
          <a:p>
            <a:r>
              <a:rPr lang="id-ID" dirty="0" smtClean="0"/>
              <a:t>Pengendalian Vektor</a:t>
            </a:r>
          </a:p>
          <a:p>
            <a:pPr marL="0" indent="0">
              <a:buNone/>
            </a:pPr>
            <a:r>
              <a:rPr lang="id-ID" dirty="0"/>
              <a:t>Pencegahan terhadap serangga dapat dilakukan dengan cara sebagai berikut:</a:t>
            </a:r>
            <a:endParaRPr lang="id-ID" dirty="0" smtClean="0">
              <a:effectLst/>
            </a:endParaRPr>
          </a:p>
          <a:p>
            <a:pPr lvl="1"/>
            <a:r>
              <a:rPr lang="id-ID" dirty="0" smtClean="0"/>
              <a:t>Kebersihan </a:t>
            </a:r>
            <a:r>
              <a:rPr lang="id-ID" dirty="0"/>
              <a:t>umum baik di luar dan di dalam gedung harus di </a:t>
            </a:r>
            <a:r>
              <a:rPr lang="id-ID" dirty="0" smtClean="0"/>
              <a:t>jaga</a:t>
            </a:r>
            <a:endParaRPr lang="id-ID" dirty="0"/>
          </a:p>
          <a:p>
            <a:pPr lvl="1"/>
            <a:r>
              <a:rPr lang="id-ID" dirty="0" smtClean="0"/>
              <a:t>Pemasangan </a:t>
            </a:r>
            <a:r>
              <a:rPr lang="id-ID" dirty="0"/>
              <a:t>kawat-kawat kasa pada lubang-lubang </a:t>
            </a:r>
            <a:r>
              <a:rPr lang="id-ID" dirty="0" smtClean="0"/>
              <a:t>angin</a:t>
            </a:r>
            <a:endParaRPr lang="id-ID" dirty="0"/>
          </a:p>
          <a:p>
            <a:pPr lvl="1"/>
            <a:r>
              <a:rPr lang="id-ID" dirty="0" smtClean="0"/>
              <a:t>Pengaturan </a:t>
            </a:r>
            <a:r>
              <a:rPr lang="id-ID" dirty="0"/>
              <a:t>barang-barang harus teratur jangan sampai ada sudut-sudut mati yang menyulitkan </a:t>
            </a:r>
            <a:r>
              <a:rPr lang="id-ID" dirty="0" smtClean="0"/>
              <a:t>pembersihan</a:t>
            </a:r>
            <a:endParaRPr lang="id-ID" dirty="0"/>
          </a:p>
          <a:p>
            <a:pPr lvl="1"/>
            <a:r>
              <a:rPr lang="id-ID" dirty="0" smtClean="0"/>
              <a:t>Pencahayaan </a:t>
            </a:r>
            <a:r>
              <a:rPr lang="id-ID" dirty="0"/>
              <a:t>harus sempurna agar sinar dapat menyinari secara merata keseluruhan ruangan</a:t>
            </a:r>
            <a:endParaRPr lang="id-ID" dirty="0" smtClean="0">
              <a:effectLst/>
            </a:endParaRPr>
          </a:p>
          <a:p>
            <a:pPr marL="0" indent="0">
              <a:buNone/>
            </a:pPr>
            <a:r>
              <a:rPr lang="id-ID" dirty="0"/>
              <a:t>Pencegahan terhadap binatang pengerat dapat dilakukan dengan cara sebagai berikut:</a:t>
            </a:r>
            <a:endParaRPr lang="id-ID" dirty="0" smtClean="0">
              <a:effectLst/>
            </a:endParaRPr>
          </a:p>
          <a:p>
            <a:pPr lvl="1"/>
            <a:r>
              <a:rPr lang="id-ID" dirty="0" smtClean="0"/>
              <a:t>Menjaga </a:t>
            </a:r>
            <a:r>
              <a:rPr lang="id-ID" dirty="0"/>
              <a:t>kebersihan </a:t>
            </a:r>
            <a:r>
              <a:rPr lang="id-ID" dirty="0" smtClean="0"/>
              <a:t>ruangan</a:t>
            </a:r>
            <a:endParaRPr lang="id-ID" dirty="0"/>
          </a:p>
          <a:p>
            <a:pPr lvl="1"/>
            <a:r>
              <a:rPr lang="id-ID" dirty="0" smtClean="0"/>
              <a:t>Menghindari </a:t>
            </a:r>
            <a:r>
              <a:rPr lang="id-ID" dirty="0"/>
              <a:t>adanya sudut-sudut mati dan ruangan yang </a:t>
            </a:r>
            <a:r>
              <a:rPr lang="id-ID" dirty="0" smtClean="0"/>
              <a:t>gelap</a:t>
            </a:r>
            <a:endParaRPr lang="id-ID" dirty="0"/>
          </a:p>
          <a:p>
            <a:pPr lvl="1"/>
            <a:r>
              <a:rPr lang="id-ID" dirty="0" smtClean="0"/>
              <a:t>Menghindari </a:t>
            </a:r>
            <a:r>
              <a:rPr lang="id-ID" dirty="0"/>
              <a:t>tempat-tempat yang bisa digunakan untuk bersarangnya binatang </a:t>
            </a:r>
            <a:r>
              <a:rPr lang="id-ID" dirty="0" smtClean="0"/>
              <a:t>pengerat</a:t>
            </a:r>
            <a:endParaRPr lang="id-ID" dirty="0"/>
          </a:p>
          <a:p>
            <a:pPr lvl="1"/>
            <a:r>
              <a:rPr lang="id-ID" dirty="0" smtClean="0"/>
              <a:t>Memasang </a:t>
            </a:r>
            <a:r>
              <a:rPr lang="id-ID" dirty="0"/>
              <a:t>terali pada lubang ventilasi bagian bawah</a:t>
            </a:r>
            <a:endParaRPr lang="id-ID" dirty="0" smtClean="0">
              <a:effectLst/>
            </a:endParaRPr>
          </a:p>
          <a:p>
            <a:pPr marL="0" indent="0">
              <a:buNone/>
            </a:pPr>
            <a:endParaRPr lang="id-ID" dirty="0"/>
          </a:p>
        </p:txBody>
      </p:sp>
    </p:spTree>
    <p:extLst>
      <p:ext uri="{BB962C8B-B14F-4D97-AF65-F5344CB8AC3E}">
        <p14:creationId xmlns:p14="http://schemas.microsoft.com/office/powerpoint/2010/main" val="373035708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Sanitasi Bioskop</a:t>
            </a:r>
            <a:endParaRPr lang="id-ID" dirty="0"/>
          </a:p>
        </p:txBody>
      </p:sp>
      <p:sp>
        <p:nvSpPr>
          <p:cNvPr id="3" name="Content Placeholder 2"/>
          <p:cNvSpPr>
            <a:spLocks noGrp="1"/>
          </p:cNvSpPr>
          <p:nvPr>
            <p:ph idx="1"/>
          </p:nvPr>
        </p:nvSpPr>
        <p:spPr/>
        <p:txBody>
          <a:bodyPr/>
          <a:lstStyle/>
          <a:p>
            <a:r>
              <a:rPr lang="id-ID" dirty="0"/>
              <a:t>Bioskop adalah tempat atau gedung termasuk segala fasilitasnya di dalam dimana masyarakat berkumpul dengan memayar dapat menonton film</a:t>
            </a:r>
            <a:r>
              <a:rPr lang="id-ID" dirty="0" smtClean="0"/>
              <a:t>.</a:t>
            </a:r>
          </a:p>
          <a:p>
            <a:pPr marL="0" indent="0" algn="ctr">
              <a:buNone/>
            </a:pPr>
            <a:endParaRPr lang="id-ID" dirty="0" smtClean="0"/>
          </a:p>
          <a:p>
            <a:pPr marL="0" indent="0" algn="ctr">
              <a:buNone/>
            </a:pPr>
            <a:r>
              <a:rPr lang="id-ID" b="1" dirty="0" smtClean="0"/>
              <a:t>Sanitasi Bioskop merupakan upaya dalam penyehatan lingkungan bioskop</a:t>
            </a:r>
            <a:endParaRPr lang="id-ID" b="1" dirty="0"/>
          </a:p>
        </p:txBody>
      </p:sp>
    </p:spTree>
    <p:extLst>
      <p:ext uri="{BB962C8B-B14F-4D97-AF65-F5344CB8AC3E}">
        <p14:creationId xmlns:p14="http://schemas.microsoft.com/office/powerpoint/2010/main" val="263170469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b="1" dirty="0" smtClean="0"/>
              <a:t>Persyaratan Bioskop</a:t>
            </a:r>
            <a:endParaRPr lang="id-ID" b="1" dirty="0"/>
          </a:p>
        </p:txBody>
      </p:sp>
      <p:sp>
        <p:nvSpPr>
          <p:cNvPr id="3" name="Content Placeholder 2"/>
          <p:cNvSpPr>
            <a:spLocks noGrp="1"/>
          </p:cNvSpPr>
          <p:nvPr>
            <p:ph idx="1"/>
          </p:nvPr>
        </p:nvSpPr>
        <p:spPr/>
        <p:txBody>
          <a:bodyPr>
            <a:normAutofit/>
          </a:bodyPr>
          <a:lstStyle/>
          <a:p>
            <a:pPr lvl="0"/>
            <a:r>
              <a:rPr lang="id-ID" dirty="0"/>
              <a:t>Kotak P3K</a:t>
            </a:r>
          </a:p>
          <a:p>
            <a:pPr lvl="0"/>
            <a:r>
              <a:rPr lang="id-ID" dirty="0" smtClean="0"/>
              <a:t>Ruang </a:t>
            </a:r>
            <a:r>
              <a:rPr lang="id-ID" dirty="0"/>
              <a:t>pembangkit tenaga listrik cadangan</a:t>
            </a:r>
            <a:endParaRPr lang="id-ID" dirty="0" smtClean="0">
              <a:effectLst/>
            </a:endParaRPr>
          </a:p>
          <a:p>
            <a:pPr lvl="1"/>
            <a:r>
              <a:rPr lang="id-ID" dirty="0" smtClean="0"/>
              <a:t>Mesin </a:t>
            </a:r>
            <a:r>
              <a:rPr lang="id-ID" dirty="0"/>
              <a:t>harus ditempatkan di ruang khusus sehingga suara dan getaran terendam, tidak mengganggu penonton</a:t>
            </a:r>
            <a:endParaRPr lang="id-ID" dirty="0" smtClean="0">
              <a:effectLst/>
            </a:endParaRPr>
          </a:p>
          <a:p>
            <a:pPr lvl="1"/>
            <a:r>
              <a:rPr lang="id-ID" dirty="0" smtClean="0"/>
              <a:t>Gas </a:t>
            </a:r>
            <a:r>
              <a:rPr lang="id-ID" dirty="0"/>
              <a:t>buangan harus di salurkan ke atas dengan ketinggian yang cukup, sehingga tidak mengganggu</a:t>
            </a:r>
            <a:endParaRPr lang="id-ID" dirty="0" smtClean="0">
              <a:effectLst/>
            </a:endParaRPr>
          </a:p>
          <a:p>
            <a:pPr lvl="0"/>
            <a:r>
              <a:rPr lang="id-ID" dirty="0" smtClean="0"/>
              <a:t>Perijinan </a:t>
            </a:r>
            <a:r>
              <a:rPr lang="id-ID" dirty="0"/>
              <a:t>dan kewajiban pemegang ijin</a:t>
            </a:r>
            <a:endParaRPr lang="id-ID" dirty="0" smtClean="0">
              <a:effectLst/>
            </a:endParaRPr>
          </a:p>
          <a:p>
            <a:pPr lvl="1"/>
            <a:r>
              <a:rPr lang="id-ID" dirty="0" smtClean="0"/>
              <a:t>Bioskop </a:t>
            </a:r>
            <a:r>
              <a:rPr lang="id-ID" dirty="0"/>
              <a:t>harus mempunyai ijin dari pemerintah daerah</a:t>
            </a:r>
            <a:endParaRPr lang="id-ID" dirty="0" smtClean="0">
              <a:effectLst/>
            </a:endParaRPr>
          </a:p>
          <a:p>
            <a:pPr lvl="1"/>
            <a:r>
              <a:rPr lang="id-ID" dirty="0" smtClean="0"/>
              <a:t>Pemegang </a:t>
            </a:r>
            <a:r>
              <a:rPr lang="id-ID" dirty="0"/>
              <a:t>ijin berkewajiban memenuhi persyaratan tersebut di atas</a:t>
            </a:r>
            <a:endParaRPr lang="id-ID" dirty="0" smtClean="0">
              <a:effectLst/>
            </a:endParaRPr>
          </a:p>
          <a:p>
            <a:pPr lvl="0"/>
            <a:r>
              <a:rPr lang="id-ID" dirty="0" smtClean="0"/>
              <a:t>Petugas </a:t>
            </a:r>
            <a:r>
              <a:rPr lang="id-ID" dirty="0"/>
              <a:t>generator dan petugas proyektor harus mendapatkan makanan tambahan agar kondisi tubuhnya tetap sehat</a:t>
            </a:r>
            <a:endParaRPr lang="id-ID" dirty="0" smtClean="0">
              <a:effectLst/>
            </a:endParaRPr>
          </a:p>
          <a:p>
            <a:endParaRPr lang="id-ID" dirty="0"/>
          </a:p>
        </p:txBody>
      </p:sp>
    </p:spTree>
    <p:extLst>
      <p:ext uri="{BB962C8B-B14F-4D97-AF65-F5344CB8AC3E}">
        <p14:creationId xmlns:p14="http://schemas.microsoft.com/office/powerpoint/2010/main" val="423727536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b="1" dirty="0"/>
              <a:t>Macam-macam Bioskop</a:t>
            </a:r>
            <a:endParaRPr lang="id-ID" dirty="0"/>
          </a:p>
        </p:txBody>
      </p:sp>
      <p:sp>
        <p:nvSpPr>
          <p:cNvPr id="3" name="Content Placeholder 2"/>
          <p:cNvSpPr>
            <a:spLocks noGrp="1"/>
          </p:cNvSpPr>
          <p:nvPr>
            <p:ph idx="1"/>
          </p:nvPr>
        </p:nvSpPr>
        <p:spPr/>
        <p:txBody>
          <a:bodyPr>
            <a:normAutofit fontScale="92500" lnSpcReduction="10000"/>
          </a:bodyPr>
          <a:lstStyle/>
          <a:p>
            <a:r>
              <a:rPr lang="id-ID" dirty="0" smtClean="0"/>
              <a:t>Film </a:t>
            </a:r>
            <a:r>
              <a:rPr lang="id-ID" dirty="0"/>
              <a:t>theater : tempat pertunjukan film biasa, di Indonesia ini disebut Bioskop.</a:t>
            </a:r>
            <a:endParaRPr lang="id-ID" dirty="0" smtClean="0">
              <a:effectLst/>
            </a:endParaRPr>
          </a:p>
          <a:p>
            <a:r>
              <a:rPr lang="id-ID" dirty="0" smtClean="0"/>
              <a:t>Drive </a:t>
            </a:r>
            <a:r>
              <a:rPr lang="id-ID" dirty="0"/>
              <a:t>in Theater : tempat pertunjukn film dimana para penonton dapat memasukan mobilnya sekaligus keruang tempat pertunjukan dan menonton dari atas mobi yang dibawanya.</a:t>
            </a:r>
            <a:endParaRPr lang="id-ID" dirty="0" smtClean="0">
              <a:effectLst/>
            </a:endParaRPr>
          </a:p>
          <a:p>
            <a:r>
              <a:rPr lang="id-ID" dirty="0" smtClean="0"/>
              <a:t>Cyclo </a:t>
            </a:r>
            <a:r>
              <a:rPr lang="id-ID" dirty="0"/>
              <a:t>Rama : tempat pertunjukan film dimana para penonton seolah-olah berada ditengah-tengah kejdian cerita dalam film yang dipertunjukan.</a:t>
            </a:r>
            <a:endParaRPr lang="id-ID" dirty="0" smtClean="0">
              <a:effectLst/>
            </a:endParaRPr>
          </a:p>
          <a:p>
            <a:endParaRPr lang="id-ID" dirty="0"/>
          </a:p>
        </p:txBody>
      </p:sp>
    </p:spTree>
    <p:extLst>
      <p:ext uri="{BB962C8B-B14F-4D97-AF65-F5344CB8AC3E}">
        <p14:creationId xmlns:p14="http://schemas.microsoft.com/office/powerpoint/2010/main" val="228198424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b="1" dirty="0"/>
              <a:t>Persyaratan Bioskop</a:t>
            </a:r>
            <a:endParaRPr lang="id-ID" dirty="0"/>
          </a:p>
        </p:txBody>
      </p:sp>
      <p:sp>
        <p:nvSpPr>
          <p:cNvPr id="3" name="Content Placeholder 2"/>
          <p:cNvSpPr>
            <a:spLocks noGrp="1"/>
          </p:cNvSpPr>
          <p:nvPr>
            <p:ph idx="1"/>
          </p:nvPr>
        </p:nvSpPr>
        <p:spPr/>
        <p:txBody>
          <a:bodyPr>
            <a:normAutofit fontScale="85000" lnSpcReduction="20000"/>
          </a:bodyPr>
          <a:lstStyle/>
          <a:p>
            <a:pPr marL="0" indent="0">
              <a:buNone/>
            </a:pPr>
            <a:r>
              <a:rPr lang="id-ID" dirty="0" smtClean="0"/>
              <a:t>Letak </a:t>
            </a:r>
            <a:r>
              <a:rPr lang="id-ID" dirty="0"/>
              <a:t>Gedung Bioskop</a:t>
            </a:r>
            <a:endParaRPr lang="id-ID" dirty="0" smtClean="0">
              <a:effectLst/>
            </a:endParaRPr>
          </a:p>
          <a:p>
            <a:pPr lvl="1"/>
            <a:r>
              <a:rPr lang="id-ID" dirty="0"/>
              <a:t>Di tempat yang luas, berada di kawasan yang strategis yaitu di tengah-tengah perumahan penduduk, jauh dari faktor pengganggu seperti kegaduhan dan terlalu ramai, dan bukan terletak di daerah yang rawan bencana.</a:t>
            </a:r>
            <a:endParaRPr lang="id-ID" dirty="0" smtClean="0">
              <a:effectLst/>
            </a:endParaRPr>
          </a:p>
          <a:p>
            <a:pPr lvl="1"/>
            <a:r>
              <a:rPr lang="id-ID" dirty="0" smtClean="0"/>
              <a:t>Halaman </a:t>
            </a:r>
            <a:r>
              <a:rPr lang="id-ID" dirty="0"/>
              <a:t>Gedung </a:t>
            </a:r>
            <a:r>
              <a:rPr lang="id-ID" dirty="0" smtClean="0"/>
              <a:t>Bioskop</a:t>
            </a:r>
            <a:r>
              <a:rPr lang="id-ID" dirty="0"/>
              <a:t> </a:t>
            </a:r>
            <a:r>
              <a:rPr lang="id-ID" dirty="0" smtClean="0"/>
              <a:t>: Luas</a:t>
            </a:r>
            <a:r>
              <a:rPr lang="id-ID" dirty="0"/>
              <a:t>, bersih, penerangan cukup, berpagar, sisa lahan yang tidak digunakan untuk parkir dibuat taman dan arah lalu lintas dibuat </a:t>
            </a:r>
            <a:r>
              <a:rPr lang="id-ID" dirty="0" smtClean="0"/>
              <a:t>teratur.</a:t>
            </a:r>
            <a:endParaRPr lang="id-ID" dirty="0"/>
          </a:p>
          <a:p>
            <a:pPr lvl="1"/>
            <a:r>
              <a:rPr lang="id-ID" dirty="0" smtClean="0"/>
              <a:t>Tempat Sampah Jumlahnya </a:t>
            </a:r>
            <a:r>
              <a:rPr lang="id-ID" dirty="0"/>
              <a:t>memadai dan memenuhi persyaratan tempat sampah yang </a:t>
            </a:r>
            <a:r>
              <a:rPr lang="id-ID" dirty="0" smtClean="0"/>
              <a:t>baik.</a:t>
            </a:r>
            <a:endParaRPr lang="id-ID" dirty="0"/>
          </a:p>
          <a:p>
            <a:pPr lvl="1"/>
            <a:r>
              <a:rPr lang="id-ID" dirty="0" smtClean="0"/>
              <a:t>Saluran </a:t>
            </a:r>
            <a:r>
              <a:rPr lang="id-ID" dirty="0"/>
              <a:t>pembuangan air </a:t>
            </a:r>
            <a:r>
              <a:rPr lang="id-ID" dirty="0" smtClean="0"/>
              <a:t>hujan</a:t>
            </a:r>
            <a:r>
              <a:rPr lang="id-ID" dirty="0"/>
              <a:t> </a:t>
            </a:r>
            <a:r>
              <a:rPr lang="id-ID" dirty="0" smtClean="0"/>
              <a:t>: Tidak </a:t>
            </a:r>
            <a:r>
              <a:rPr lang="id-ID" dirty="0"/>
              <a:t>terdapat genangan air hujan yang dapat menjadi tempat perkembangbiakan vektor.</a:t>
            </a:r>
            <a:endParaRPr lang="id-ID" dirty="0" smtClean="0">
              <a:effectLst/>
            </a:endParaRPr>
          </a:p>
          <a:p>
            <a:pPr lvl="1"/>
            <a:endParaRPr lang="id-ID" dirty="0"/>
          </a:p>
        </p:txBody>
      </p:sp>
    </p:spTree>
    <p:extLst>
      <p:ext uri="{BB962C8B-B14F-4D97-AF65-F5344CB8AC3E}">
        <p14:creationId xmlns:p14="http://schemas.microsoft.com/office/powerpoint/2010/main" val="109312589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b="1" dirty="0"/>
              <a:t>Persyaratan Bioskop</a:t>
            </a:r>
            <a:endParaRPr lang="id-ID" dirty="0"/>
          </a:p>
        </p:txBody>
      </p:sp>
      <p:sp>
        <p:nvSpPr>
          <p:cNvPr id="3" name="Content Placeholder 2"/>
          <p:cNvSpPr>
            <a:spLocks noGrp="1"/>
          </p:cNvSpPr>
          <p:nvPr>
            <p:ph idx="1"/>
          </p:nvPr>
        </p:nvSpPr>
        <p:spPr/>
        <p:txBody>
          <a:bodyPr>
            <a:normAutofit fontScale="62500" lnSpcReduction="20000"/>
          </a:bodyPr>
          <a:lstStyle/>
          <a:p>
            <a:r>
              <a:rPr lang="id-ID" dirty="0"/>
              <a:t>WC dan urinoir</a:t>
            </a:r>
            <a:endParaRPr lang="id-ID" dirty="0" smtClean="0">
              <a:effectLst/>
            </a:endParaRPr>
          </a:p>
          <a:p>
            <a:r>
              <a:rPr lang="id-ID" dirty="0"/>
              <a:t>Jumlah WC (Jamban) adalah minimal 1 buah untuk setiap 200 kursi, jamban untuk laki-laki dan jamban untuk wanita harus terpisah. Harus tersedia air yang cukup banyak untuk menggelontor maupun untuk membersihkan, keadaan jamban harus selalu dalam keadaan bersih dan terpelihara, penerangan minimal 5 fc pada permukaan lantai, dan terdapat </a:t>
            </a:r>
            <a:r>
              <a:rPr lang="id-ID" i="1" dirty="0"/>
              <a:t>wash tafel</a:t>
            </a:r>
            <a:r>
              <a:rPr lang="id-ID" dirty="0"/>
              <a:t> (tempat cuci tangan) dilengkapi dengan sabun dan tissue.</a:t>
            </a:r>
            <a:endParaRPr lang="id-ID" dirty="0" smtClean="0">
              <a:effectLst/>
            </a:endParaRPr>
          </a:p>
          <a:p>
            <a:r>
              <a:rPr lang="id-ID" dirty="0"/>
              <a:t>Persyaratan dari urinoir :</a:t>
            </a:r>
            <a:endParaRPr lang="id-ID" dirty="0" smtClean="0">
              <a:effectLst/>
            </a:endParaRPr>
          </a:p>
          <a:p>
            <a:pPr lvl="1"/>
            <a:r>
              <a:rPr lang="id-ID" dirty="0" smtClean="0"/>
              <a:t>Jumlah </a:t>
            </a:r>
            <a:r>
              <a:rPr lang="id-ID" dirty="0"/>
              <a:t>minimal 1 buah untuk 100 </a:t>
            </a:r>
            <a:r>
              <a:rPr lang="id-ID" dirty="0" smtClean="0"/>
              <a:t>kursi</a:t>
            </a:r>
            <a:endParaRPr lang="id-ID" dirty="0"/>
          </a:p>
          <a:p>
            <a:pPr lvl="1"/>
            <a:r>
              <a:rPr lang="id-ID" dirty="0" smtClean="0"/>
              <a:t>Tersedia </a:t>
            </a:r>
            <a:r>
              <a:rPr lang="id-ID" dirty="0"/>
              <a:t>air pembersih yang </a:t>
            </a:r>
            <a:r>
              <a:rPr lang="id-ID" dirty="0" smtClean="0"/>
              <a:t>cukup</a:t>
            </a:r>
            <a:endParaRPr lang="id-ID" dirty="0"/>
          </a:p>
          <a:p>
            <a:pPr lvl="1"/>
            <a:r>
              <a:rPr lang="id-ID" dirty="0" smtClean="0"/>
              <a:t>Penerangan </a:t>
            </a:r>
            <a:r>
              <a:rPr lang="id-ID" dirty="0"/>
              <a:t>minimal 5 fc pada </a:t>
            </a:r>
            <a:r>
              <a:rPr lang="id-ID" dirty="0" smtClean="0"/>
              <a:t>lantai</a:t>
            </a:r>
            <a:endParaRPr lang="id-ID" dirty="0"/>
          </a:p>
          <a:p>
            <a:pPr lvl="1"/>
            <a:r>
              <a:rPr lang="id-ID" dirty="0" smtClean="0"/>
              <a:t>Keadaan </a:t>
            </a:r>
            <a:r>
              <a:rPr lang="id-ID" dirty="0"/>
              <a:t>selalu bersih dan </a:t>
            </a:r>
            <a:r>
              <a:rPr lang="id-ID" dirty="0" smtClean="0"/>
              <a:t>terpelihara.</a:t>
            </a:r>
            <a:endParaRPr lang="id-ID" dirty="0"/>
          </a:p>
          <a:p>
            <a:pPr lvl="1"/>
            <a:r>
              <a:rPr lang="id-ID" dirty="0" smtClean="0"/>
              <a:t>Urinoir </a:t>
            </a:r>
            <a:r>
              <a:rPr lang="id-ID" dirty="0"/>
              <a:t>yang baik adalah type single urinoir, cara membersihkannya secara berkala 5 menit atau 10 menit sekali dapat dipakai “</a:t>
            </a:r>
            <a:r>
              <a:rPr lang="id-ID" i="1" dirty="0"/>
              <a:t>Intermittent Automatic Flushing Device</a:t>
            </a:r>
            <a:r>
              <a:rPr lang="id-ID" dirty="0" smtClean="0"/>
              <a:t>”.</a:t>
            </a:r>
            <a:endParaRPr lang="id-ID" dirty="0" smtClean="0">
              <a:effectLst/>
            </a:endParaRPr>
          </a:p>
        </p:txBody>
      </p:sp>
    </p:spTree>
    <p:extLst>
      <p:ext uri="{BB962C8B-B14F-4D97-AF65-F5344CB8AC3E}">
        <p14:creationId xmlns:p14="http://schemas.microsoft.com/office/powerpoint/2010/main" val="300385761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b="1" dirty="0" smtClean="0"/>
              <a:t>Persyaratan Bioskop</a:t>
            </a:r>
            <a:endParaRPr lang="id-ID" dirty="0"/>
          </a:p>
        </p:txBody>
      </p:sp>
      <p:sp>
        <p:nvSpPr>
          <p:cNvPr id="3" name="Content Placeholder 2"/>
          <p:cNvSpPr>
            <a:spLocks noGrp="1"/>
          </p:cNvSpPr>
          <p:nvPr>
            <p:ph idx="1"/>
          </p:nvPr>
        </p:nvSpPr>
        <p:spPr/>
        <p:txBody>
          <a:bodyPr/>
          <a:lstStyle/>
          <a:p>
            <a:r>
              <a:rPr lang="id-ID" dirty="0" smtClean="0"/>
              <a:t>Pemadam </a:t>
            </a:r>
            <a:r>
              <a:rPr lang="id-ID" dirty="0"/>
              <a:t>Kebakaran</a:t>
            </a:r>
          </a:p>
          <a:p>
            <a:pPr lvl="1"/>
            <a:r>
              <a:rPr lang="id-ID" dirty="0" smtClean="0"/>
              <a:t>Masih </a:t>
            </a:r>
            <a:r>
              <a:rPr lang="id-ID" dirty="0"/>
              <a:t>berfungsi dan belum </a:t>
            </a:r>
            <a:r>
              <a:rPr lang="id-ID" dirty="0" smtClean="0"/>
              <a:t>kadaluarsa</a:t>
            </a:r>
            <a:endParaRPr lang="id-ID" dirty="0"/>
          </a:p>
          <a:p>
            <a:pPr lvl="1"/>
            <a:r>
              <a:rPr lang="id-ID" dirty="0" smtClean="0"/>
              <a:t>Mudah </a:t>
            </a:r>
            <a:r>
              <a:rPr lang="id-ID" dirty="0"/>
              <a:t>dilihat dan dijangkau oleh </a:t>
            </a:r>
            <a:r>
              <a:rPr lang="id-ID" dirty="0" smtClean="0"/>
              <a:t>umum</a:t>
            </a:r>
            <a:endParaRPr lang="id-ID" dirty="0"/>
          </a:p>
          <a:p>
            <a:pPr lvl="1"/>
            <a:r>
              <a:rPr lang="id-ID" dirty="0" smtClean="0"/>
              <a:t>Pada </a:t>
            </a:r>
            <a:r>
              <a:rPr lang="id-ID" dirty="0"/>
              <a:t>setiap APAR perlu adanya penjelasan tata </a:t>
            </a:r>
            <a:r>
              <a:rPr lang="id-ID" dirty="0" smtClean="0"/>
              <a:t>cara penggunaannya</a:t>
            </a:r>
            <a:endParaRPr lang="id-ID" dirty="0"/>
          </a:p>
          <a:p>
            <a:pPr lvl="1"/>
            <a:r>
              <a:rPr lang="id-ID" dirty="0" smtClean="0"/>
              <a:t>Jumlahnya </a:t>
            </a:r>
            <a:r>
              <a:rPr lang="id-ID" dirty="0"/>
              <a:t>memadai</a:t>
            </a:r>
            <a:endParaRPr lang="id-ID" dirty="0">
              <a:effectLst/>
            </a:endParaRPr>
          </a:p>
        </p:txBody>
      </p:sp>
    </p:spTree>
    <p:extLst>
      <p:ext uri="{BB962C8B-B14F-4D97-AF65-F5344CB8AC3E}">
        <p14:creationId xmlns:p14="http://schemas.microsoft.com/office/powerpoint/2010/main" val="161475251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b="1" dirty="0" smtClean="0"/>
              <a:t>Persyaratan Bioskop</a:t>
            </a:r>
            <a:endParaRPr lang="id-ID" b="1" dirty="0"/>
          </a:p>
        </p:txBody>
      </p:sp>
      <p:sp>
        <p:nvSpPr>
          <p:cNvPr id="3" name="Content Placeholder 2"/>
          <p:cNvSpPr>
            <a:spLocks noGrp="1"/>
          </p:cNvSpPr>
          <p:nvPr>
            <p:ph idx="1"/>
          </p:nvPr>
        </p:nvSpPr>
        <p:spPr/>
        <p:txBody>
          <a:bodyPr/>
          <a:lstStyle/>
          <a:p>
            <a:r>
              <a:rPr lang="id-ID" dirty="0"/>
              <a:t>Ruang Tunggu</a:t>
            </a:r>
          </a:p>
          <a:p>
            <a:pPr marL="0" indent="0">
              <a:buNone/>
            </a:pPr>
            <a:r>
              <a:rPr lang="id-ID" dirty="0"/>
              <a:t>Bersih, terdapat tempat sampah yang jumlahnya cukup, kursi tertata rapi, dan terdapat pot-pot bunga agar ruangan terlihat menarik dan nyaman</a:t>
            </a:r>
            <a:endParaRPr lang="id-ID" dirty="0" smtClean="0">
              <a:effectLst/>
            </a:endParaRPr>
          </a:p>
          <a:p>
            <a:pPr marL="0" indent="0">
              <a:buNone/>
            </a:pPr>
            <a:endParaRPr lang="id-ID" dirty="0"/>
          </a:p>
        </p:txBody>
      </p:sp>
    </p:spTree>
    <p:extLst>
      <p:ext uri="{BB962C8B-B14F-4D97-AF65-F5344CB8AC3E}">
        <p14:creationId xmlns:p14="http://schemas.microsoft.com/office/powerpoint/2010/main" val="367928698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b="1" dirty="0" smtClean="0"/>
              <a:t>Persyaratan Bioskop</a:t>
            </a:r>
            <a:endParaRPr lang="id-ID" b="1" dirty="0"/>
          </a:p>
        </p:txBody>
      </p:sp>
      <p:sp>
        <p:nvSpPr>
          <p:cNvPr id="3" name="Content Placeholder 2"/>
          <p:cNvSpPr>
            <a:spLocks noGrp="1"/>
          </p:cNvSpPr>
          <p:nvPr>
            <p:ph idx="1"/>
          </p:nvPr>
        </p:nvSpPr>
        <p:spPr/>
        <p:txBody>
          <a:bodyPr/>
          <a:lstStyle/>
          <a:p>
            <a:r>
              <a:rPr lang="id-ID" dirty="0"/>
              <a:t>Exteriour Traffic</a:t>
            </a:r>
            <a:endParaRPr lang="id-ID" dirty="0" smtClean="0">
              <a:effectLst/>
            </a:endParaRPr>
          </a:p>
          <a:p>
            <a:pPr lvl="1"/>
            <a:r>
              <a:rPr lang="id-ID" dirty="0" smtClean="0"/>
              <a:t>Jalan </a:t>
            </a:r>
            <a:r>
              <a:rPr lang="id-ID" dirty="0"/>
              <a:t>exterior traffic dibuat cukup </a:t>
            </a:r>
            <a:r>
              <a:rPr lang="id-ID" dirty="0" smtClean="0"/>
              <a:t>lebar</a:t>
            </a:r>
            <a:endParaRPr lang="id-ID" dirty="0"/>
          </a:p>
          <a:p>
            <a:pPr lvl="1"/>
            <a:r>
              <a:rPr lang="id-ID" dirty="0" smtClean="0"/>
              <a:t>Jalan </a:t>
            </a:r>
            <a:r>
              <a:rPr lang="id-ID" dirty="0"/>
              <a:t>yang menghubungkan dari bagian ke bagian lain cukup jelas dan </a:t>
            </a:r>
            <a:r>
              <a:rPr lang="id-ID" dirty="0" smtClean="0"/>
              <a:t>teratur</a:t>
            </a:r>
          </a:p>
          <a:p>
            <a:pPr lvl="1"/>
            <a:r>
              <a:rPr lang="id-ID" dirty="0" smtClean="0"/>
              <a:t>Pintu </a:t>
            </a:r>
            <a:r>
              <a:rPr lang="id-ID" dirty="0"/>
              <a:t>masuk dan keluar tempat pertunjukan dibuat </a:t>
            </a:r>
            <a:r>
              <a:rPr lang="id-ID" dirty="0" smtClean="0"/>
              <a:t>berbeda</a:t>
            </a:r>
            <a:endParaRPr lang="id-ID" dirty="0"/>
          </a:p>
          <a:p>
            <a:pPr lvl="1"/>
            <a:r>
              <a:rPr lang="id-ID" dirty="0" smtClean="0"/>
              <a:t>Pencahayaan </a:t>
            </a:r>
            <a:r>
              <a:rPr lang="id-ID" dirty="0"/>
              <a:t>yang </a:t>
            </a:r>
            <a:r>
              <a:rPr lang="id-ID" dirty="0" smtClean="0"/>
              <a:t>cukup</a:t>
            </a:r>
            <a:endParaRPr lang="id-ID" dirty="0"/>
          </a:p>
          <a:p>
            <a:pPr lvl="1"/>
            <a:r>
              <a:rPr lang="id-ID" dirty="0" smtClean="0"/>
              <a:t>Tersedia </a:t>
            </a:r>
            <a:r>
              <a:rPr lang="id-ID" dirty="0"/>
              <a:t>tempat puntuk rokok</a:t>
            </a:r>
            <a:endParaRPr lang="id-ID" dirty="0">
              <a:effectLst/>
            </a:endParaRPr>
          </a:p>
        </p:txBody>
      </p:sp>
    </p:spTree>
    <p:extLst>
      <p:ext uri="{BB962C8B-B14F-4D97-AF65-F5344CB8AC3E}">
        <p14:creationId xmlns:p14="http://schemas.microsoft.com/office/powerpoint/2010/main" val="352652220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b="1" dirty="0" smtClean="0"/>
              <a:t>Persyaratan Bioskop</a:t>
            </a:r>
            <a:endParaRPr lang="id-ID" b="1" dirty="0"/>
          </a:p>
        </p:txBody>
      </p:sp>
      <p:sp>
        <p:nvSpPr>
          <p:cNvPr id="3" name="Content Placeholder 2"/>
          <p:cNvSpPr>
            <a:spLocks noGrp="1"/>
          </p:cNvSpPr>
          <p:nvPr>
            <p:ph idx="1"/>
          </p:nvPr>
        </p:nvSpPr>
        <p:spPr/>
        <p:txBody>
          <a:bodyPr/>
          <a:lstStyle/>
          <a:p>
            <a:r>
              <a:rPr lang="id-ID" dirty="0" smtClean="0">
                <a:effectLst/>
              </a:rPr>
              <a:t>Dinding</a:t>
            </a:r>
          </a:p>
          <a:p>
            <a:pPr marL="0" indent="0">
              <a:buNone/>
            </a:pPr>
            <a:r>
              <a:rPr lang="id-ID" dirty="0"/>
              <a:t>Mencegah gema suara yang memantul dan menggaduhkan bunyi asli, mencegah penyerapan suara (absorpsi) sehingga suara hilang dan menjadi kurang jelas dan membantu resonansi (menguatkan suara).</a:t>
            </a:r>
            <a:endParaRPr lang="id-ID" dirty="0">
              <a:effectLst/>
            </a:endParaRPr>
          </a:p>
        </p:txBody>
      </p:sp>
    </p:spTree>
    <p:extLst>
      <p:ext uri="{BB962C8B-B14F-4D97-AF65-F5344CB8AC3E}">
        <p14:creationId xmlns:p14="http://schemas.microsoft.com/office/powerpoint/2010/main" val="31486417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1385</TotalTime>
  <Words>1140</Words>
  <Application>Microsoft Office PowerPoint</Application>
  <PresentationFormat>On-screen Show (4:3)</PresentationFormat>
  <Paragraphs>111</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PowerPoint Presentation</vt:lpstr>
      <vt:lpstr>Sanitasi Bioskop</vt:lpstr>
      <vt:lpstr>Macam-macam Bioskop</vt:lpstr>
      <vt:lpstr>Persyaratan Bioskop</vt:lpstr>
      <vt:lpstr>Persyaratan Bioskop</vt:lpstr>
      <vt:lpstr>Persyaratan Bioskop</vt:lpstr>
      <vt:lpstr>Persyaratan Bioskop</vt:lpstr>
      <vt:lpstr>Persyaratan Bioskop</vt:lpstr>
      <vt:lpstr>Persyaratan Bioskop</vt:lpstr>
      <vt:lpstr>Persyaratan Bioskop</vt:lpstr>
      <vt:lpstr>Persyaratan Bioskop</vt:lpstr>
      <vt:lpstr>Persyaratan Bioskop</vt:lpstr>
      <vt:lpstr>Persyaratan Bioskop</vt:lpstr>
      <vt:lpstr>Persyaratan Bioskop</vt:lpstr>
      <vt:lpstr>Persyaratan Bioskop</vt:lpstr>
      <vt:lpstr>Persyaratan Bioskop</vt:lpstr>
      <vt:lpstr>Persyaratan Bioskop</vt:lpstr>
      <vt:lpstr>Persyaratan Bioskop</vt:lpstr>
      <vt:lpstr>Persyaratan Bioskop</vt:lpstr>
      <vt:lpstr>Persyaratan Bioskop</vt:lpstr>
    </vt:vector>
  </TitlesOfParts>
  <Company>signDesign Communications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rimba</dc:creator>
  <cp:lastModifiedBy>User</cp:lastModifiedBy>
  <cp:revision>243</cp:revision>
  <dcterms:created xsi:type="dcterms:W3CDTF">2010-08-24T06:47:44Z</dcterms:created>
  <dcterms:modified xsi:type="dcterms:W3CDTF">2017-12-22T04:37:18Z</dcterms:modified>
</cp:coreProperties>
</file>