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61" r:id="rId4"/>
    <p:sldId id="263" r:id="rId5"/>
    <p:sldId id="262" r:id="rId6"/>
    <p:sldId id="265" r:id="rId7"/>
    <p:sldId id="266" r:id="rId8"/>
    <p:sldId id="268" r:id="rId9"/>
    <p:sldId id="269" r:id="rId10"/>
    <p:sldId id="270" r:id="rId11"/>
    <p:sldId id="271" r:id="rId12"/>
    <p:sldId id="272" r:id="rId13"/>
    <p:sldId id="273" r:id="rId14"/>
    <p:sldId id="274" r:id="rId15"/>
    <p:sldId id="275" r:id="rId16"/>
    <p:sldId id="277" r:id="rId17"/>
    <p:sldId id="276" r:id="rId18"/>
    <p:sldId id="278" r:id="rId19"/>
    <p:sldId id="279" r:id="rId20"/>
    <p:sldId id="281" r:id="rId21"/>
    <p:sldId id="280" r:id="rId22"/>
    <p:sldId id="285" r:id="rId23"/>
    <p:sldId id="282" r:id="rId24"/>
    <p:sldId id="283" r:id="rId25"/>
    <p:sldId id="284" r:id="rId26"/>
    <p:sldId id="286" r:id="rId27"/>
    <p:sldId id="287" r:id="rId28"/>
    <p:sldId id="288" r:id="rId29"/>
    <p:sldId id="291"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61398E-452B-466A-B621-2C09FD48FF82}" type="datetimeFigureOut">
              <a:rPr lang="id-ID" smtClean="0"/>
              <a:t>20/10/2017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5270D-15EA-4EDA-89CD-A2F9E4CEB1D2}" type="slidenum">
              <a:rPr lang="id-ID" smtClean="0"/>
              <a:t>‹#›</a:t>
            </a:fld>
            <a:endParaRPr lang="id-ID"/>
          </a:p>
        </p:txBody>
      </p:sp>
    </p:spTree>
    <p:extLst>
      <p:ext uri="{BB962C8B-B14F-4D97-AF65-F5344CB8AC3E}">
        <p14:creationId xmlns:p14="http://schemas.microsoft.com/office/powerpoint/2010/main" val="3376891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BC5270D-15EA-4EDA-89CD-A2F9E4CEB1D2}" type="slidenum">
              <a:rPr lang="id-ID" smtClean="0"/>
              <a:t>2</a:t>
            </a:fld>
            <a:endParaRPr lang="id-ID"/>
          </a:p>
        </p:txBody>
      </p:sp>
    </p:spTree>
    <p:extLst>
      <p:ext uri="{BB962C8B-B14F-4D97-AF65-F5344CB8AC3E}">
        <p14:creationId xmlns:p14="http://schemas.microsoft.com/office/powerpoint/2010/main" val="1032260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BC5270D-15EA-4EDA-89CD-A2F9E4CEB1D2}" type="slidenum">
              <a:rPr lang="id-ID" smtClean="0"/>
              <a:t>3</a:t>
            </a:fld>
            <a:endParaRPr lang="id-ID"/>
          </a:p>
        </p:txBody>
      </p:sp>
    </p:spTree>
    <p:extLst>
      <p:ext uri="{BB962C8B-B14F-4D97-AF65-F5344CB8AC3E}">
        <p14:creationId xmlns:p14="http://schemas.microsoft.com/office/powerpoint/2010/main" val="103226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EC4722-9092-44BA-8842-3CF8B731C077}"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279652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2EC4722-9092-44BA-8842-3CF8B731C077}"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184335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2EC4722-9092-44BA-8842-3CF8B731C077}"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363223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2EC4722-9092-44BA-8842-3CF8B731C077}"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402220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C4722-9092-44BA-8842-3CF8B731C077}" type="datetimeFigureOut">
              <a:rPr lang="id-ID" smtClean="0"/>
              <a:t>20/10/2017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224490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EC4722-9092-44BA-8842-3CF8B731C077}" type="datetimeFigureOut">
              <a:rPr lang="id-ID" smtClean="0"/>
              <a:t>20/10/2017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147425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2EC4722-9092-44BA-8842-3CF8B731C077}" type="datetimeFigureOut">
              <a:rPr lang="id-ID" smtClean="0"/>
              <a:t>20/10/2017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410791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2EC4722-9092-44BA-8842-3CF8B731C077}" type="datetimeFigureOut">
              <a:rPr lang="id-ID" smtClean="0"/>
              <a:t>20/10/2017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252346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C4722-9092-44BA-8842-3CF8B731C077}" type="datetimeFigureOut">
              <a:rPr lang="id-ID" smtClean="0"/>
              <a:t>20/10/2017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211173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C4722-9092-44BA-8842-3CF8B731C077}" type="datetimeFigureOut">
              <a:rPr lang="id-ID" smtClean="0"/>
              <a:t>20/10/2017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103079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C4722-9092-44BA-8842-3CF8B731C077}" type="datetimeFigureOut">
              <a:rPr lang="id-ID" smtClean="0"/>
              <a:t>20/10/2017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F9897B-3A5F-415C-A0AF-5A56F136FB54}" type="slidenum">
              <a:rPr lang="id-ID" smtClean="0"/>
              <a:t>‹#›</a:t>
            </a:fld>
            <a:endParaRPr lang="id-ID"/>
          </a:p>
        </p:txBody>
      </p:sp>
    </p:spTree>
    <p:extLst>
      <p:ext uri="{BB962C8B-B14F-4D97-AF65-F5344CB8AC3E}">
        <p14:creationId xmlns:p14="http://schemas.microsoft.com/office/powerpoint/2010/main" val="237741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4722-9092-44BA-8842-3CF8B731C077}" type="datetimeFigureOut">
              <a:rPr lang="id-ID" smtClean="0"/>
              <a:t>20/10/2017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9897B-3A5F-415C-A0AF-5A56F136FB54}" type="slidenum">
              <a:rPr lang="id-ID" smtClean="0"/>
              <a:t>‹#›</a:t>
            </a:fld>
            <a:endParaRPr lang="id-ID"/>
          </a:p>
        </p:txBody>
      </p:sp>
    </p:spTree>
    <p:extLst>
      <p:ext uri="{BB962C8B-B14F-4D97-AF65-F5344CB8AC3E}">
        <p14:creationId xmlns:p14="http://schemas.microsoft.com/office/powerpoint/2010/main" val="4192774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5856" y="3645024"/>
            <a:ext cx="5398368" cy="1010543"/>
          </a:xfrm>
        </p:spPr>
        <p:txBody>
          <a:bodyPr/>
          <a:lstStyle/>
          <a:p>
            <a:r>
              <a:rPr lang="id-ID" dirty="0" smtClean="0"/>
              <a:t>SANITASI PEMUKIMAN</a:t>
            </a:r>
            <a:endParaRPr lang="id-ID" dirty="0"/>
          </a:p>
        </p:txBody>
      </p:sp>
      <p:sp>
        <p:nvSpPr>
          <p:cNvPr id="3" name="Subtitle 2"/>
          <p:cNvSpPr>
            <a:spLocks noGrp="1"/>
          </p:cNvSpPr>
          <p:nvPr>
            <p:ph type="subTitle" idx="1"/>
          </p:nvPr>
        </p:nvSpPr>
        <p:spPr>
          <a:xfrm>
            <a:off x="4338836" y="4402931"/>
            <a:ext cx="3272408" cy="505271"/>
          </a:xfrm>
        </p:spPr>
        <p:txBody>
          <a:bodyPr>
            <a:normAutofit fontScale="92500" lnSpcReduction="10000"/>
          </a:bodyPr>
          <a:lstStyle/>
          <a:p>
            <a:r>
              <a:rPr lang="id-ID" dirty="0" smtClean="0"/>
              <a:t>MAYUMI NITAMI</a:t>
            </a:r>
            <a:endParaRPr lang="id-ID" dirty="0"/>
          </a:p>
        </p:txBody>
      </p:sp>
    </p:spTree>
    <p:extLst>
      <p:ext uri="{BB962C8B-B14F-4D97-AF65-F5344CB8AC3E}">
        <p14:creationId xmlns:p14="http://schemas.microsoft.com/office/powerpoint/2010/main" val="4231463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Pemukiman berdasarkan Sifat</a:t>
            </a:r>
            <a:endParaRPr lang="id-ID" dirty="0"/>
          </a:p>
        </p:txBody>
      </p:sp>
      <p:sp>
        <p:nvSpPr>
          <p:cNvPr id="3" name="Content Placeholder 2"/>
          <p:cNvSpPr>
            <a:spLocks noGrp="1"/>
          </p:cNvSpPr>
          <p:nvPr>
            <p:ph idx="1"/>
          </p:nvPr>
        </p:nvSpPr>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id-ID" sz="3600" b="1" dirty="0" smtClean="0">
                <a:cs typeface="Arial" panose="020B0604020202020204" pitchFamily="34" charset="0"/>
              </a:rPr>
              <a:t>Pemukiman kumuh (Slum area )</a:t>
            </a:r>
          </a:p>
          <a:p>
            <a:pPr eaLnBrk="1" fontAlgn="auto" hangingPunct="1">
              <a:spcAft>
                <a:spcPts val="0"/>
              </a:spcAft>
              <a:buFont typeface="Arial" panose="020B0604020202020204" pitchFamily="34" charset="0"/>
              <a:buChar char="•"/>
              <a:defRPr/>
            </a:pPr>
            <a:r>
              <a:rPr lang="id-ID" sz="3600" dirty="0" smtClean="0">
                <a:cs typeface="Arial" panose="020B0604020202020204" pitchFamily="34" charset="0"/>
              </a:rPr>
              <a:t>Biasanya timbul akibat adanya  </a:t>
            </a:r>
          </a:p>
          <a:p>
            <a:pPr marL="0" indent="0" eaLnBrk="1" fontAlgn="auto" hangingPunct="1">
              <a:spcAft>
                <a:spcPts val="0"/>
              </a:spcAft>
              <a:buFont typeface="Arial" panose="020B0604020202020204" pitchFamily="34" charset="0"/>
              <a:buNone/>
              <a:defRPr/>
            </a:pPr>
            <a:r>
              <a:rPr lang="id-ID" sz="3600" dirty="0" smtClean="0">
                <a:cs typeface="Arial" panose="020B0604020202020204" pitchFamily="34" charset="0"/>
              </a:rPr>
              <a:t>    Urbanisasi.</a:t>
            </a:r>
          </a:p>
          <a:p>
            <a:pPr eaLnBrk="1" fontAlgn="auto" hangingPunct="1">
              <a:spcAft>
                <a:spcPts val="0"/>
              </a:spcAft>
              <a:buFont typeface="Arial" panose="020B0604020202020204" pitchFamily="34" charset="0"/>
              <a:buChar char="•"/>
              <a:defRPr/>
            </a:pPr>
            <a:r>
              <a:rPr lang="id-ID" sz="3600" dirty="0" smtClean="0">
                <a:cs typeface="Arial" panose="020B0604020202020204" pitchFamily="34" charset="0"/>
              </a:rPr>
              <a:t>Cepat meluas karena penduduk padat akibat atus urbanisasi yg sulit dibendung.</a:t>
            </a:r>
          </a:p>
          <a:p>
            <a:pPr eaLnBrk="1" fontAlgn="auto" hangingPunct="1">
              <a:spcAft>
                <a:spcPts val="0"/>
              </a:spcAft>
              <a:buFont typeface="Arial" panose="020B0604020202020204" pitchFamily="34" charset="0"/>
              <a:buChar char="•"/>
              <a:defRPr/>
            </a:pPr>
            <a:r>
              <a:rPr lang="id-ID" sz="3600" dirty="0" smtClean="0">
                <a:cs typeface="Arial" panose="020B0604020202020204" pitchFamily="34" charset="0"/>
              </a:rPr>
              <a:t>Merusak pemandangan di kota</a:t>
            </a:r>
          </a:p>
          <a:p>
            <a:pPr eaLnBrk="1" fontAlgn="auto" hangingPunct="1">
              <a:spcAft>
                <a:spcPts val="0"/>
              </a:spcAft>
              <a:buFont typeface="Arial" panose="020B0604020202020204" pitchFamily="34" charset="0"/>
              <a:buChar char="•"/>
              <a:defRPr/>
            </a:pPr>
            <a:r>
              <a:rPr lang="id-ID" sz="3600" dirty="0" smtClean="0">
                <a:cs typeface="Arial" panose="020B0604020202020204" pitchFamily="34" charset="0"/>
              </a:rPr>
              <a:t>Dari segi kesehatan lingkungan pada umumnya bagaimana ?</a:t>
            </a:r>
            <a:endParaRPr lang="id-ID" sz="3600" dirty="0">
              <a:cs typeface="Arial" panose="020B0604020202020204" pitchFamily="34" charset="0"/>
            </a:endParaRPr>
          </a:p>
        </p:txBody>
      </p:sp>
    </p:spTree>
    <p:extLst>
      <p:ext uri="{BB962C8B-B14F-4D97-AF65-F5344CB8AC3E}">
        <p14:creationId xmlns:p14="http://schemas.microsoft.com/office/powerpoint/2010/main" val="389352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Pemukiman berdasarkan Sifat</a:t>
            </a:r>
            <a:endParaRPr lang="id-ID" dirty="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id-ID" sz="3600" b="1" dirty="0" smtClean="0">
                <a:cs typeface="Arial" panose="020B0604020202020204" pitchFamily="34" charset="0"/>
              </a:rPr>
              <a:t>Pemukiman Transmigrasi.</a:t>
            </a:r>
          </a:p>
          <a:p>
            <a:pPr eaLnBrk="1" fontAlgn="auto" hangingPunct="1">
              <a:spcAft>
                <a:spcPts val="0"/>
              </a:spcAft>
              <a:buFont typeface="Arial" panose="020B0604020202020204" pitchFamily="34" charset="0"/>
              <a:buChar char="•"/>
              <a:defRPr/>
            </a:pPr>
            <a:r>
              <a:rPr lang="id-ID" sz="3600" dirty="0" smtClean="0">
                <a:cs typeface="Arial" panose="020B0604020202020204" pitchFamily="34" charset="0"/>
              </a:rPr>
              <a:t>Direncanakan oleh pemerintah       (daerah bencana, padat penduduk)</a:t>
            </a:r>
          </a:p>
          <a:p>
            <a:pPr eaLnBrk="1" fontAlgn="auto" hangingPunct="1">
              <a:spcAft>
                <a:spcPts val="0"/>
              </a:spcAft>
              <a:buFont typeface="Arial" panose="020B0604020202020204" pitchFamily="34" charset="0"/>
              <a:buChar char="•"/>
              <a:defRPr/>
            </a:pPr>
            <a:r>
              <a:rPr lang="id-ID" sz="3600" dirty="0" smtClean="0">
                <a:cs typeface="Arial" panose="020B0604020202020204" pitchFamily="34" charset="0"/>
              </a:rPr>
              <a:t>Disediakan rumah dan lahan untuk bertani, diharapkan masyarakat hidup lebih baik penghidupannya dibanding sebelumnya.</a:t>
            </a:r>
            <a:endParaRPr lang="id-ID" sz="3600" dirty="0">
              <a:cs typeface="Arial" panose="020B0604020202020204" pitchFamily="34" charset="0"/>
            </a:endParaRPr>
          </a:p>
        </p:txBody>
      </p:sp>
    </p:spTree>
    <p:extLst>
      <p:ext uri="{BB962C8B-B14F-4D97-AF65-F5344CB8AC3E}">
        <p14:creationId xmlns:p14="http://schemas.microsoft.com/office/powerpoint/2010/main" val="392096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Pemukiman berdasarkan Sifat</a:t>
            </a:r>
            <a:endParaRPr lang="id-ID" dirty="0"/>
          </a:p>
        </p:txBody>
      </p:sp>
      <p:sp>
        <p:nvSpPr>
          <p:cNvPr id="3" name="Content Placeholder 2"/>
          <p:cNvSpPr>
            <a:spLocks noGrp="1"/>
          </p:cNvSpPr>
          <p:nvPr>
            <p:ph idx="1"/>
          </p:nvPr>
        </p:nvSpPr>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id-ID" b="1" dirty="0" smtClean="0">
                <a:cs typeface="Arial" panose="020B0604020202020204" pitchFamily="34" charset="0"/>
              </a:rPr>
              <a:t>Pemukiman untuk Kelompok-Kelompok Khusus</a:t>
            </a:r>
          </a:p>
          <a:p>
            <a:pPr eaLnBrk="1" fontAlgn="auto" hangingPunct="1">
              <a:spcAft>
                <a:spcPts val="0"/>
              </a:spcAft>
              <a:buFont typeface="Arial" panose="020B0604020202020204" pitchFamily="34" charset="0"/>
              <a:buChar char="•"/>
              <a:defRPr/>
            </a:pPr>
            <a:r>
              <a:rPr lang="id-ID" dirty="0">
                <a:cs typeface="Arial" panose="020B0604020202020204" pitchFamily="34" charset="0"/>
              </a:rPr>
              <a:t> </a:t>
            </a:r>
            <a:r>
              <a:rPr lang="id-ID" dirty="0" smtClean="0">
                <a:cs typeface="Arial" panose="020B0604020202020204" pitchFamily="34" charset="0"/>
              </a:rPr>
              <a:t>Biasanya dibangun oleh pemerintah</a:t>
            </a:r>
          </a:p>
          <a:p>
            <a:pPr eaLnBrk="1" fontAlgn="auto" hangingPunct="1">
              <a:spcAft>
                <a:spcPts val="0"/>
              </a:spcAft>
              <a:buFont typeface="Arial" panose="020B0604020202020204" pitchFamily="34" charset="0"/>
              <a:buChar char="•"/>
              <a:defRPr/>
            </a:pPr>
            <a:r>
              <a:rPr lang="id-ID" dirty="0" smtClean="0">
                <a:cs typeface="Arial" panose="020B0604020202020204" pitchFamily="34" charset="0"/>
              </a:rPr>
              <a:t>Diperuntukkan bagi orang-orang/kelompok kelompok yg menjalankan tugas tertentu yg telah direncanakan.</a:t>
            </a:r>
          </a:p>
          <a:p>
            <a:pPr eaLnBrk="1" fontAlgn="auto" hangingPunct="1">
              <a:spcAft>
                <a:spcPts val="0"/>
              </a:spcAft>
              <a:buFont typeface="Arial" panose="020B0604020202020204" pitchFamily="34" charset="0"/>
              <a:buChar char="•"/>
              <a:defRPr/>
            </a:pPr>
            <a:r>
              <a:rPr lang="id-ID" dirty="0" smtClean="0">
                <a:cs typeface="Arial" panose="020B0604020202020204" pitchFamily="34" charset="0"/>
              </a:rPr>
              <a:t>Kelompok orang bertempat tinggal untuk sementara (selama menjalankan tugas).</a:t>
            </a:r>
          </a:p>
          <a:p>
            <a:pPr eaLnBrk="1" fontAlgn="auto" hangingPunct="1">
              <a:spcAft>
                <a:spcPts val="0"/>
              </a:spcAft>
              <a:buFont typeface="Arial" panose="020B0604020202020204" pitchFamily="34" charset="0"/>
              <a:buChar char="•"/>
              <a:defRPr/>
            </a:pPr>
            <a:r>
              <a:rPr lang="id-ID" dirty="0" smtClean="0">
                <a:cs typeface="Arial" panose="020B0604020202020204" pitchFamily="34" charset="0"/>
              </a:rPr>
              <a:t>Contoh : Pemukiman atlit, pemukiman naik haji,pemukiman pekerja, Perkemahan Pramuka.</a:t>
            </a:r>
            <a:endParaRPr lang="id-ID" dirty="0">
              <a:cs typeface="Arial" panose="020B0604020202020204" pitchFamily="34" charset="0"/>
            </a:endParaRPr>
          </a:p>
        </p:txBody>
      </p:sp>
    </p:spTree>
    <p:extLst>
      <p:ext uri="{BB962C8B-B14F-4D97-AF65-F5344CB8AC3E}">
        <p14:creationId xmlns:p14="http://schemas.microsoft.com/office/powerpoint/2010/main" val="334146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Pemukiman berdasarkan Sifat</a:t>
            </a:r>
            <a:endParaRPr lang="id-ID" dirty="0"/>
          </a:p>
        </p:txBody>
      </p:sp>
      <p:sp>
        <p:nvSpPr>
          <p:cNvPr id="16386" name="Content Placeholder 2"/>
          <p:cNvSpPr>
            <a:spLocks noGrp="1"/>
          </p:cNvSpPr>
          <p:nvPr>
            <p:ph idx="1"/>
          </p:nvPr>
        </p:nvSpPr>
        <p:spPr/>
        <p:txBody>
          <a:bodyPr>
            <a:normAutofit/>
          </a:bodyPr>
          <a:lstStyle/>
          <a:p>
            <a:pPr marL="0" indent="0" eaLnBrk="1" hangingPunct="1">
              <a:buFont typeface="Arial" charset="0"/>
              <a:buNone/>
            </a:pPr>
            <a:r>
              <a:rPr lang="id-ID" altLang="id-ID" sz="3600" b="1" dirty="0" smtClean="0">
                <a:cs typeface="Arial" charset="0"/>
              </a:rPr>
              <a:t>Pemukiman baru ( Real Estate )</a:t>
            </a:r>
          </a:p>
          <a:p>
            <a:pPr marL="0" indent="0" eaLnBrk="1" hangingPunct="1">
              <a:buFont typeface="Arial" charset="0"/>
              <a:buNone/>
            </a:pPr>
            <a:r>
              <a:rPr lang="id-ID" altLang="id-ID" sz="3600" dirty="0" smtClean="0">
                <a:cs typeface="Arial" charset="0"/>
              </a:rPr>
              <a:t>Direncanakan Pemerintah, bekerja sama dengan Pihak Swasta. Fasilitas Sanitasi dan Prasarana sudah baik Kelengkapan Fasilitas lainnya tersedia seperti : kolam renang, pertokoan dsb. Rumah sekolah mulai dari TK, SD , SMP dan SMA</a:t>
            </a:r>
          </a:p>
        </p:txBody>
      </p:sp>
    </p:spTree>
    <p:extLst>
      <p:ext uri="{BB962C8B-B14F-4D97-AF65-F5344CB8AC3E}">
        <p14:creationId xmlns:p14="http://schemas.microsoft.com/office/powerpoint/2010/main" val="227456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Persyaratan Sanitasi Lingkungan Pemukiman</a:t>
            </a:r>
            <a:endParaRPr lang="id-ID" dirty="0"/>
          </a:p>
        </p:txBody>
      </p:sp>
    </p:spTree>
    <p:extLst>
      <p:ext uri="{BB962C8B-B14F-4D97-AF65-F5344CB8AC3E}">
        <p14:creationId xmlns:p14="http://schemas.microsoft.com/office/powerpoint/2010/main" val="915817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Lokasi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Tidak terletak pada daerah rawan bencana alam seperti bantaran sungai, aliran lahar, tanah longsor, gelombang tsunami, daerah gempa, dan sebagainya;</a:t>
            </a:r>
          </a:p>
          <a:p>
            <a:r>
              <a:rPr lang="id-ID" dirty="0" smtClean="0"/>
              <a:t>Tidak terletak pada daerah bekas tempat pembuangan akhir (TPA) sampah atau bekas tambang;</a:t>
            </a:r>
          </a:p>
          <a:p>
            <a:r>
              <a:rPr lang="id-ID" dirty="0" smtClean="0"/>
              <a:t>Tidak terletak pada daerah rawan kecelakaan dan daerah kebakaran seperti alur pendaratan penerbangan.</a:t>
            </a:r>
          </a:p>
          <a:p>
            <a:endParaRPr lang="id-ID" dirty="0"/>
          </a:p>
        </p:txBody>
      </p:sp>
    </p:spTree>
    <p:extLst>
      <p:ext uri="{BB962C8B-B14F-4D97-AF65-F5344CB8AC3E}">
        <p14:creationId xmlns:p14="http://schemas.microsoft.com/office/powerpoint/2010/main" val="1470565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Kualitas Udara</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smtClean="0"/>
              <a:t>Syarat baku mutu lingkungan sebagai berikut : </a:t>
            </a:r>
          </a:p>
          <a:p>
            <a:r>
              <a:rPr lang="id-ID" dirty="0" smtClean="0"/>
              <a:t>Gas H2S dan NH3 secara biologis tidak terdeteksi;</a:t>
            </a:r>
          </a:p>
          <a:p>
            <a:r>
              <a:rPr lang="id-ID" dirty="0" smtClean="0"/>
              <a:t>Debu dengan diameter kurang dari 10 g maksimum 150 g/m3 ;</a:t>
            </a:r>
          </a:p>
          <a:p>
            <a:r>
              <a:rPr lang="id-ID" dirty="0" smtClean="0"/>
              <a:t>Gas SO2 maksimum 0,10 ppm;</a:t>
            </a:r>
          </a:p>
          <a:p>
            <a:r>
              <a:rPr lang="id-ID" dirty="0" smtClean="0"/>
              <a:t>Debu maksimum 350 mm3 /m2 per hari.</a:t>
            </a:r>
          </a:p>
          <a:p>
            <a:r>
              <a:rPr lang="id-ID" dirty="0" smtClean="0"/>
              <a:t>Kebisingan dan getaran</a:t>
            </a:r>
          </a:p>
          <a:p>
            <a:r>
              <a:rPr lang="id-ID" dirty="0" smtClean="0"/>
              <a:t>Kebisingan dianjurkan 45 dB.A, maksimum 55 dB.A;</a:t>
            </a:r>
          </a:p>
          <a:p>
            <a:r>
              <a:rPr lang="id-ID" dirty="0" smtClean="0"/>
              <a:t>Tingkat getaran maksimum 10 mm/detik </a:t>
            </a:r>
          </a:p>
        </p:txBody>
      </p:sp>
    </p:spTree>
    <p:extLst>
      <p:ext uri="{BB962C8B-B14F-4D97-AF65-F5344CB8AC3E}">
        <p14:creationId xmlns:p14="http://schemas.microsoft.com/office/powerpoint/2010/main" val="2353491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Kualitas Tanah</a:t>
            </a:r>
            <a:endParaRPr lang="id-ID" dirty="0"/>
          </a:p>
        </p:txBody>
      </p:sp>
      <p:sp>
        <p:nvSpPr>
          <p:cNvPr id="3" name="Content Placeholder 2"/>
          <p:cNvSpPr>
            <a:spLocks noGrp="1"/>
          </p:cNvSpPr>
          <p:nvPr>
            <p:ph idx="1"/>
          </p:nvPr>
        </p:nvSpPr>
        <p:spPr/>
        <p:txBody>
          <a:bodyPr/>
          <a:lstStyle/>
          <a:p>
            <a:r>
              <a:rPr lang="id-ID" dirty="0" smtClean="0"/>
              <a:t>Kandungan Timah hitam (Pb) maksimum 300 mg/kg </a:t>
            </a:r>
          </a:p>
          <a:p>
            <a:r>
              <a:rPr lang="id-ID" dirty="0" smtClean="0"/>
              <a:t>Kandungan Arsenik (As) total maksimum 100 mg/kg </a:t>
            </a:r>
          </a:p>
          <a:p>
            <a:r>
              <a:rPr lang="id-ID" dirty="0" smtClean="0"/>
              <a:t>Kandungan Cadmium (Cd) maksimum 20 mg/kg </a:t>
            </a:r>
          </a:p>
          <a:p>
            <a:r>
              <a:rPr lang="id-ID" dirty="0" smtClean="0"/>
              <a:t>Kandungan Benzopyrene maksimum 1 mg/kg</a:t>
            </a:r>
            <a:endParaRPr lang="id-ID" dirty="0"/>
          </a:p>
        </p:txBody>
      </p:sp>
    </p:spTree>
    <p:extLst>
      <p:ext uri="{BB962C8B-B14F-4D97-AF65-F5344CB8AC3E}">
        <p14:creationId xmlns:p14="http://schemas.microsoft.com/office/powerpoint/2010/main" val="183043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Sarana dan Prasarana</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Memiliki taman bermain untuk anak, sarana rekreasi keluarga dengan konstruksi yang aman dari kecelakaan; </a:t>
            </a:r>
          </a:p>
          <a:p>
            <a:r>
              <a:rPr lang="id-ID" dirty="0" smtClean="0"/>
              <a:t>Memiliki sarana drainase yang tidak menjadi tempat perindukan vektor penyakit; </a:t>
            </a:r>
          </a:p>
          <a:p>
            <a:r>
              <a:rPr lang="id-ID" dirty="0" smtClean="0"/>
              <a:t>Memiliki sarana jalan lingkungan dengan ketentuan konstruksi jalan tidak mengganggu kesehatan, konstruksi trotoar tidak membahayakan pejalan kaki dan penyandang cacat, jembatan harus memiliki pagar pengaman, lampu penerangan, jalan tidak menyilaukan mata;</a:t>
            </a:r>
            <a:endParaRPr lang="id-ID" dirty="0"/>
          </a:p>
        </p:txBody>
      </p:sp>
    </p:spTree>
    <p:extLst>
      <p:ext uri="{BB962C8B-B14F-4D97-AF65-F5344CB8AC3E}">
        <p14:creationId xmlns:p14="http://schemas.microsoft.com/office/powerpoint/2010/main" val="1336973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Sarana dan Prasarana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Tersedia cukup air bersih sepanjang waktu dengan kualitas air yang memenuhi persyaratan kesehatan; </a:t>
            </a:r>
          </a:p>
          <a:p>
            <a:r>
              <a:rPr lang="id-ID" dirty="0" smtClean="0"/>
              <a:t>Pengelolaan pembuangan tinja dan limbah rumah tangga harus memenuhi persyaratan kesehatan </a:t>
            </a:r>
          </a:p>
          <a:p>
            <a:r>
              <a:rPr lang="id-ID" dirty="0" smtClean="0"/>
              <a:t>Pengelolaan pembuangan sampah rumah tangga harus memenuhi syarat kesehatan; </a:t>
            </a:r>
          </a:p>
          <a:p>
            <a:r>
              <a:rPr lang="id-ID" dirty="0" smtClean="0"/>
              <a:t>Memiliki akses terhadap sarana pelayanan kesehatan, komunikasi, tempat kerja, tempat hiburan, tempat pendidikan, kesenian, dan lain sebagainya;</a:t>
            </a:r>
            <a:endParaRPr lang="id-ID" dirty="0"/>
          </a:p>
        </p:txBody>
      </p:sp>
    </p:spTree>
    <p:extLst>
      <p:ext uri="{BB962C8B-B14F-4D97-AF65-F5344CB8AC3E}">
        <p14:creationId xmlns:p14="http://schemas.microsoft.com/office/powerpoint/2010/main" val="364443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PEMUKIMAN</a:t>
            </a:r>
            <a:endParaRPr lang="id-ID" dirty="0"/>
          </a:p>
        </p:txBody>
      </p:sp>
      <p:sp>
        <p:nvSpPr>
          <p:cNvPr id="3" name="Content Placeholder 2"/>
          <p:cNvSpPr>
            <a:spLocks noGrp="1"/>
          </p:cNvSpPr>
          <p:nvPr>
            <p:ph idx="1"/>
          </p:nvPr>
        </p:nvSpPr>
        <p:spPr/>
        <p:txBody>
          <a:bodyPr/>
          <a:lstStyle/>
          <a:p>
            <a:r>
              <a:rPr lang="id-ID" dirty="0" smtClean="0"/>
              <a:t>“Suatu struktur fisik” dimana orang menggunakannya untuk  tempat berlindung, dimana lingkungan dari struktur tersebut termasuk juga semua fasilitas dan pelayanan yang diperlukan, perlengkapan yang berguna untuk kesehatan jasmani dan rohani dan keadaan sosialnya yang baik untuk keluarga dan individu. (WHO)</a:t>
            </a:r>
          </a:p>
        </p:txBody>
      </p:sp>
    </p:spTree>
    <p:extLst>
      <p:ext uri="{BB962C8B-B14F-4D97-AF65-F5344CB8AC3E}">
        <p14:creationId xmlns:p14="http://schemas.microsoft.com/office/powerpoint/2010/main" val="1798998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Pengaturan instalasi listrik harus menjamin keamanan penghuninya; Tempat pengelolaan makanan (TPM) harus menjamin tidak terjadi kontamiansi makanan yang dapat menimbulkan keracunan.</a:t>
            </a:r>
            <a:endParaRPr lang="id-ID" dirty="0"/>
          </a:p>
        </p:txBody>
      </p:sp>
      <p:sp>
        <p:nvSpPr>
          <p:cNvPr id="4" name="Title 1"/>
          <p:cNvSpPr>
            <a:spLocks noGrp="1"/>
          </p:cNvSpPr>
          <p:nvPr>
            <p:ph type="title"/>
          </p:nvPr>
        </p:nvSpPr>
        <p:spPr/>
        <p:txBody>
          <a:bodyPr/>
          <a:lstStyle/>
          <a:p>
            <a:r>
              <a:rPr lang="id-ID" dirty="0" smtClean="0"/>
              <a:t>Sarana dan Prasarana</a:t>
            </a:r>
            <a:endParaRPr lang="id-ID" dirty="0"/>
          </a:p>
        </p:txBody>
      </p:sp>
    </p:spTree>
    <p:extLst>
      <p:ext uri="{BB962C8B-B14F-4D97-AF65-F5344CB8AC3E}">
        <p14:creationId xmlns:p14="http://schemas.microsoft.com/office/powerpoint/2010/main" val="2108578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Vektor Penyakit</a:t>
            </a:r>
            <a:endParaRPr lang="id-ID" dirty="0"/>
          </a:p>
        </p:txBody>
      </p:sp>
      <p:sp>
        <p:nvSpPr>
          <p:cNvPr id="3" name="Content Placeholder 2"/>
          <p:cNvSpPr>
            <a:spLocks noGrp="1"/>
          </p:cNvSpPr>
          <p:nvPr>
            <p:ph idx="1"/>
          </p:nvPr>
        </p:nvSpPr>
        <p:spPr>
          <a:xfrm>
            <a:off x="457200" y="1600201"/>
            <a:ext cx="8229600" cy="1468760"/>
          </a:xfrm>
        </p:spPr>
        <p:txBody>
          <a:bodyPr/>
          <a:lstStyle/>
          <a:p>
            <a:r>
              <a:rPr lang="id-ID" dirty="0" smtClean="0"/>
              <a:t>Indeks lalat harus memenuhi syarat;</a:t>
            </a:r>
          </a:p>
          <a:p>
            <a:r>
              <a:rPr lang="id-ID" dirty="0" smtClean="0"/>
              <a:t>Indeks jentik nyamuk dibawah 5%.</a:t>
            </a:r>
            <a:endParaRPr lang="id-ID" dirty="0"/>
          </a:p>
        </p:txBody>
      </p:sp>
      <p:sp>
        <p:nvSpPr>
          <p:cNvPr id="4" name="Title 1"/>
          <p:cNvSpPr txBox="1">
            <a:spLocks/>
          </p:cNvSpPr>
          <p:nvPr/>
        </p:nvSpPr>
        <p:spPr>
          <a:xfrm>
            <a:off x="609600" y="314096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dirty="0" smtClean="0"/>
              <a:t>Penghijauan</a:t>
            </a:r>
            <a:endParaRPr lang="id-ID" dirty="0"/>
          </a:p>
        </p:txBody>
      </p:sp>
      <p:sp>
        <p:nvSpPr>
          <p:cNvPr id="5" name="Content Placeholder 2"/>
          <p:cNvSpPr txBox="1">
            <a:spLocks/>
          </p:cNvSpPr>
          <p:nvPr/>
        </p:nvSpPr>
        <p:spPr>
          <a:xfrm>
            <a:off x="609600" y="4466530"/>
            <a:ext cx="7850832" cy="184278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d-ID" dirty="0" smtClean="0"/>
              <a:t>Pepohonan untuk penghijauan lingkungan pemukiman merupakan pelindung dan juga berfungsi untuk kesejukan, keindahan dan kelestarian alam.</a:t>
            </a:r>
            <a:endParaRPr lang="id-ID" dirty="0"/>
          </a:p>
        </p:txBody>
      </p:sp>
    </p:spTree>
    <p:extLst>
      <p:ext uri="{BB962C8B-B14F-4D97-AF65-F5344CB8AC3E}">
        <p14:creationId xmlns:p14="http://schemas.microsoft.com/office/powerpoint/2010/main" val="2491616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Sanitasi Rumah</a:t>
            </a:r>
            <a:endParaRPr lang="id-ID" dirty="0"/>
          </a:p>
        </p:txBody>
      </p:sp>
      <p:sp>
        <p:nvSpPr>
          <p:cNvPr id="5" name="Subtitle 4"/>
          <p:cNvSpPr>
            <a:spLocks noGrp="1"/>
          </p:cNvSpPr>
          <p:nvPr>
            <p:ph type="subTitle" idx="1"/>
          </p:nvPr>
        </p:nvSpPr>
        <p:spPr/>
        <p:txBody>
          <a:bodyPr/>
          <a:lstStyle/>
          <a:p>
            <a:endParaRPr lang="id-ID"/>
          </a:p>
        </p:txBody>
      </p:sp>
    </p:spTree>
    <p:extLst>
      <p:ext uri="{BB962C8B-B14F-4D97-AF65-F5344CB8AC3E}">
        <p14:creationId xmlns:p14="http://schemas.microsoft.com/office/powerpoint/2010/main" val="1536584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Bahan Bangunan</a:t>
            </a:r>
            <a:endParaRPr lang="id-ID" dirty="0"/>
          </a:p>
        </p:txBody>
      </p:sp>
      <p:sp>
        <p:nvSpPr>
          <p:cNvPr id="3" name="Content Placeholder 2"/>
          <p:cNvSpPr>
            <a:spLocks noGrp="1"/>
          </p:cNvSpPr>
          <p:nvPr>
            <p:ph idx="1"/>
          </p:nvPr>
        </p:nvSpPr>
        <p:spPr/>
        <p:txBody>
          <a:bodyPr>
            <a:normAutofit lnSpcReduction="10000"/>
          </a:bodyPr>
          <a:lstStyle/>
          <a:p>
            <a:r>
              <a:rPr lang="id-ID" dirty="0" smtClean="0"/>
              <a:t>Tidak terbuat dari bahan yang dapat melepaskan bahan yang dapat membahayakan kesehatan, an tara lain : debu total kurang dari 150 mg/m2 , asbestos kurang dari 0,5 serat/m3 per 24 jam, plumbum (Pb) kurang dari 300 mg/kg bahan; </a:t>
            </a:r>
          </a:p>
          <a:p>
            <a:r>
              <a:rPr lang="id-ID" dirty="0" smtClean="0"/>
              <a:t>Tidak terbuat dari bahan yang dapat menjadi tumbuh dan berkembangnya mikroorganisme patogen.</a:t>
            </a:r>
            <a:endParaRPr lang="id-ID" dirty="0"/>
          </a:p>
        </p:txBody>
      </p:sp>
    </p:spTree>
    <p:extLst>
      <p:ext uri="{BB962C8B-B14F-4D97-AF65-F5344CB8AC3E}">
        <p14:creationId xmlns:p14="http://schemas.microsoft.com/office/powerpoint/2010/main" val="3651444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Penataan Ruang</a:t>
            </a:r>
            <a:endParaRPr lang="id-ID" dirty="0"/>
          </a:p>
        </p:txBody>
      </p:sp>
      <p:sp>
        <p:nvSpPr>
          <p:cNvPr id="3" name="Content Placeholder 2"/>
          <p:cNvSpPr>
            <a:spLocks noGrp="1"/>
          </p:cNvSpPr>
          <p:nvPr>
            <p:ph idx="1"/>
          </p:nvPr>
        </p:nvSpPr>
        <p:spPr/>
        <p:txBody>
          <a:bodyPr>
            <a:normAutofit/>
          </a:bodyPr>
          <a:lstStyle/>
          <a:p>
            <a:r>
              <a:rPr lang="id-ID" sz="2800" dirty="0" smtClean="0"/>
              <a:t>Lantai kedap air dan mudah dibersihkan;     </a:t>
            </a:r>
          </a:p>
          <a:p>
            <a:r>
              <a:rPr lang="id-ID" sz="2800" dirty="0" smtClean="0"/>
              <a:t>Dinding rumah memiliki ventilasi, di kamar mandi dan kamar cuci kedap air dan mudah dibersihkan;     </a:t>
            </a:r>
          </a:p>
          <a:p>
            <a:r>
              <a:rPr lang="id-ID" sz="2800" dirty="0" smtClean="0"/>
              <a:t>Langit-langit rumah mudah dibersihkan dan tidak rawan kecelakaan;     </a:t>
            </a:r>
          </a:p>
          <a:p>
            <a:r>
              <a:rPr lang="id-ID" sz="2800" dirty="0" smtClean="0"/>
              <a:t>Bumbungan rumah 10 m dan ada penangkal petir;     </a:t>
            </a:r>
          </a:p>
          <a:p>
            <a:r>
              <a:rPr lang="id-ID" sz="2800" dirty="0" smtClean="0"/>
              <a:t>Ruang ditata sesuai dengan fungsi dan peruntukannya;     </a:t>
            </a:r>
          </a:p>
          <a:p>
            <a:r>
              <a:rPr lang="id-ID" sz="2800" dirty="0" smtClean="0"/>
              <a:t>Dapur harus memiliki sarana pembuangan asap.</a:t>
            </a:r>
            <a:endParaRPr lang="id-ID" sz="2800" dirty="0"/>
          </a:p>
        </p:txBody>
      </p:sp>
    </p:spTree>
    <p:extLst>
      <p:ext uri="{BB962C8B-B14F-4D97-AF65-F5344CB8AC3E}">
        <p14:creationId xmlns:p14="http://schemas.microsoft.com/office/powerpoint/2010/main" val="1233817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Pencahayaan</a:t>
            </a:r>
            <a:endParaRPr lang="id-ID" dirty="0"/>
          </a:p>
        </p:txBody>
      </p:sp>
      <p:sp>
        <p:nvSpPr>
          <p:cNvPr id="3" name="Content Placeholder 2"/>
          <p:cNvSpPr>
            <a:spLocks noGrp="1"/>
          </p:cNvSpPr>
          <p:nvPr>
            <p:ph idx="1"/>
          </p:nvPr>
        </p:nvSpPr>
        <p:spPr>
          <a:xfrm>
            <a:off x="457200" y="1600201"/>
            <a:ext cx="8229600" cy="2895600"/>
          </a:xfrm>
        </p:spPr>
        <p:txBody>
          <a:bodyPr/>
          <a:lstStyle/>
          <a:p>
            <a:pPr algn="just"/>
            <a:r>
              <a:rPr lang="id-ID" dirty="0" smtClean="0"/>
              <a:t>Pencahayaan alam dan/atau buatan langsung maupun tidak langsung dapat menerangi seluruh ruangan dengan intensitas penerangan minimal 60 lux dan tidak menyilaukan mata.</a:t>
            </a:r>
            <a:endParaRPr lang="id-ID" dirty="0"/>
          </a:p>
        </p:txBody>
      </p:sp>
    </p:spTree>
    <p:extLst>
      <p:ext uri="{BB962C8B-B14F-4D97-AF65-F5344CB8AC3E}">
        <p14:creationId xmlns:p14="http://schemas.microsoft.com/office/powerpoint/2010/main" val="713039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Kualitas Udara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Suhu udara nyaman antara 18 – 30 o C;</a:t>
            </a:r>
          </a:p>
          <a:p>
            <a:r>
              <a:rPr lang="id-ID" dirty="0" smtClean="0"/>
              <a:t>Kelembaban udara 40 – 70 %;</a:t>
            </a:r>
          </a:p>
          <a:p>
            <a:r>
              <a:rPr lang="id-ID" dirty="0" smtClean="0"/>
              <a:t>Gas SO2 kurang dari 0,10 ppm/24 jam;</a:t>
            </a:r>
          </a:p>
          <a:p>
            <a:r>
              <a:rPr lang="id-ID" dirty="0" smtClean="0"/>
              <a:t>Pertukaran udara 5 kaki 3 /menit/penghuni;</a:t>
            </a:r>
          </a:p>
          <a:p>
            <a:r>
              <a:rPr lang="id-ID" dirty="0" smtClean="0"/>
              <a:t>Gas CO kurang dari 100 ppm/8 jam;</a:t>
            </a:r>
          </a:p>
          <a:p>
            <a:r>
              <a:rPr lang="id-ID" dirty="0" smtClean="0"/>
              <a:t>Gas formaldehid kurang dari 120 mg/m3</a:t>
            </a:r>
          </a:p>
          <a:p>
            <a:r>
              <a:rPr lang="id-ID" dirty="0" smtClean="0"/>
              <a:t>Ventilasi : Luas lubang ventilasi alamiah yang permanen minimal 10% luas lantai.</a:t>
            </a:r>
          </a:p>
          <a:p>
            <a:r>
              <a:rPr lang="id-ID" dirty="0" smtClean="0"/>
              <a:t>Vektor penyakit : Tidak ada lalat, nyamuk ataupun tikus yang bersarang di dalam rumah.</a:t>
            </a:r>
            <a:endParaRPr lang="id-ID" dirty="0"/>
          </a:p>
        </p:txBody>
      </p:sp>
    </p:spTree>
    <p:extLst>
      <p:ext uri="{BB962C8B-B14F-4D97-AF65-F5344CB8AC3E}">
        <p14:creationId xmlns:p14="http://schemas.microsoft.com/office/powerpoint/2010/main" val="2014908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Penyediaan Air</a:t>
            </a:r>
            <a:endParaRPr lang="id-ID" dirty="0"/>
          </a:p>
        </p:txBody>
      </p:sp>
      <p:sp>
        <p:nvSpPr>
          <p:cNvPr id="3" name="Content Placeholder 2"/>
          <p:cNvSpPr>
            <a:spLocks noGrp="1"/>
          </p:cNvSpPr>
          <p:nvPr>
            <p:ph idx="1"/>
          </p:nvPr>
        </p:nvSpPr>
        <p:spPr/>
        <p:txBody>
          <a:bodyPr/>
          <a:lstStyle/>
          <a:p>
            <a:r>
              <a:rPr lang="id-ID" dirty="0" smtClean="0"/>
              <a:t>Tersedia sarana penyediaan air bersih dengan kapasitas minimal 60 liter/ orang/hari;</a:t>
            </a:r>
          </a:p>
          <a:p>
            <a:r>
              <a:rPr lang="id-ID" dirty="0" smtClean="0"/>
              <a:t> Kualitas air harus memenuhi persyaratan kesehatan air bersih dan/atau air minum menurut Permenkes 416 tahun 1990 dan Kepmenkes 907 tahun 2002.</a:t>
            </a:r>
            <a:endParaRPr lang="id-ID" dirty="0"/>
          </a:p>
        </p:txBody>
      </p:sp>
    </p:spTree>
    <p:extLst>
      <p:ext uri="{BB962C8B-B14F-4D97-AF65-F5344CB8AC3E}">
        <p14:creationId xmlns:p14="http://schemas.microsoft.com/office/powerpoint/2010/main" val="2667606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Pembuangan Limbah</a:t>
            </a:r>
            <a:endParaRPr lang="id-ID" dirty="0"/>
          </a:p>
        </p:txBody>
      </p:sp>
      <p:sp>
        <p:nvSpPr>
          <p:cNvPr id="3" name="Content Placeholder 2"/>
          <p:cNvSpPr>
            <a:spLocks noGrp="1"/>
          </p:cNvSpPr>
          <p:nvPr>
            <p:ph idx="1"/>
          </p:nvPr>
        </p:nvSpPr>
        <p:spPr/>
        <p:txBody>
          <a:bodyPr/>
          <a:lstStyle/>
          <a:p>
            <a:r>
              <a:rPr lang="id-ID" dirty="0" smtClean="0"/>
              <a:t>Limbah cair yang berasal rumah tangga tidak mencemari sumber air, tidak menimbulkan bau, dan tidak mencemari permukaan tanah;</a:t>
            </a:r>
          </a:p>
          <a:p>
            <a:r>
              <a:rPr lang="id-ID" dirty="0" smtClean="0"/>
              <a:t>Limbah padat harus dikelola dengan baik agar tidak menimbulkan bau, tidak mencemari permukaan tanah dan air tanah.</a:t>
            </a:r>
            <a:endParaRPr lang="id-ID" dirty="0"/>
          </a:p>
        </p:txBody>
      </p:sp>
    </p:spTree>
    <p:extLst>
      <p:ext uri="{BB962C8B-B14F-4D97-AF65-F5344CB8AC3E}">
        <p14:creationId xmlns:p14="http://schemas.microsoft.com/office/powerpoint/2010/main" val="3046108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Kepadatan Hunian</a:t>
            </a:r>
            <a:endParaRPr lang="id-ID" dirty="0"/>
          </a:p>
        </p:txBody>
      </p:sp>
      <p:sp>
        <p:nvSpPr>
          <p:cNvPr id="3" name="Content Placeholder 2"/>
          <p:cNvSpPr>
            <a:spLocks noGrp="1"/>
          </p:cNvSpPr>
          <p:nvPr>
            <p:ph idx="1"/>
          </p:nvPr>
        </p:nvSpPr>
        <p:spPr/>
        <p:txBody>
          <a:bodyPr/>
          <a:lstStyle/>
          <a:p>
            <a:r>
              <a:rPr lang="id-ID" dirty="0" smtClean="0"/>
              <a:t>Kepadatan hunian Luas kamar tidur minimal 8 m2 dan dianjurkan tidak untuk lebih dari 2 orang tidur. </a:t>
            </a:r>
            <a:endParaRPr lang="id-ID" dirty="0"/>
          </a:p>
        </p:txBody>
      </p:sp>
    </p:spTree>
    <p:extLst>
      <p:ext uri="{BB962C8B-B14F-4D97-AF65-F5344CB8AC3E}">
        <p14:creationId xmlns:p14="http://schemas.microsoft.com/office/powerpoint/2010/main" val="1580991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PEMUKIMAN</a:t>
            </a:r>
            <a:endParaRPr lang="id-ID" dirty="0"/>
          </a:p>
        </p:txBody>
      </p:sp>
      <p:sp>
        <p:nvSpPr>
          <p:cNvPr id="3" name="Content Placeholder 2"/>
          <p:cNvSpPr>
            <a:spLocks noGrp="1"/>
          </p:cNvSpPr>
          <p:nvPr>
            <p:ph idx="1"/>
          </p:nvPr>
        </p:nvSpPr>
        <p:spPr/>
        <p:txBody>
          <a:bodyPr>
            <a:normAutofit/>
          </a:bodyPr>
          <a:lstStyle/>
          <a:p>
            <a:pPr>
              <a:defRPr/>
            </a:pPr>
            <a:r>
              <a:rPr lang="id-ID" dirty="0" smtClean="0"/>
              <a:t>Pemukiman sehat dirumuskan sebagai suatu tempat untuk tinggal secara permanen, berfungsi sebagai untuk tempat bermukim, beristirahat, berekreasi (bersantai) dan sebagai tempat berlindung dari pengaruh lingkungan yang memenuhi persyaratan physiologis, psychologis, bebas dari penularan penyakit dan kecelakaan (Winslow &amp; Apha)</a:t>
            </a:r>
            <a:endParaRPr lang="id-ID" dirty="0"/>
          </a:p>
        </p:txBody>
      </p:sp>
    </p:spTree>
    <p:extLst>
      <p:ext uri="{BB962C8B-B14F-4D97-AF65-F5344CB8AC3E}">
        <p14:creationId xmlns:p14="http://schemas.microsoft.com/office/powerpoint/2010/main" val="26776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LINGKUNGAN PEMUKIMAN</a:t>
            </a:r>
            <a:endParaRPr lang="id-ID" dirty="0"/>
          </a:p>
        </p:txBody>
      </p:sp>
      <p:sp>
        <p:nvSpPr>
          <p:cNvPr id="3" name="Content Placeholder 2"/>
          <p:cNvSpPr>
            <a:spLocks noGrp="1"/>
          </p:cNvSpPr>
          <p:nvPr>
            <p:ph idx="1"/>
          </p:nvPr>
        </p:nvSpPr>
        <p:spPr/>
        <p:txBody>
          <a:bodyPr/>
          <a:lstStyle/>
          <a:p>
            <a:r>
              <a:rPr lang="id-ID" dirty="0" smtClean="0"/>
              <a:t>Fasilitas </a:t>
            </a:r>
          </a:p>
          <a:p>
            <a:pPr lvl="1"/>
            <a:r>
              <a:rPr lang="id-ID" dirty="0" smtClean="0"/>
              <a:t>Pendidikan</a:t>
            </a:r>
          </a:p>
          <a:p>
            <a:pPr lvl="1"/>
            <a:r>
              <a:rPr lang="id-ID" dirty="0" smtClean="0"/>
              <a:t>Kesehatan</a:t>
            </a:r>
          </a:p>
          <a:p>
            <a:pPr lvl="1"/>
            <a:r>
              <a:rPr lang="id-ID" dirty="0" smtClean="0"/>
              <a:t>Perbelanjaan</a:t>
            </a:r>
          </a:p>
          <a:p>
            <a:pPr lvl="1"/>
            <a:r>
              <a:rPr lang="id-ID" dirty="0" smtClean="0"/>
              <a:t>Rekreasi dan kebudayaan</a:t>
            </a:r>
          </a:p>
          <a:p>
            <a:pPr lvl="1"/>
            <a:r>
              <a:rPr lang="id-ID" dirty="0" smtClean="0"/>
              <a:t>Olahraga dan lapangan terbuka</a:t>
            </a:r>
          </a:p>
        </p:txBody>
      </p:sp>
    </p:spTree>
    <p:extLst>
      <p:ext uri="{BB962C8B-B14F-4D97-AF65-F5344CB8AC3E}">
        <p14:creationId xmlns:p14="http://schemas.microsoft.com/office/powerpoint/2010/main" val="423220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Prasarana </a:t>
            </a:r>
          </a:p>
          <a:p>
            <a:pPr lvl="1"/>
            <a:r>
              <a:rPr lang="id-ID" dirty="0" smtClean="0"/>
              <a:t>Jalan, </a:t>
            </a:r>
          </a:p>
          <a:p>
            <a:pPr lvl="1"/>
            <a:r>
              <a:rPr lang="id-ID" dirty="0" smtClean="0"/>
              <a:t>saluran air minum, </a:t>
            </a:r>
          </a:p>
          <a:p>
            <a:pPr lvl="1"/>
            <a:r>
              <a:rPr lang="id-ID" dirty="0" smtClean="0"/>
              <a:t>saluran air limbah, </a:t>
            </a:r>
          </a:p>
          <a:p>
            <a:pPr lvl="1"/>
            <a:r>
              <a:rPr lang="id-ID" dirty="0" smtClean="0"/>
              <a:t>Saluran air hujan</a:t>
            </a:r>
          </a:p>
          <a:p>
            <a:pPr lvl="1"/>
            <a:r>
              <a:rPr lang="id-ID" dirty="0" smtClean="0"/>
              <a:t>Tempat pembuangan sampah</a:t>
            </a:r>
          </a:p>
          <a:p>
            <a:pPr lvl="1"/>
            <a:r>
              <a:rPr lang="id-ID" dirty="0" smtClean="0"/>
              <a:t>Jaringan listrik</a:t>
            </a:r>
            <a:endParaRPr lang="id-ID" dirty="0"/>
          </a:p>
        </p:txBody>
      </p:sp>
      <p:sp>
        <p:nvSpPr>
          <p:cNvPr id="4" name="Title 1"/>
          <p:cNvSpPr>
            <a:spLocks noGrp="1"/>
          </p:cNvSpPr>
          <p:nvPr>
            <p:ph type="title"/>
          </p:nvPr>
        </p:nvSpPr>
        <p:spPr/>
        <p:txBody>
          <a:bodyPr/>
          <a:lstStyle/>
          <a:p>
            <a:r>
              <a:rPr lang="id-ID" dirty="0" smtClean="0"/>
              <a:t>ASPEK LINGKUNGAN PEMUKIMAN</a:t>
            </a:r>
            <a:endParaRPr lang="id-ID" dirty="0"/>
          </a:p>
        </p:txBody>
      </p:sp>
    </p:spTree>
    <p:extLst>
      <p:ext uri="{BB962C8B-B14F-4D97-AF65-F5344CB8AC3E}">
        <p14:creationId xmlns:p14="http://schemas.microsoft.com/office/powerpoint/2010/main" val="366875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Penataan pemukiman yang memenuhi syarat kesehatan</a:t>
            </a:r>
          </a:p>
          <a:p>
            <a:r>
              <a:rPr lang="id-ID" dirty="0" smtClean="0"/>
              <a:t>Terwujudnya suatu kondisi perumahan yang layak huni dalam lingkungan yang sehat</a:t>
            </a:r>
          </a:p>
          <a:p>
            <a:r>
              <a:rPr lang="id-ID" dirty="0" smtClean="0"/>
              <a:t>Mengurangi resiko kecelakaan, kebakaran, penularan penyakit atau gangguan kesehatan</a:t>
            </a:r>
            <a:endParaRPr lang="id-ID" dirty="0"/>
          </a:p>
        </p:txBody>
      </p:sp>
      <p:sp>
        <p:nvSpPr>
          <p:cNvPr id="4" name="Title 1"/>
          <p:cNvSpPr>
            <a:spLocks noGrp="1"/>
          </p:cNvSpPr>
          <p:nvPr>
            <p:ph type="title"/>
          </p:nvPr>
        </p:nvSpPr>
        <p:spPr/>
        <p:txBody>
          <a:bodyPr/>
          <a:lstStyle/>
          <a:p>
            <a:r>
              <a:rPr lang="id-ID" dirty="0" smtClean="0"/>
              <a:t>TUJUAN SANITASI PEMUKIMAN</a:t>
            </a:r>
            <a:endParaRPr lang="id-ID" dirty="0"/>
          </a:p>
        </p:txBody>
      </p:sp>
    </p:spTree>
    <p:extLst>
      <p:ext uri="{BB962C8B-B14F-4D97-AF65-F5344CB8AC3E}">
        <p14:creationId xmlns:p14="http://schemas.microsoft.com/office/powerpoint/2010/main" val="281820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RUANG LINGKUP SANITASI PEMUKIMAN</a:t>
            </a:r>
            <a:endParaRPr lang="id-ID" dirty="0"/>
          </a:p>
        </p:txBody>
      </p:sp>
      <p:sp>
        <p:nvSpPr>
          <p:cNvPr id="4" name="Content Placeholder 3"/>
          <p:cNvSpPr>
            <a:spLocks noGrp="1"/>
          </p:cNvSpPr>
          <p:nvPr>
            <p:ph sz="half" idx="1"/>
          </p:nvPr>
        </p:nvSpPr>
        <p:spPr>
          <a:xfrm>
            <a:off x="467544" y="2348880"/>
            <a:ext cx="4038600" cy="3301827"/>
          </a:xfrm>
        </p:spPr>
        <p:txBody>
          <a:bodyPr/>
          <a:lstStyle/>
          <a:p>
            <a:r>
              <a:rPr lang="id-ID" dirty="0" smtClean="0"/>
              <a:t>Penyediaan air bersih</a:t>
            </a:r>
          </a:p>
          <a:p>
            <a:r>
              <a:rPr lang="id-ID" dirty="0" smtClean="0"/>
              <a:t>Pembuangan air kotor</a:t>
            </a:r>
          </a:p>
          <a:p>
            <a:r>
              <a:rPr lang="id-ID" dirty="0" smtClean="0"/>
              <a:t>Pembuangan kotoran manusia</a:t>
            </a:r>
          </a:p>
          <a:p>
            <a:r>
              <a:rPr lang="id-ID" dirty="0" smtClean="0"/>
              <a:t>Pembuangan sampah</a:t>
            </a:r>
          </a:p>
          <a:p>
            <a:r>
              <a:rPr lang="id-ID" dirty="0" smtClean="0"/>
              <a:t>Pemberantasan vector</a:t>
            </a:r>
          </a:p>
        </p:txBody>
      </p:sp>
      <p:sp>
        <p:nvSpPr>
          <p:cNvPr id="5" name="Content Placeholder 4"/>
          <p:cNvSpPr>
            <a:spLocks noGrp="1"/>
          </p:cNvSpPr>
          <p:nvPr>
            <p:ph sz="half" idx="2"/>
          </p:nvPr>
        </p:nvSpPr>
        <p:spPr>
          <a:xfrm>
            <a:off x="4658544" y="2348880"/>
            <a:ext cx="4038600" cy="3301827"/>
          </a:xfrm>
        </p:spPr>
        <p:txBody>
          <a:bodyPr/>
          <a:lstStyle/>
          <a:p>
            <a:r>
              <a:rPr lang="id-ID" dirty="0" smtClean="0"/>
              <a:t>Pencahayaan</a:t>
            </a:r>
          </a:p>
          <a:p>
            <a:r>
              <a:rPr lang="id-ID" dirty="0" smtClean="0"/>
              <a:t>ventilasi</a:t>
            </a:r>
          </a:p>
          <a:p>
            <a:r>
              <a:rPr lang="id-ID" dirty="0" smtClean="0"/>
              <a:t>Kebisingan</a:t>
            </a:r>
          </a:p>
          <a:p>
            <a:r>
              <a:rPr lang="id-ID" dirty="0" smtClean="0"/>
              <a:t>Konstruksi bangunan</a:t>
            </a:r>
          </a:p>
          <a:p>
            <a:r>
              <a:rPr lang="id-ID" dirty="0" smtClean="0"/>
              <a:t>Sarana prasarana</a:t>
            </a:r>
          </a:p>
        </p:txBody>
      </p:sp>
    </p:spTree>
    <p:extLst>
      <p:ext uri="{BB962C8B-B14F-4D97-AF65-F5344CB8AC3E}">
        <p14:creationId xmlns:p14="http://schemas.microsoft.com/office/powerpoint/2010/main" val="214181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Pemukiman berdasarkan Sifat</a:t>
            </a:r>
            <a:endParaRPr lang="id-ID" dirty="0"/>
          </a:p>
        </p:txBody>
      </p:sp>
      <p:sp>
        <p:nvSpPr>
          <p:cNvPr id="3" name="Content Placeholder 2"/>
          <p:cNvSpPr>
            <a:spLocks noGrp="1"/>
          </p:cNvSpPr>
          <p:nvPr>
            <p:ph idx="1"/>
          </p:nvPr>
        </p:nvSpPr>
        <p:spPr/>
        <p:txBody>
          <a:bodyPr/>
          <a:lstStyle/>
          <a:p>
            <a:pPr marL="0" indent="0">
              <a:buNone/>
            </a:pPr>
            <a:r>
              <a:rPr lang="id-ID" b="1" dirty="0" smtClean="0"/>
              <a:t>Pemukiman Tradisional</a:t>
            </a:r>
          </a:p>
          <a:p>
            <a:r>
              <a:rPr lang="id-ID" dirty="0" smtClean="0"/>
              <a:t>Masyarakat memegang teguh tradisi lama, kepercayaan, kebudayaan, dan kebiasaan hidup nenek moyang secara turun temurun dianut secara kuat</a:t>
            </a:r>
            <a:endParaRPr lang="id-ID" dirty="0"/>
          </a:p>
        </p:txBody>
      </p:sp>
    </p:spTree>
    <p:extLst>
      <p:ext uri="{BB962C8B-B14F-4D97-AF65-F5344CB8AC3E}">
        <p14:creationId xmlns:p14="http://schemas.microsoft.com/office/powerpoint/2010/main" val="1119246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Pemukiman berdasarkan Sifat</a:t>
            </a:r>
            <a:endParaRPr lang="id-ID" dirty="0"/>
          </a:p>
        </p:txBody>
      </p:sp>
      <p:sp>
        <p:nvSpPr>
          <p:cNvPr id="3" name="Content Placeholder 2"/>
          <p:cNvSpPr>
            <a:spLocks noGrp="1"/>
          </p:cNvSpPr>
          <p:nvPr>
            <p:ph idx="1"/>
          </p:nvPr>
        </p:nvSpPr>
        <p:spPr>
          <a:xfrm>
            <a:off x="395536" y="1628800"/>
            <a:ext cx="8229600" cy="4525963"/>
          </a:xfrm>
        </p:spPr>
        <p:txBody>
          <a:bodyPr rtlCol="0">
            <a:normAutofit/>
          </a:bodyPr>
          <a:lstStyle/>
          <a:p>
            <a:pPr marL="0" indent="0">
              <a:buNone/>
              <a:defRPr/>
            </a:pPr>
            <a:r>
              <a:rPr lang="id-ID" sz="2800" b="1" dirty="0" smtClean="0">
                <a:cs typeface="Arial" panose="020B0604020202020204" pitchFamily="34" charset="0"/>
              </a:rPr>
              <a:t>Perkampungan Darurat.</a:t>
            </a:r>
          </a:p>
          <a:p>
            <a:pPr eaLnBrk="1" fontAlgn="auto" hangingPunct="1">
              <a:spcAft>
                <a:spcPts val="0"/>
              </a:spcAft>
              <a:buFont typeface="Arial" panose="020B0604020202020204" pitchFamily="34" charset="0"/>
              <a:buChar char="•"/>
              <a:defRPr/>
            </a:pPr>
            <a:r>
              <a:rPr lang="id-ID" sz="2800" dirty="0" smtClean="0">
                <a:cs typeface="Arial" panose="020B0604020202020204" pitchFamily="34" charset="0"/>
              </a:rPr>
              <a:t>Bersifat darurat (sementara )</a:t>
            </a:r>
          </a:p>
          <a:p>
            <a:pPr eaLnBrk="1" fontAlgn="auto" hangingPunct="1">
              <a:spcAft>
                <a:spcPts val="0"/>
              </a:spcAft>
              <a:buFont typeface="Arial" panose="020B0604020202020204" pitchFamily="34" charset="0"/>
              <a:buChar char="•"/>
              <a:defRPr/>
            </a:pPr>
            <a:r>
              <a:rPr lang="id-ID" sz="2800" dirty="0" smtClean="0">
                <a:cs typeface="Arial" panose="020B0604020202020204" pitchFamily="34" charset="0"/>
              </a:rPr>
              <a:t>Timbul karena adanya bencana alam.</a:t>
            </a:r>
          </a:p>
          <a:p>
            <a:pPr eaLnBrk="1" fontAlgn="auto" hangingPunct="1">
              <a:spcAft>
                <a:spcPts val="0"/>
              </a:spcAft>
              <a:buFont typeface="Arial" panose="020B0604020202020204" pitchFamily="34" charset="0"/>
              <a:buChar char="•"/>
              <a:defRPr/>
            </a:pPr>
            <a:r>
              <a:rPr lang="id-ID" sz="2800" dirty="0" smtClean="0">
                <a:cs typeface="Arial" panose="020B0604020202020204" pitchFamily="34" charset="0"/>
              </a:rPr>
              <a:t>Misalnya bahaya banjir, gunung meletus dsb</a:t>
            </a:r>
          </a:p>
          <a:p>
            <a:pPr eaLnBrk="1" fontAlgn="auto" hangingPunct="1">
              <a:spcAft>
                <a:spcPts val="0"/>
              </a:spcAft>
              <a:buFont typeface="Arial" panose="020B0604020202020204" pitchFamily="34" charset="0"/>
              <a:buChar char="•"/>
              <a:defRPr/>
            </a:pPr>
            <a:r>
              <a:rPr lang="id-ID" sz="2800" dirty="0" smtClean="0">
                <a:cs typeface="Arial" panose="020B0604020202020204" pitchFamily="34" charset="0"/>
              </a:rPr>
              <a:t>Tidak terencana, dan biasanya kurang fasilitas sanitasi lingkungan.</a:t>
            </a:r>
          </a:p>
        </p:txBody>
      </p:sp>
    </p:spTree>
    <p:extLst>
      <p:ext uri="{BB962C8B-B14F-4D97-AF65-F5344CB8AC3E}">
        <p14:creationId xmlns:p14="http://schemas.microsoft.com/office/powerpoint/2010/main" val="2231389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1017</Words>
  <Application>Microsoft Office PowerPoint</Application>
  <PresentationFormat>On-screen Show (4:3)</PresentationFormat>
  <Paragraphs>132</Paragraphs>
  <Slides>29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SANITASI PEMUKIMAN</vt:lpstr>
      <vt:lpstr>DEFINISI PEMUKIMAN</vt:lpstr>
      <vt:lpstr>DEFINISI PEMUKIMAN</vt:lpstr>
      <vt:lpstr>ASPEK LINGKUNGAN PEMUKIMAN</vt:lpstr>
      <vt:lpstr>ASPEK LINGKUNGAN PEMUKIMAN</vt:lpstr>
      <vt:lpstr>TUJUAN SANITASI PEMUKIMAN</vt:lpstr>
      <vt:lpstr>RUANG LINGKUP SANITASI PEMUKIMAN</vt:lpstr>
      <vt:lpstr>Pemukiman berdasarkan Sifat</vt:lpstr>
      <vt:lpstr>Pemukiman berdasarkan Sifat</vt:lpstr>
      <vt:lpstr>Pemukiman berdasarkan Sifat</vt:lpstr>
      <vt:lpstr>Pemukiman berdasarkan Sifat</vt:lpstr>
      <vt:lpstr>Pemukiman berdasarkan Sifat</vt:lpstr>
      <vt:lpstr>Pemukiman berdasarkan Sifat</vt:lpstr>
      <vt:lpstr>Persyaratan Sanitasi Lingkungan Pemukiman</vt:lpstr>
      <vt:lpstr>Lokasi </vt:lpstr>
      <vt:lpstr>Kualitas Udara</vt:lpstr>
      <vt:lpstr>Kualitas Tanah</vt:lpstr>
      <vt:lpstr>Sarana dan Prasarana</vt:lpstr>
      <vt:lpstr>Sarana dan Prasarana</vt:lpstr>
      <vt:lpstr>Sarana dan Prasarana</vt:lpstr>
      <vt:lpstr>Vektor Penyakit</vt:lpstr>
      <vt:lpstr>Sanitasi Rumah</vt:lpstr>
      <vt:lpstr>Bahan Bangunan</vt:lpstr>
      <vt:lpstr>Penataan Ruang</vt:lpstr>
      <vt:lpstr>Pencahayaan</vt:lpstr>
      <vt:lpstr>Kualitas Udara</vt:lpstr>
      <vt:lpstr>Penyediaan Air</vt:lpstr>
      <vt:lpstr>Pembuangan Limbah</vt:lpstr>
      <vt:lpstr>Kepadatan Hunian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SANITASI PERMUKIMAN</dc:title>
  <dc:creator>User</dc:creator>
  <cp:lastModifiedBy>user</cp:lastModifiedBy>
  <cp:revision>8</cp:revision>
  <dcterms:created xsi:type="dcterms:W3CDTF">2017-10-19T07:00:05Z</dcterms:created>
  <dcterms:modified xsi:type="dcterms:W3CDTF">2017-10-20T00:50:43Z</dcterms:modified>
</cp:coreProperties>
</file>