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847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878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50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48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852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07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53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7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077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575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91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93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657600" y="3581400"/>
            <a:ext cx="45243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d-ID" sz="3200" b="1" dirty="0" smtClean="0">
                <a:solidFill>
                  <a:srgbClr val="FFCC00"/>
                </a:solidFill>
                <a:latin typeface="Arial Black"/>
                <a:cs typeface="Arial Black"/>
              </a:rPr>
              <a:t>S</a:t>
            </a:r>
            <a:r>
              <a:rPr sz="3200" b="1" dirty="0" err="1" smtClean="0">
                <a:solidFill>
                  <a:srgbClr val="FFCC00"/>
                </a:solidFill>
                <a:latin typeface="Arial Black"/>
                <a:cs typeface="Arial Black"/>
              </a:rPr>
              <a:t>anitasi</a:t>
            </a:r>
            <a:r>
              <a:rPr sz="3200" b="1" dirty="0" smtClean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b="1" dirty="0" err="1" smtClean="0">
                <a:solidFill>
                  <a:srgbClr val="FFCC00"/>
                </a:solidFill>
                <a:latin typeface="Arial Black"/>
                <a:cs typeface="Arial Black"/>
              </a:rPr>
              <a:t>Lingkungan</a:t>
            </a:r>
            <a:r>
              <a:rPr sz="3200" b="1" spc="-65" dirty="0" smtClean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b="1" spc="-5" dirty="0">
                <a:solidFill>
                  <a:srgbClr val="FFCC00"/>
                </a:solidFill>
                <a:latin typeface="Arial Black"/>
                <a:cs typeface="Arial Black"/>
              </a:rPr>
              <a:t>Sekolah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646457"/>
            <a:ext cx="7886700" cy="762901"/>
          </a:xfrm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Baskerville Old Face" panose="02020602080505020303" pitchFamily="18" charset="0"/>
              </a:rPr>
              <a:t>Pembasmian </a:t>
            </a:r>
            <a:r>
              <a:rPr b="1" dirty="0">
                <a:latin typeface="Baskerville Old Face" panose="02020602080505020303" pitchFamily="18" charset="0"/>
              </a:rPr>
              <a:t>Binatang  Penyebar</a:t>
            </a:r>
            <a:r>
              <a:rPr b="1" spc="-45" dirty="0">
                <a:latin typeface="Baskerville Old Face" panose="02020602080505020303" pitchFamily="18" charset="0"/>
              </a:rPr>
              <a:t> </a:t>
            </a:r>
            <a:r>
              <a:rPr b="1" dirty="0">
                <a:latin typeface="Baskerville Old Face" panose="02020602080505020303" pitchFamily="18" charset="0"/>
              </a:rPr>
              <a:t>Penyakit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1915794"/>
            <a:ext cx="194563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2800" b="1" spc="-10" dirty="0">
                <a:latin typeface="Arial Black"/>
                <a:cs typeface="Arial Black"/>
              </a:rPr>
              <a:t>Nyam</a:t>
            </a:r>
            <a:r>
              <a:rPr sz="2800" b="1" spc="-20" dirty="0">
                <a:latin typeface="Arial Black"/>
                <a:cs typeface="Arial Black"/>
              </a:rPr>
              <a:t>u</a:t>
            </a:r>
            <a:r>
              <a:rPr sz="2800" b="1" spc="-5" dirty="0">
                <a:latin typeface="Arial Black"/>
                <a:cs typeface="Arial Black"/>
              </a:rPr>
              <a:t>k</a:t>
            </a:r>
            <a:endParaRPr sz="2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2800" b="1" spc="-10" dirty="0">
                <a:latin typeface="Arial Black"/>
                <a:cs typeface="Arial Black"/>
              </a:rPr>
              <a:t>Lalat</a:t>
            </a:r>
            <a:endParaRPr sz="2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2800" b="1" spc="-10" dirty="0">
                <a:latin typeface="Arial Black"/>
                <a:cs typeface="Arial Black"/>
              </a:rPr>
              <a:t>Tikus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646457"/>
            <a:ext cx="7886700" cy="762901"/>
          </a:xfrm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Aharoni" panose="02010803020104030203" pitchFamily="2" charset="-79"/>
                <a:cs typeface="Aharoni" panose="02010803020104030203" pitchFamily="2" charset="-79"/>
              </a:rPr>
              <a:t>Sanitasi </a:t>
            </a:r>
            <a:r>
              <a:rPr dirty="0">
                <a:latin typeface="Aharoni" panose="02010803020104030203" pitchFamily="2" charset="-79"/>
                <a:cs typeface="Aharoni" panose="02010803020104030203" pitchFamily="2" charset="-79"/>
              </a:rPr>
              <a:t>Makanan</a:t>
            </a:r>
            <a:r>
              <a:rPr spc="-6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>
                <a:latin typeface="Aharoni" panose="02010803020104030203" pitchFamily="2" charset="-79"/>
                <a:cs typeface="Aharoni" panose="02010803020104030203" pitchFamily="2" charset="-79"/>
              </a:rPr>
              <a:t>dan  Minuman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1988947"/>
            <a:ext cx="7191375" cy="38709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2919095" indent="-6102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 Black"/>
                <a:cs typeface="Arial Black"/>
              </a:rPr>
              <a:t>Hal-hal yang dapat  memba</a:t>
            </a:r>
            <a:r>
              <a:rPr sz="3200" b="1" spc="0" dirty="0">
                <a:latin typeface="Arial Black"/>
                <a:cs typeface="Arial Black"/>
              </a:rPr>
              <a:t>h</a:t>
            </a:r>
            <a:r>
              <a:rPr sz="3200" b="1" dirty="0">
                <a:latin typeface="Arial Black"/>
                <a:cs typeface="Arial Black"/>
              </a:rPr>
              <a:t>ayakan:</a:t>
            </a:r>
            <a:endParaRPr sz="3200" dirty="0">
              <a:latin typeface="Arial Black"/>
              <a:cs typeface="Arial Black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AutoNum type="arabicPeriod"/>
              <a:tabLst>
                <a:tab pos="622935" algn="l"/>
              </a:tabLst>
            </a:pPr>
            <a:r>
              <a:rPr sz="3200" b="1" dirty="0">
                <a:latin typeface="Arial Black"/>
                <a:cs typeface="Arial Black"/>
              </a:rPr>
              <a:t>Zat kimia yang bersifat</a:t>
            </a:r>
            <a:r>
              <a:rPr sz="3200" b="1" spc="-70" dirty="0">
                <a:latin typeface="Arial Black"/>
                <a:cs typeface="Arial Black"/>
              </a:rPr>
              <a:t> </a:t>
            </a:r>
            <a:r>
              <a:rPr sz="3200" b="1" dirty="0">
                <a:latin typeface="Arial Black"/>
                <a:cs typeface="Arial Black"/>
              </a:rPr>
              <a:t>racun</a:t>
            </a:r>
            <a:endParaRPr sz="3200" dirty="0">
              <a:latin typeface="Arial Black"/>
              <a:cs typeface="Arial Black"/>
            </a:endParaRPr>
          </a:p>
          <a:p>
            <a:pPr marL="622300" marR="908685" indent="-609600">
              <a:lnSpc>
                <a:spcPct val="100000"/>
              </a:lnSpc>
              <a:spcBef>
                <a:spcPts val="765"/>
              </a:spcBef>
              <a:buClr>
                <a:srgbClr val="FF3399"/>
              </a:buClr>
              <a:buAutoNum type="arabicPeriod"/>
              <a:tabLst>
                <a:tab pos="622935" algn="l"/>
              </a:tabLst>
            </a:pPr>
            <a:r>
              <a:rPr sz="3200" b="1" dirty="0">
                <a:latin typeface="Arial Black"/>
                <a:cs typeface="Arial Black"/>
              </a:rPr>
              <a:t>Bakteri patogen dan</a:t>
            </a:r>
            <a:r>
              <a:rPr sz="3200" b="1" spc="-65" dirty="0">
                <a:latin typeface="Arial Black"/>
                <a:cs typeface="Arial Black"/>
              </a:rPr>
              <a:t> </a:t>
            </a:r>
            <a:r>
              <a:rPr sz="3200" b="1" spc="-5" dirty="0">
                <a:latin typeface="Arial Black"/>
                <a:cs typeface="Arial Black"/>
              </a:rPr>
              <a:t>bibit  penyakit</a:t>
            </a:r>
            <a:endParaRPr sz="3200" dirty="0">
              <a:latin typeface="Arial Black"/>
              <a:cs typeface="Arial Black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AutoNum type="arabicPeriod"/>
              <a:tabLst>
                <a:tab pos="622935" algn="l"/>
              </a:tabLst>
            </a:pPr>
            <a:r>
              <a:rPr sz="3200" b="1" dirty="0">
                <a:latin typeface="Arial Black"/>
                <a:cs typeface="Arial Black"/>
              </a:rPr>
              <a:t>Parasit dari</a:t>
            </a:r>
            <a:r>
              <a:rPr sz="3200" b="1" spc="-45" dirty="0">
                <a:latin typeface="Arial Black"/>
                <a:cs typeface="Arial Black"/>
              </a:rPr>
              <a:t> </a:t>
            </a:r>
            <a:r>
              <a:rPr sz="3200" b="1" dirty="0">
                <a:latin typeface="Arial Black"/>
                <a:cs typeface="Arial Black"/>
              </a:rPr>
              <a:t>hewan</a:t>
            </a:r>
            <a:endParaRPr sz="3200" dirty="0">
              <a:latin typeface="Arial Black"/>
              <a:cs typeface="Arial Black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AutoNum type="arabicPeriod"/>
              <a:tabLst>
                <a:tab pos="622935" algn="l"/>
              </a:tabLst>
            </a:pPr>
            <a:r>
              <a:rPr sz="3200" b="1" dirty="0">
                <a:latin typeface="Arial Black"/>
                <a:cs typeface="Arial Black"/>
              </a:rPr>
              <a:t>Tumbuhan yang</a:t>
            </a:r>
            <a:r>
              <a:rPr sz="3200" b="1" spc="-45" dirty="0">
                <a:latin typeface="Arial Black"/>
                <a:cs typeface="Arial Black"/>
              </a:rPr>
              <a:t> </a:t>
            </a:r>
            <a:r>
              <a:rPr sz="3200" b="1" dirty="0">
                <a:latin typeface="Arial Black"/>
                <a:cs typeface="Arial Black"/>
              </a:rPr>
              <a:t>beracun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Bangunan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Kepadatan ruang kelas</a:t>
            </a:r>
          </a:p>
          <a:p>
            <a:r>
              <a:rPr lang="id-ID" dirty="0" smtClean="0"/>
              <a:t>Tingkat kebisingan tidak melebihi 35 – 45 dB(A)</a:t>
            </a:r>
          </a:p>
          <a:p>
            <a:r>
              <a:rPr lang="id-ID" dirty="0" smtClean="0"/>
              <a:t>Ruang UKS dengan westafel dengan air bersih dan sabun</a:t>
            </a:r>
          </a:p>
          <a:p>
            <a:r>
              <a:rPr lang="id-ID" dirty="0" smtClean="0"/>
              <a:t>Ruang Laboratorium aman, bersih dan nyaman</a:t>
            </a:r>
          </a:p>
          <a:p>
            <a:r>
              <a:rPr lang="id-ID" dirty="0" smtClean="0"/>
              <a:t>Kantin terdapat tempat cuci peralatan, westafel pengunjung dan tempat menyimpan bahan makanan</a:t>
            </a:r>
          </a:p>
          <a:p>
            <a:r>
              <a:rPr lang="id-ID" dirty="0" smtClean="0"/>
              <a:t>Lokasi kantin minimal 20 m dengan TPS</a:t>
            </a:r>
          </a:p>
        </p:txBody>
      </p:sp>
    </p:spTree>
    <p:extLst>
      <p:ext uri="{BB962C8B-B14F-4D97-AF65-F5344CB8AC3E}">
        <p14:creationId xmlns:p14="http://schemas.microsoft.com/office/powerpoint/2010/main" val="400347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Udara Ruang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Uadara ruang sekolah tidak berbau H₂S dan NH₃</a:t>
            </a:r>
          </a:p>
          <a:p>
            <a:r>
              <a:rPr lang="id-ID" dirty="0" smtClean="0"/>
              <a:t>Konsentrasi debu tersuspensi maksimum 150 mikrogram/m³ dengan rata-rata pengukuran selama 8 jam dan tidak mengandung debu berserat</a:t>
            </a:r>
          </a:p>
          <a:p>
            <a:r>
              <a:rPr lang="id-ID" dirty="0" smtClean="0"/>
              <a:t>Penetapan sekolah sebagai kawasan bebas rokok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243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Pencahyaan 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45" t="43851" r="12587" b="24627"/>
          <a:stretch/>
        </p:blipFill>
        <p:spPr>
          <a:xfrm>
            <a:off x="1562100" y="1905000"/>
            <a:ext cx="6019800" cy="38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Kualitas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Tersedia bersih 15 liter/orang/hari</a:t>
            </a:r>
          </a:p>
          <a:p>
            <a:r>
              <a:rPr lang="id-ID" dirty="0" smtClean="0"/>
              <a:t>Sesuai dengan persyaratan air bersih dan minum</a:t>
            </a:r>
          </a:p>
          <a:p>
            <a:r>
              <a:rPr lang="id-ID" dirty="0" smtClean="0"/>
              <a:t>sarana air bersih dengan sumber pencemaran </a:t>
            </a:r>
          </a:p>
        </p:txBody>
      </p:sp>
    </p:spTree>
    <p:extLst>
      <p:ext uri="{BB962C8B-B14F-4D97-AF65-F5344CB8AC3E}">
        <p14:creationId xmlns:p14="http://schemas.microsoft.com/office/powerpoint/2010/main" val="342398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Toilet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1" t="24999" r="16032" b="19792"/>
          <a:stretch/>
        </p:blipFill>
        <p:spPr>
          <a:xfrm>
            <a:off x="342900" y="1600200"/>
            <a:ext cx="845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Pengendalian Nyamuk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76" t="26042" r="16617" b="11458"/>
          <a:stretch/>
        </p:blipFill>
        <p:spPr>
          <a:xfrm>
            <a:off x="552450" y="1524000"/>
            <a:ext cx="7962900" cy="43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648462"/>
            <a:ext cx="3353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Pengertian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1940179"/>
            <a:ext cx="7619365" cy="272247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dirty="0">
                <a:latin typeface="Baskerville Old Face" panose="02020602080505020303" pitchFamily="18" charset="0"/>
                <a:cs typeface="Arial" panose="020B0604020202020204" pitchFamily="34" charset="0"/>
              </a:rPr>
              <a:t>Merupakan pengawasan  lingkungan fisik, biologis,</a:t>
            </a:r>
            <a:r>
              <a:rPr sz="3200" spc="-85" dirty="0"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Baskerville Old Face" panose="02020602080505020303" pitchFamily="18" charset="0"/>
                <a:cs typeface="Arial" panose="020B0604020202020204" pitchFamily="34" charset="0"/>
              </a:rPr>
              <a:t>sosial,  </a:t>
            </a:r>
            <a:r>
              <a:rPr sz="3200" dirty="0">
                <a:latin typeface="Baskerville Old Face" panose="02020602080505020303" pitchFamily="18" charset="0"/>
                <a:cs typeface="Arial" panose="020B0604020202020204" pitchFamily="34" charset="0"/>
              </a:rPr>
              <a:t>dan ekonomi yang  mempengaruhi kesehatan  manusia, dimana </a:t>
            </a:r>
            <a:r>
              <a:rPr sz="3200" spc="-5" dirty="0">
                <a:latin typeface="Baskerville Old Face" panose="02020602080505020303" pitchFamily="18" charset="0"/>
                <a:cs typeface="Arial" panose="020B0604020202020204" pitchFamily="34" charset="0"/>
              </a:rPr>
              <a:t>lingkungan  </a:t>
            </a:r>
            <a:r>
              <a:rPr sz="3200" dirty="0">
                <a:latin typeface="Baskerville Old Face" panose="02020602080505020303" pitchFamily="18" charset="0"/>
                <a:cs typeface="Arial" panose="020B0604020202020204" pitchFamily="34" charset="0"/>
              </a:rPr>
              <a:t>yang berguna ditingkatkan dan  diperbanyak serta yang  merugikan diperbaiki dan  dihilangkan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901701"/>
            <a:ext cx="7886700" cy="1325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Syarat </a:t>
            </a:r>
            <a:r>
              <a:rPr sz="4000" spc="-5" dirty="0"/>
              <a:t>hygiene dan  sanitasi </a:t>
            </a:r>
            <a:r>
              <a:rPr sz="4000" spc="-10" dirty="0"/>
              <a:t>lingkungan </a:t>
            </a:r>
            <a:r>
              <a:rPr sz="4000" spc="-5" dirty="0"/>
              <a:t>yang  baik</a:t>
            </a:r>
            <a:endParaRPr sz="4000" dirty="0"/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609600" y="2362200"/>
            <a:ext cx="7886700" cy="435133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dirty="0"/>
              <a:t>Persediaan</a:t>
            </a:r>
            <a:r>
              <a:rPr spc="-25" dirty="0"/>
              <a:t> </a:t>
            </a:r>
            <a:r>
              <a:rPr dirty="0"/>
              <a:t>Air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dirty="0"/>
              <a:t>Pembuangan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dirty="0"/>
              <a:t>Pembasmian binatang</a:t>
            </a:r>
            <a:r>
              <a:rPr spc="-70" dirty="0"/>
              <a:t> </a:t>
            </a:r>
            <a:r>
              <a:rPr dirty="0"/>
              <a:t>penyebar  penyakit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pc="-5" dirty="0"/>
              <a:t>Sanitasi </a:t>
            </a:r>
            <a:r>
              <a:rPr dirty="0"/>
              <a:t>makanan dan</a:t>
            </a:r>
            <a:r>
              <a:rPr spc="-20" dirty="0"/>
              <a:t> </a:t>
            </a:r>
            <a:r>
              <a:rPr dirty="0"/>
              <a:t>minuman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5971"/>
            <a:ext cx="30714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85" dirty="0">
                <a:latin typeface="Garamond"/>
                <a:cs typeface="Garamond"/>
              </a:rPr>
              <a:t>Persediaan</a:t>
            </a:r>
            <a:r>
              <a:rPr sz="4200" b="0" spc="-50" dirty="0">
                <a:latin typeface="Garamond"/>
                <a:cs typeface="Garamond"/>
              </a:rPr>
              <a:t> </a:t>
            </a:r>
            <a:r>
              <a:rPr sz="4200" b="0" spc="160" dirty="0">
                <a:latin typeface="Garamond"/>
                <a:cs typeface="Garamond"/>
              </a:rPr>
              <a:t>air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84782"/>
            <a:ext cx="7978140" cy="41090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56260" indent="-342900">
              <a:lnSpc>
                <a:spcPts val="2810"/>
              </a:lnSpc>
              <a:spcBef>
                <a:spcPts val="455"/>
              </a:spcBef>
              <a:buClr>
                <a:srgbClr val="FF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Syarat fisik: jernih, tidak berbau, tidak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berwarna,  tidak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berasa</a:t>
            </a:r>
          </a:p>
          <a:p>
            <a:pPr marL="355600" marR="5080" indent="-342900">
              <a:lnSpc>
                <a:spcPts val="2810"/>
              </a:lnSpc>
              <a:spcBef>
                <a:spcPts val="620"/>
              </a:spcBef>
              <a:buClr>
                <a:srgbClr val="FF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Syarat khemis; tidak mengandung zat-zat yang  berbahaya dan mineral yang melebihi batas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normal.</a:t>
            </a:r>
          </a:p>
          <a:p>
            <a:pPr marL="355600" marR="208279" indent="-342900">
              <a:lnSpc>
                <a:spcPts val="2810"/>
              </a:lnSpc>
              <a:spcBef>
                <a:spcPts val="625"/>
              </a:spcBef>
              <a:buClr>
                <a:srgbClr val="FF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Syarat bakteriologis: tidak mengandung suatu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bibit  penyakit (cholera, thypus, Dysentri, cacing,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dll).</a:t>
            </a:r>
          </a:p>
          <a:p>
            <a:pPr marL="286385">
              <a:lnSpc>
                <a:spcPct val="100000"/>
              </a:lnSpc>
              <a:spcBef>
                <a:spcPts val="265"/>
              </a:spcBef>
            </a:pPr>
            <a:r>
              <a:rPr sz="2600" dirty="0">
                <a:latin typeface="Arial"/>
                <a:cs typeface="Arial"/>
              </a:rPr>
              <a:t>syarat:</a:t>
            </a:r>
          </a:p>
          <a:p>
            <a:pPr marL="489584" lvl="1" indent="-202565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tidak mengandung bibit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penyakit</a:t>
            </a:r>
          </a:p>
          <a:p>
            <a:pPr marL="489584" lvl="1" indent="-202565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tidak mengandung bakteri 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coli</a:t>
            </a:r>
          </a:p>
          <a:p>
            <a:pPr marL="489584" lvl="1" indent="-202565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bakteri saprophyt tidak lebih 100/ml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5971"/>
            <a:ext cx="52273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60" dirty="0">
                <a:latin typeface="Garamond"/>
                <a:cs typeface="Garamond"/>
              </a:rPr>
              <a:t>Lanjutan….(sumber</a:t>
            </a:r>
            <a:r>
              <a:rPr sz="4200" b="0" spc="35" dirty="0">
                <a:latin typeface="Garamond"/>
                <a:cs typeface="Garamond"/>
              </a:rPr>
              <a:t> </a:t>
            </a:r>
            <a:r>
              <a:rPr sz="4200" b="0" spc="125" dirty="0">
                <a:latin typeface="Garamond"/>
                <a:cs typeface="Garamond"/>
              </a:rPr>
              <a:t>air)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22882"/>
            <a:ext cx="7870190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Air </a:t>
            </a:r>
            <a:r>
              <a:rPr sz="3000" spc="-5" dirty="0">
                <a:latin typeface="Arial"/>
                <a:cs typeface="Arial"/>
              </a:rPr>
              <a:t>tanah </a:t>
            </a:r>
            <a:r>
              <a:rPr sz="3000" dirty="0">
                <a:latin typeface="Arial"/>
                <a:cs typeface="Arial"/>
              </a:rPr>
              <a:t>(air </a:t>
            </a:r>
            <a:r>
              <a:rPr sz="3000" spc="-5" dirty="0">
                <a:latin typeface="Arial"/>
                <a:cs typeface="Arial"/>
              </a:rPr>
              <a:t>sumur) </a:t>
            </a:r>
            <a:r>
              <a:rPr sz="3000" dirty="0">
                <a:latin typeface="Arial"/>
                <a:cs typeface="Arial"/>
              </a:rPr>
              <a:t>adalah air yang  </a:t>
            </a:r>
            <a:r>
              <a:rPr sz="3000" spc="-5" dirty="0">
                <a:latin typeface="Arial"/>
                <a:cs typeface="Arial"/>
              </a:rPr>
              <a:t>diperoleh dari pengumpulan air pada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lapisan  tanah yang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dalam</a:t>
            </a:r>
            <a:endParaRPr sz="3000" dirty="0">
              <a:latin typeface="Arial"/>
              <a:cs typeface="Arial"/>
            </a:endParaRPr>
          </a:p>
          <a:p>
            <a:pPr marL="355600" marR="509905" indent="-342900">
              <a:lnSpc>
                <a:spcPct val="100000"/>
              </a:lnSpc>
              <a:spcBef>
                <a:spcPts val="725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Air </a:t>
            </a:r>
            <a:r>
              <a:rPr sz="3000" spc="-5" dirty="0">
                <a:latin typeface="Arial"/>
                <a:cs typeface="Arial"/>
              </a:rPr>
              <a:t>permukaan (sungai, </a:t>
            </a:r>
            <a:r>
              <a:rPr sz="3000" dirty="0">
                <a:latin typeface="Arial"/>
                <a:cs typeface="Arial"/>
              </a:rPr>
              <a:t>danau) adalah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air  </a:t>
            </a:r>
            <a:r>
              <a:rPr sz="3000" spc="-5" dirty="0">
                <a:latin typeface="Arial"/>
                <a:cs typeface="Arial"/>
              </a:rPr>
              <a:t>yang terdapat pada permukaan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tanah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5971"/>
            <a:ext cx="49999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60" dirty="0">
                <a:latin typeface="Garamond"/>
                <a:cs typeface="Garamond"/>
              </a:rPr>
              <a:t>Lanjutan….(air</a:t>
            </a:r>
            <a:r>
              <a:rPr sz="4200" b="0" spc="5" dirty="0">
                <a:latin typeface="Garamond"/>
                <a:cs typeface="Garamond"/>
              </a:rPr>
              <a:t> </a:t>
            </a:r>
            <a:r>
              <a:rPr sz="4200" b="0" spc="125" dirty="0">
                <a:latin typeface="Garamond"/>
                <a:cs typeface="Garamond"/>
              </a:rPr>
              <a:t>sumur)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45792"/>
            <a:ext cx="8150860" cy="396595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FF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Syarat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lokalisasi</a:t>
            </a:r>
          </a:p>
          <a:p>
            <a:pPr marL="471170" marR="302260" lvl="1" indent="-184150">
              <a:lnSpc>
                <a:spcPct val="110000"/>
              </a:lnSpc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memperhatikan jarak dengan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kakus  (10m)</a:t>
            </a:r>
          </a:p>
          <a:p>
            <a:pPr marL="471170" lvl="1" indent="-184150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dibuat di tempat yang ada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airnya</a:t>
            </a:r>
          </a:p>
          <a:p>
            <a:pPr marL="471170" marR="5080" lvl="1" indent="-184150">
              <a:lnSpc>
                <a:spcPct val="110000"/>
              </a:lnSpc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tidak dibuat di tanah yang rendah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dan  mungkin terendam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banjir</a:t>
            </a: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FF9900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Syarat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konstruksi</a:t>
            </a:r>
          </a:p>
          <a:p>
            <a:pPr marL="489584" lvl="1" indent="-202565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Sumur gali tanpa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pompa</a:t>
            </a:r>
          </a:p>
          <a:p>
            <a:pPr marL="489584" lvl="1" indent="-202565">
              <a:lnSpc>
                <a:spcPct val="100000"/>
              </a:lnSpc>
              <a:spcBef>
                <a:spcPts val="310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Sumur gali dengan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pompa</a:t>
            </a:r>
          </a:p>
          <a:p>
            <a:pPr marL="489584" lvl="1" indent="-202565">
              <a:lnSpc>
                <a:spcPct val="100000"/>
              </a:lnSpc>
              <a:spcBef>
                <a:spcPts val="315"/>
              </a:spcBef>
              <a:buChar char="-"/>
              <a:tabLst>
                <a:tab pos="490220" algn="l"/>
              </a:tabLst>
            </a:pPr>
            <a:r>
              <a:rPr sz="2600" dirty="0">
                <a:latin typeface="Arial"/>
                <a:cs typeface="Arial"/>
              </a:rPr>
              <a:t>Sumur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pompa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648462"/>
            <a:ext cx="3975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Pembuangan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1988947"/>
            <a:ext cx="759650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4220" indent="-342900">
              <a:lnSpc>
                <a:spcPct val="100000"/>
              </a:lnSpc>
              <a:spcBef>
                <a:spcPts val="105"/>
              </a:spcBef>
              <a:buClr>
                <a:srgbClr val="FF3399"/>
              </a:buClr>
              <a:buChar char="•"/>
              <a:tabLst>
                <a:tab pos="356235" algn="l"/>
              </a:tabLst>
            </a:pPr>
            <a:r>
              <a:rPr sz="3200" b="1" dirty="0">
                <a:solidFill>
                  <a:srgbClr val="FFCC00"/>
                </a:solidFill>
                <a:latin typeface="Arial Black"/>
                <a:cs typeface="Arial Black"/>
              </a:rPr>
              <a:t>Adalah </a:t>
            </a:r>
            <a:r>
              <a:rPr sz="3200" b="1" spc="-5" dirty="0">
                <a:solidFill>
                  <a:srgbClr val="FFCC00"/>
                </a:solidFill>
                <a:latin typeface="Arial Black"/>
                <a:cs typeface="Arial Black"/>
              </a:rPr>
              <a:t>zat/benda </a:t>
            </a:r>
            <a:r>
              <a:rPr sz="3200" b="1" dirty="0">
                <a:solidFill>
                  <a:srgbClr val="FFCC00"/>
                </a:solidFill>
                <a:latin typeface="Arial Black"/>
                <a:cs typeface="Arial Black"/>
              </a:rPr>
              <a:t>yang sudah  tidak terpakai</a:t>
            </a:r>
            <a:r>
              <a:rPr sz="3200" b="1" spc="-35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b="1" spc="-5" dirty="0">
                <a:solidFill>
                  <a:srgbClr val="FFCC00"/>
                </a:solidFill>
                <a:latin typeface="Arial Black"/>
                <a:cs typeface="Arial Black"/>
              </a:rPr>
              <a:t>lagi</a:t>
            </a:r>
            <a:endParaRPr sz="3200" dirty="0">
              <a:latin typeface="Arial Black"/>
              <a:cs typeface="Arial Black"/>
            </a:endParaRPr>
          </a:p>
          <a:p>
            <a:pPr marL="355600" marR="819150" lvl="1" indent="60960">
              <a:lnSpc>
                <a:spcPct val="100000"/>
              </a:lnSpc>
              <a:spcBef>
                <a:spcPts val="770"/>
              </a:spcBef>
              <a:buChar char="-"/>
              <a:tabLst>
                <a:tab pos="687070" algn="l"/>
              </a:tabLst>
            </a:pPr>
            <a:r>
              <a:rPr sz="3200" b="1" dirty="0">
                <a:solidFill>
                  <a:srgbClr val="FFCC00"/>
                </a:solidFill>
                <a:latin typeface="Arial Black"/>
                <a:cs typeface="Arial Black"/>
              </a:rPr>
              <a:t>Berasal dari makhluk</a:t>
            </a:r>
            <a:r>
              <a:rPr sz="3200" b="1" spc="-5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FFCC00"/>
                </a:solidFill>
                <a:latin typeface="Arial Black"/>
                <a:cs typeface="Arial Black"/>
              </a:rPr>
              <a:t>hidup  (fases)</a:t>
            </a:r>
            <a:endParaRPr sz="3200" dirty="0">
              <a:latin typeface="Arial Black"/>
              <a:cs typeface="Arial Black"/>
            </a:endParaRPr>
          </a:p>
          <a:p>
            <a:pPr marL="355600" lvl="1" indent="60960">
              <a:lnSpc>
                <a:spcPct val="100000"/>
              </a:lnSpc>
              <a:spcBef>
                <a:spcPts val="770"/>
              </a:spcBef>
              <a:buChar char="-"/>
              <a:tabLst>
                <a:tab pos="687070" algn="l"/>
              </a:tabLst>
            </a:pPr>
            <a:r>
              <a:rPr sz="3200" b="1" dirty="0">
                <a:solidFill>
                  <a:srgbClr val="FFCC00"/>
                </a:solidFill>
                <a:latin typeface="Arial Black"/>
                <a:cs typeface="Arial Black"/>
              </a:rPr>
              <a:t>Berasal dari sampah</a:t>
            </a:r>
            <a:r>
              <a:rPr sz="3200" b="1" spc="-40" dirty="0">
                <a:solidFill>
                  <a:srgbClr val="FFCC00"/>
                </a:solidFill>
                <a:latin typeface="Arial Black"/>
                <a:cs typeface="Arial Black"/>
              </a:rPr>
              <a:t> </a:t>
            </a:r>
            <a:r>
              <a:rPr sz="3200" b="1" spc="-5" dirty="0">
                <a:solidFill>
                  <a:srgbClr val="FFCC00"/>
                </a:solidFill>
                <a:latin typeface="Arial Black"/>
                <a:cs typeface="Arial Black"/>
              </a:rPr>
              <a:t>(bungkus)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5971"/>
            <a:ext cx="5845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114" dirty="0">
                <a:latin typeface="Garamond"/>
                <a:cs typeface="Garamond"/>
              </a:rPr>
              <a:t>Pembuangan </a:t>
            </a:r>
            <a:r>
              <a:rPr sz="4200" b="0" spc="160" dirty="0">
                <a:latin typeface="Garamond"/>
                <a:cs typeface="Garamond"/>
              </a:rPr>
              <a:t>kotoran</a:t>
            </a:r>
            <a:r>
              <a:rPr sz="4200" b="0" spc="-100" dirty="0">
                <a:latin typeface="Garamond"/>
                <a:cs typeface="Garamond"/>
              </a:rPr>
              <a:t> </a:t>
            </a:r>
            <a:r>
              <a:rPr sz="4200" b="0" spc="325" dirty="0">
                <a:latin typeface="Garamond"/>
                <a:cs typeface="Garamond"/>
              </a:rPr>
              <a:t>MH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31429"/>
            <a:ext cx="7566659" cy="38671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spc="-5" dirty="0">
                <a:latin typeface="Arial"/>
                <a:cs typeface="Arial"/>
              </a:rPr>
              <a:t>Syarat: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Tidak boleh mengotori tanah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permukaan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Tidak mengotori air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permukaan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5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Tidak mengotori air dalam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tanah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Tidak boleh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terbuka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Kakus terlindung dari pengelihatan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orang</a:t>
            </a:r>
            <a:endParaRPr sz="30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AutoNum type="arabicPeriod"/>
              <a:tabLst>
                <a:tab pos="622300" algn="l"/>
                <a:tab pos="622935" algn="l"/>
              </a:tabLst>
            </a:pPr>
            <a:r>
              <a:rPr sz="3000" spc="-5" dirty="0">
                <a:latin typeface="Arial"/>
                <a:cs typeface="Arial"/>
              </a:rPr>
              <a:t>Pembuatan mudah dan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murah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5971"/>
            <a:ext cx="47332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114" dirty="0">
                <a:latin typeface="Garamond"/>
                <a:cs typeface="Garamond"/>
              </a:rPr>
              <a:t>Pembuangan</a:t>
            </a:r>
            <a:r>
              <a:rPr sz="4200" b="0" spc="-20" dirty="0">
                <a:latin typeface="Garamond"/>
                <a:cs typeface="Garamond"/>
              </a:rPr>
              <a:t> </a:t>
            </a:r>
            <a:r>
              <a:rPr sz="4200" b="0" spc="100" dirty="0">
                <a:latin typeface="Garamond"/>
                <a:cs typeface="Garamond"/>
              </a:rPr>
              <a:t>Sampah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31429"/>
            <a:ext cx="7999095" cy="43243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Land fill: </a:t>
            </a:r>
            <a:r>
              <a:rPr sz="3000" spc="-5" dirty="0">
                <a:latin typeface="Arial"/>
                <a:cs typeface="Arial"/>
              </a:rPr>
              <a:t>sampah </a:t>
            </a:r>
            <a:r>
              <a:rPr sz="3000" dirty="0">
                <a:latin typeface="Arial"/>
                <a:cs typeface="Arial"/>
              </a:rPr>
              <a:t>dibuang pada </a:t>
            </a:r>
            <a:r>
              <a:rPr sz="3000" spc="-5" dirty="0">
                <a:latin typeface="Arial"/>
                <a:cs typeface="Arial"/>
              </a:rPr>
              <a:t>tanah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rendah</a:t>
            </a:r>
            <a:endParaRPr sz="3000" dirty="0">
              <a:latin typeface="Arial"/>
              <a:cs typeface="Arial"/>
            </a:endParaRPr>
          </a:p>
          <a:p>
            <a:pPr marL="355600" marR="406400" indent="-3429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Sanitary land fill: sampah dibuang pada  tanah rendah kemudian ditutup lagi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(60cm)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Individual incineration: dibakar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sendiri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Pulverisation: diolah baru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dibuang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Composing: </a:t>
            </a:r>
            <a:r>
              <a:rPr sz="3000" dirty="0">
                <a:latin typeface="Arial"/>
                <a:cs typeface="Arial"/>
              </a:rPr>
              <a:t>dibuat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pupuk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Hogfeeding: dimanfaatkan lagi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(makan)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FF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Recycling: </a:t>
            </a:r>
            <a:r>
              <a:rPr sz="3000" dirty="0">
                <a:latin typeface="Arial"/>
                <a:cs typeface="Arial"/>
              </a:rPr>
              <a:t>daur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ulang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441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 Black</vt:lpstr>
      <vt:lpstr>Baskerville Old Face</vt:lpstr>
      <vt:lpstr>Calibri</vt:lpstr>
      <vt:lpstr>Calibri Light</vt:lpstr>
      <vt:lpstr>Garamond</vt:lpstr>
      <vt:lpstr>Wingdings</vt:lpstr>
      <vt:lpstr>Office Theme</vt:lpstr>
      <vt:lpstr>PowerPoint Presentation</vt:lpstr>
      <vt:lpstr>Pengertian</vt:lpstr>
      <vt:lpstr>Syarat hygiene dan  sanitasi lingkungan yang  baik</vt:lpstr>
      <vt:lpstr>Persediaan air</vt:lpstr>
      <vt:lpstr>Lanjutan….(sumber air)</vt:lpstr>
      <vt:lpstr>Lanjutan….(air sumur)</vt:lpstr>
      <vt:lpstr>Pembuangan</vt:lpstr>
      <vt:lpstr>Pembuangan kotoran MH</vt:lpstr>
      <vt:lpstr>Pembuangan Sampah</vt:lpstr>
      <vt:lpstr>Pembasmian Binatang  Penyebar Penyakit</vt:lpstr>
      <vt:lpstr>Sanitasi Makanan dan  Minuman</vt:lpstr>
      <vt:lpstr>Ruang Bangunan</vt:lpstr>
      <vt:lpstr>Kualitas Udara Ruang</vt:lpstr>
      <vt:lpstr>Pencahyaan </vt:lpstr>
      <vt:lpstr>Kualitas Air</vt:lpstr>
      <vt:lpstr>Toilet </vt:lpstr>
      <vt:lpstr>Pengendalian Nyamuk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Hygiene dan Sanitasi</dc:title>
  <dc:creator>banu</dc:creator>
  <cp:lastModifiedBy>user</cp:lastModifiedBy>
  <cp:revision>11</cp:revision>
  <dcterms:created xsi:type="dcterms:W3CDTF">2017-10-31T05:33:11Z</dcterms:created>
  <dcterms:modified xsi:type="dcterms:W3CDTF">2017-10-31T11:19:22Z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2017-10-31T00:00:00Z</vt:filetime>
  </property>
</Properties>
</file>