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6" r:id="rId2"/>
    <p:sldId id="335" r:id="rId3"/>
    <p:sldId id="337" r:id="rId4"/>
    <p:sldId id="338" r:id="rId5"/>
    <p:sldId id="339" r:id="rId6"/>
    <p:sldId id="340" r:id="rId7"/>
    <p:sldId id="342" r:id="rId8"/>
    <p:sldId id="341" r:id="rId9"/>
    <p:sldId id="343" r:id="rId10"/>
    <p:sldId id="344" r:id="rId11"/>
    <p:sldId id="345" r:id="rId12"/>
    <p:sldId id="346" r:id="rId13"/>
    <p:sldId id="347" r:id="rId14"/>
    <p:sldId id="348" r:id="rId15"/>
    <p:sldId id="349" r:id="rId16"/>
    <p:sldId id="350" r:id="rId17"/>
    <p:sldId id="351" r:id="rId18"/>
    <p:sldId id="352" r:id="rId19"/>
    <p:sldId id="353" r:id="rId20"/>
    <p:sldId id="355" r:id="rId21"/>
    <p:sldId id="356" r:id="rId22"/>
    <p:sldId id="357" r:id="rId23"/>
    <p:sldId id="358" r:id="rId24"/>
    <p:sldId id="35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9068" autoAdjust="0"/>
  </p:normalViewPr>
  <p:slideViewPr>
    <p:cSldViewPr>
      <p:cViewPr>
        <p:scale>
          <a:sx n="30" d="100"/>
          <a:sy n="30" d="100"/>
        </p:scale>
        <p:origin x="-570" y="-33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120AE22-2F12-4596-B111-7512D4E0040A}" type="datetimeFigureOut">
              <a:rPr lang="id-ID"/>
              <a:pPr>
                <a:defRPr/>
              </a:pPr>
              <a:t>15/12/2017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8AFA166-81F3-4314-AC18-3A379BCAC964}" type="slidenum">
              <a:rPr lang="id-ID"/>
              <a:pPr>
                <a:defRPr/>
              </a:pPr>
              <a:t>‹#›</a:t>
            </a:fld>
            <a:endParaRPr lang="id-ID"/>
          </a:p>
        </p:txBody>
      </p:sp>
    </p:spTree>
    <p:extLst>
      <p:ext uri="{BB962C8B-B14F-4D97-AF65-F5344CB8AC3E}">
        <p14:creationId xmlns:p14="http://schemas.microsoft.com/office/powerpoint/2010/main" val="529489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AA2ECD19-7CFB-4D84-909B-741477E3CE7B}" type="slidenum">
              <a:rPr lang="id-ID" smtClean="0"/>
              <a:pPr>
                <a:defRPr/>
              </a:pPr>
              <a:t>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250866-FC14-400B-9914-0797645E7101}" type="datetime1">
              <a:rPr lang="en-US"/>
              <a:pPr>
                <a:defRPr/>
              </a:pPr>
              <a:t>12/15/2017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DBED33-9CAE-4A94-AF42-985C99319E0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83F570-00D0-4CC4-BDB0-2C3D9CB349E6}" type="datetime1">
              <a:rPr lang="en-US"/>
              <a:pPr>
                <a:defRPr/>
              </a:pPr>
              <a:t>12/15/2017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2BB346-6437-4866-83E9-FCB549D207B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681D1B-4DC2-4552-B2F8-42A11263C780}" type="datetime1">
              <a:rPr lang="en-US"/>
              <a:pPr>
                <a:defRPr/>
              </a:pPr>
              <a:t>12/15/2017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30BA17-D278-4BC7-9F94-956E0D2059C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879539-E8D5-4636-827C-78A86276B9A2}" type="datetime1">
              <a:rPr lang="en-US"/>
              <a:pPr>
                <a:defRPr/>
              </a:pPr>
              <a:t>12/15/2017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5AF0010-6D41-4C6C-93E7-887526376FE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536B7B6-4A3A-45E1-9BF7-6BA4EBA95B49}" type="datetime1">
              <a:rPr lang="en-US"/>
              <a:pPr>
                <a:defRPr/>
              </a:pPr>
              <a:t>12/15/2017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1B31BA-1DAD-4DF1-B6BE-A965B4ED835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51CE18B-C9AE-4558-B081-A671E9B7D8EE}" type="datetime1">
              <a:rPr lang="en-US"/>
              <a:pPr>
                <a:defRPr/>
              </a:pPr>
              <a:t>12/15/2017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4ED322-4272-4923-A393-617B84F4B6F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A93C04-25F8-4957-83BC-E2A9023B3EB5}" type="datetime1">
              <a:rPr lang="en-US"/>
              <a:pPr>
                <a:defRPr/>
              </a:pPr>
              <a:t>12/15/2017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8533B2B-208E-4DAF-8AA7-900642D5832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F3B7BB-BB03-4281-BAB8-DE99EA1C3348}" type="datetime1">
              <a:rPr lang="en-US"/>
              <a:pPr>
                <a:defRPr/>
              </a:pPr>
              <a:t>12/15/2017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1ADE74D-1EEB-477E-9B56-1B481424DF8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6ABEB67-FC33-46BC-A766-F0D7B9215BB0}" type="datetime1">
              <a:rPr lang="en-US"/>
              <a:pPr>
                <a:defRPr/>
              </a:pPr>
              <a:t>12/15/2017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2484CEC-F574-447B-888B-2CE4C062F8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62E08-ADCF-4A96-9758-E0EF5E34FFA0}" type="datetime1">
              <a:rPr lang="en-US"/>
              <a:pPr>
                <a:defRPr/>
              </a:pPr>
              <a:t>12/15/2017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E566C8-039C-440F-A4B6-F0BBF6EE26B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A064BA-96DD-4B1D-9D5F-39F5310E7FBB}" type="datetime1">
              <a:rPr lang="en-US"/>
              <a:pPr>
                <a:defRPr/>
              </a:pPr>
              <a:t>12/15/2017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3679DAD-3F5E-4D07-A4EB-4A058EC354E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666F68-5013-4DDC-AF0C-189C10E92324}" type="datetime1">
              <a:rPr lang="en-US"/>
              <a:pPr>
                <a:defRPr/>
              </a:pPr>
              <a:t>12/15/2017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642FB5A9-55A0-42AC-BDC3-1C11B471808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3075" name="TextBox 1"/>
          <p:cNvSpPr txBox="1">
            <a:spLocks noChangeArrowheads="1"/>
          </p:cNvSpPr>
          <p:nvPr/>
        </p:nvSpPr>
        <p:spPr bwMode="auto">
          <a:xfrm>
            <a:off x="3233135" y="4191000"/>
            <a:ext cx="5638800" cy="400110"/>
          </a:xfrm>
          <a:prstGeom prst="rect">
            <a:avLst/>
          </a:prstGeom>
          <a:noFill/>
          <a:ln w="9525">
            <a:noFill/>
            <a:miter lim="800000"/>
            <a:headEnd/>
            <a:tailEnd/>
          </a:ln>
        </p:spPr>
        <p:txBody>
          <a:bodyPr>
            <a:spAutoFit/>
          </a:bodyPr>
          <a:lstStyle/>
          <a:p>
            <a:pPr algn="ctr"/>
            <a:r>
              <a:rPr lang="id-ID" sz="2000" dirty="0">
                <a:cs typeface="Arial" charset="0"/>
              </a:rPr>
              <a:t>PENGENDALIAN PENCEMARAN UDARA</a:t>
            </a:r>
            <a:endParaRPr lang="en-US" sz="2000"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id-ID" dirty="0" smtClean="0"/>
              <a:t>GRAVITATIONAL SETTLER</a:t>
            </a:r>
          </a:p>
          <a:p>
            <a:pPr marL="0" indent="0">
              <a:buNone/>
            </a:pPr>
            <a:endParaRPr lang="id-ID" dirty="0" smtClean="0"/>
          </a:p>
        </p:txBody>
      </p:sp>
      <p:sp>
        <p:nvSpPr>
          <p:cNvPr id="2" name="Title 1"/>
          <p:cNvSpPr>
            <a:spLocks noGrp="1"/>
          </p:cNvSpPr>
          <p:nvPr>
            <p:ph type="title"/>
          </p:nvPr>
        </p:nvSpPr>
        <p:spPr>
          <a:xfrm>
            <a:off x="439403" y="381000"/>
            <a:ext cx="8229600" cy="1143000"/>
          </a:xfrm>
        </p:spPr>
        <p:txBody>
          <a:bodyPr/>
          <a:lstStyle/>
          <a:p>
            <a:r>
              <a:rPr lang="id-ID" dirty="0" smtClean="0"/>
              <a:t>Teknologi Pengendalian</a:t>
            </a:r>
            <a:endParaRPr lang="id-ID"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590800"/>
            <a:ext cx="6422027" cy="3257550"/>
          </a:xfrm>
          <a:prstGeom prst="rect">
            <a:avLst/>
          </a:prstGeom>
        </p:spPr>
      </p:pic>
    </p:spTree>
    <p:extLst>
      <p:ext uri="{BB962C8B-B14F-4D97-AF65-F5344CB8AC3E}">
        <p14:creationId xmlns:p14="http://schemas.microsoft.com/office/powerpoint/2010/main" val="2597226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id-ID" dirty="0" smtClean="0"/>
              <a:t>GRAVITATIONAL SETTLER</a:t>
            </a:r>
          </a:p>
          <a:p>
            <a:r>
              <a:rPr lang="id-ID" dirty="0" smtClean="0"/>
              <a:t>Memanfaatkan gaya gravitasi</a:t>
            </a:r>
          </a:p>
          <a:p>
            <a:r>
              <a:rPr lang="id-ID" dirty="0" smtClean="0"/>
              <a:t>Kecepatan udara masuk 0,5 – 2,5 m/s</a:t>
            </a:r>
          </a:p>
          <a:p>
            <a:r>
              <a:rPr lang="id-ID" dirty="0" smtClean="0"/>
              <a:t>Minimum efektif pada ukuran partikel lebih besar dari 50 µm</a:t>
            </a:r>
          </a:p>
          <a:p>
            <a:r>
              <a:rPr lang="id-ID" dirty="0" smtClean="0"/>
              <a:t>Effisien kurang pada ukuran partikel lebih besar dari 50 </a:t>
            </a:r>
            <a:r>
              <a:rPr lang="id-ID" dirty="0"/>
              <a:t>µm</a:t>
            </a:r>
          </a:p>
          <a:p>
            <a:r>
              <a:rPr lang="id-ID" dirty="0" smtClean="0"/>
              <a:t>Effisiensi kurang dari 50%</a:t>
            </a:r>
          </a:p>
          <a:p>
            <a:pPr marL="0" indent="0">
              <a:buNone/>
            </a:pPr>
            <a:endParaRPr lang="id-ID" dirty="0" smtClean="0"/>
          </a:p>
        </p:txBody>
      </p:sp>
      <p:sp>
        <p:nvSpPr>
          <p:cNvPr id="2" name="Title 1"/>
          <p:cNvSpPr>
            <a:spLocks noGrp="1"/>
          </p:cNvSpPr>
          <p:nvPr>
            <p:ph type="title"/>
          </p:nvPr>
        </p:nvSpPr>
        <p:spPr>
          <a:xfrm>
            <a:off x="439403" y="381000"/>
            <a:ext cx="8229600" cy="1143000"/>
          </a:xfrm>
        </p:spPr>
        <p:txBody>
          <a:bodyPr/>
          <a:lstStyle/>
          <a:p>
            <a:r>
              <a:rPr lang="id-ID" dirty="0" smtClean="0"/>
              <a:t>Teknologi Pengendalian</a:t>
            </a:r>
            <a:endParaRPr lang="id-ID" dirty="0"/>
          </a:p>
        </p:txBody>
      </p:sp>
    </p:spTree>
    <p:extLst>
      <p:ext uri="{BB962C8B-B14F-4D97-AF65-F5344CB8AC3E}">
        <p14:creationId xmlns:p14="http://schemas.microsoft.com/office/powerpoint/2010/main" val="232544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id-ID" dirty="0" smtClean="0"/>
              <a:t>GRAVITATIONAL SETTLER</a:t>
            </a:r>
          </a:p>
          <a:p>
            <a:r>
              <a:rPr lang="id-ID" dirty="0" smtClean="0"/>
              <a:t>Kekurangan</a:t>
            </a:r>
          </a:p>
          <a:p>
            <a:pPr lvl="1"/>
            <a:r>
              <a:rPr lang="id-ID" dirty="0" smtClean="0"/>
              <a:t>Kebutuhan ruang besar</a:t>
            </a:r>
          </a:p>
          <a:p>
            <a:pPr lvl="1"/>
            <a:r>
              <a:rPr lang="id-ID" dirty="0" smtClean="0"/>
              <a:t>Efisiensi rendah</a:t>
            </a:r>
          </a:p>
          <a:p>
            <a:r>
              <a:rPr lang="id-ID" dirty="0" smtClean="0"/>
              <a:t>Keuntungan</a:t>
            </a:r>
          </a:p>
          <a:p>
            <a:pPr lvl="1"/>
            <a:r>
              <a:rPr lang="id-ID" dirty="0" smtClean="0"/>
              <a:t>Kehilangan tekanan rendah</a:t>
            </a:r>
          </a:p>
          <a:p>
            <a:pPr lvl="1"/>
            <a:r>
              <a:rPr lang="id-ID" dirty="0" smtClean="0"/>
              <a:t>Mudah dalam desain dan pemeliharaan</a:t>
            </a:r>
          </a:p>
          <a:p>
            <a:pPr marL="0" indent="0">
              <a:buNone/>
            </a:pPr>
            <a:endParaRPr lang="id-ID" dirty="0" smtClean="0"/>
          </a:p>
        </p:txBody>
      </p:sp>
      <p:sp>
        <p:nvSpPr>
          <p:cNvPr id="2" name="Title 1"/>
          <p:cNvSpPr>
            <a:spLocks noGrp="1"/>
          </p:cNvSpPr>
          <p:nvPr>
            <p:ph type="title"/>
          </p:nvPr>
        </p:nvSpPr>
        <p:spPr>
          <a:xfrm>
            <a:off x="439403" y="381000"/>
            <a:ext cx="8229600" cy="1143000"/>
          </a:xfrm>
        </p:spPr>
        <p:txBody>
          <a:bodyPr/>
          <a:lstStyle/>
          <a:p>
            <a:r>
              <a:rPr lang="id-ID" dirty="0" smtClean="0"/>
              <a:t>Teknologi Pengendalian</a:t>
            </a:r>
            <a:endParaRPr lang="id-ID" dirty="0"/>
          </a:p>
        </p:txBody>
      </p:sp>
    </p:spTree>
    <p:extLst>
      <p:ext uri="{BB962C8B-B14F-4D97-AF65-F5344CB8AC3E}">
        <p14:creationId xmlns:p14="http://schemas.microsoft.com/office/powerpoint/2010/main" val="71154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id-ID" dirty="0" smtClean="0"/>
              <a:t>CENTRIFUGAL COLLECTORS</a:t>
            </a:r>
          </a:p>
          <a:p>
            <a:r>
              <a:rPr lang="id-ID" dirty="0" smtClean="0"/>
              <a:t>menggunakan gaya sentrifugal</a:t>
            </a:r>
          </a:p>
          <a:p>
            <a:r>
              <a:rPr lang="id-ID" dirty="0" smtClean="0"/>
              <a:t>karena gaya sentrifugal relatif lebih besar dari gaya gravitasi maka ukuran yang dapat disisihkan lebih kecil (5-25µm)</a:t>
            </a:r>
          </a:p>
          <a:p>
            <a:r>
              <a:rPr lang="id-ID" dirty="0" smtClean="0"/>
              <a:t>Efisiensi dapat mencapai 50-90%</a:t>
            </a:r>
            <a:endParaRPr lang="id-ID" dirty="0"/>
          </a:p>
          <a:p>
            <a:endParaRPr lang="id-ID" dirty="0" smtClean="0"/>
          </a:p>
          <a:p>
            <a:pPr marL="0" indent="0">
              <a:buNone/>
            </a:pPr>
            <a:endParaRPr lang="id-ID" dirty="0" smtClean="0"/>
          </a:p>
        </p:txBody>
      </p:sp>
      <p:sp>
        <p:nvSpPr>
          <p:cNvPr id="2" name="Title 1"/>
          <p:cNvSpPr>
            <a:spLocks noGrp="1"/>
          </p:cNvSpPr>
          <p:nvPr>
            <p:ph type="title"/>
          </p:nvPr>
        </p:nvSpPr>
        <p:spPr>
          <a:xfrm>
            <a:off x="439403" y="381000"/>
            <a:ext cx="8229600" cy="1143000"/>
          </a:xfrm>
        </p:spPr>
        <p:txBody>
          <a:bodyPr/>
          <a:lstStyle/>
          <a:p>
            <a:r>
              <a:rPr lang="id-ID" dirty="0" smtClean="0"/>
              <a:t>Teknologi Pengendalian</a:t>
            </a:r>
            <a:endParaRPr lang="id-ID" dirty="0"/>
          </a:p>
        </p:txBody>
      </p:sp>
    </p:spTree>
    <p:extLst>
      <p:ext uri="{BB962C8B-B14F-4D97-AF65-F5344CB8AC3E}">
        <p14:creationId xmlns:p14="http://schemas.microsoft.com/office/powerpoint/2010/main" val="190450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id-ID" dirty="0" smtClean="0"/>
              <a:t>CENTRIFUGAL COLLECTORS</a:t>
            </a:r>
          </a:p>
          <a:p>
            <a:endParaRPr lang="id-ID" dirty="0" smtClean="0"/>
          </a:p>
          <a:p>
            <a:pPr marL="0" indent="0">
              <a:buNone/>
            </a:pPr>
            <a:endParaRPr lang="id-ID" dirty="0" smtClean="0"/>
          </a:p>
        </p:txBody>
      </p:sp>
      <p:sp>
        <p:nvSpPr>
          <p:cNvPr id="2" name="Title 1"/>
          <p:cNvSpPr>
            <a:spLocks noGrp="1"/>
          </p:cNvSpPr>
          <p:nvPr>
            <p:ph type="title"/>
          </p:nvPr>
        </p:nvSpPr>
        <p:spPr>
          <a:xfrm>
            <a:off x="439403" y="381000"/>
            <a:ext cx="8229600" cy="1143000"/>
          </a:xfrm>
        </p:spPr>
        <p:txBody>
          <a:bodyPr/>
          <a:lstStyle/>
          <a:p>
            <a:r>
              <a:rPr lang="id-ID" dirty="0" smtClean="0"/>
              <a:t>Teknologi Pengendalian</a:t>
            </a:r>
            <a:endParaRPr lang="id-ID"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47" t="15167" r="24658"/>
          <a:stretch/>
        </p:blipFill>
        <p:spPr>
          <a:xfrm>
            <a:off x="1900989" y="2237874"/>
            <a:ext cx="5261811" cy="3624697"/>
          </a:xfrm>
          <a:prstGeom prst="rect">
            <a:avLst/>
          </a:prstGeom>
        </p:spPr>
      </p:pic>
    </p:spTree>
    <p:extLst>
      <p:ext uri="{BB962C8B-B14F-4D97-AF65-F5344CB8AC3E}">
        <p14:creationId xmlns:p14="http://schemas.microsoft.com/office/powerpoint/2010/main" val="359101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id-ID" sz="2800" dirty="0" smtClean="0"/>
              <a:t>CENTRIFUGAL COLLECTORS</a:t>
            </a:r>
          </a:p>
          <a:p>
            <a:r>
              <a:rPr lang="id-ID" sz="2800" dirty="0" smtClean="0"/>
              <a:t>Keuntungan</a:t>
            </a:r>
          </a:p>
          <a:p>
            <a:pPr lvl="1"/>
            <a:r>
              <a:rPr lang="id-ID" sz="2400" dirty="0" smtClean="0"/>
              <a:t>Mudah dalam desain dan pemeliharaan</a:t>
            </a:r>
          </a:p>
          <a:p>
            <a:pPr lvl="1"/>
            <a:r>
              <a:rPr lang="id-ID" sz="2400" dirty="0" smtClean="0"/>
              <a:t>Kebutuhan luas ruang kecil</a:t>
            </a:r>
          </a:p>
          <a:p>
            <a:pPr lvl="1"/>
            <a:r>
              <a:rPr lang="id-ID" sz="2400" dirty="0" smtClean="0"/>
              <a:t>Kehilangan tekanan rendah</a:t>
            </a:r>
          </a:p>
          <a:p>
            <a:r>
              <a:rPr lang="id-ID" sz="2800" dirty="0" smtClean="0"/>
              <a:t>Keruguian </a:t>
            </a:r>
          </a:p>
          <a:p>
            <a:pPr lvl="1"/>
            <a:r>
              <a:rPr lang="id-ID" sz="2400" dirty="0" smtClean="0"/>
              <a:t>Butuh ruangan yang tinggi</a:t>
            </a:r>
          </a:p>
          <a:p>
            <a:pPr lvl="1"/>
            <a:r>
              <a:rPr lang="id-ID" sz="2400" dirty="0" smtClean="0"/>
              <a:t>Rendah efesiensi untuk partikel kecil</a:t>
            </a:r>
          </a:p>
          <a:p>
            <a:pPr lvl="1"/>
            <a:r>
              <a:rPr lang="id-ID" sz="2400" dirty="0" smtClean="0"/>
              <a:t>Sensitif pada debit udara dan beban yang bervariasi</a:t>
            </a:r>
          </a:p>
          <a:p>
            <a:pPr marL="0" indent="0">
              <a:buNone/>
            </a:pPr>
            <a:endParaRPr lang="id-ID" sz="2800" dirty="0" smtClean="0"/>
          </a:p>
        </p:txBody>
      </p:sp>
      <p:sp>
        <p:nvSpPr>
          <p:cNvPr id="2" name="Title 1"/>
          <p:cNvSpPr>
            <a:spLocks noGrp="1"/>
          </p:cNvSpPr>
          <p:nvPr>
            <p:ph type="title"/>
          </p:nvPr>
        </p:nvSpPr>
        <p:spPr>
          <a:xfrm>
            <a:off x="439403" y="381000"/>
            <a:ext cx="8229600" cy="1143000"/>
          </a:xfrm>
        </p:spPr>
        <p:txBody>
          <a:bodyPr/>
          <a:lstStyle/>
          <a:p>
            <a:r>
              <a:rPr lang="id-ID" dirty="0" smtClean="0"/>
              <a:t>Teknologi Pengendalian</a:t>
            </a:r>
            <a:endParaRPr lang="id-ID" dirty="0"/>
          </a:p>
        </p:txBody>
      </p:sp>
    </p:spTree>
    <p:extLst>
      <p:ext uri="{BB962C8B-B14F-4D97-AF65-F5344CB8AC3E}">
        <p14:creationId xmlns:p14="http://schemas.microsoft.com/office/powerpoint/2010/main" val="2561406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id-ID" sz="2800" dirty="0" smtClean="0"/>
              <a:t>WET COLLECTOR/SCRUBBER</a:t>
            </a:r>
          </a:p>
          <a:p>
            <a:r>
              <a:rPr lang="id-ID" sz="2800" dirty="0" smtClean="0"/>
              <a:t>Penyisihan partikel padat dengan menggunakan </a:t>
            </a:r>
            <a:r>
              <a:rPr lang="id-ID" sz="2800" b="1" dirty="0" smtClean="0"/>
              <a:t>tetesan air (fluida) </a:t>
            </a:r>
            <a:r>
              <a:rPr lang="id-ID" sz="2800" dirty="0" smtClean="0"/>
              <a:t>dan memanfaatkan gravitasi untuk memisahkan dari udara bersih</a:t>
            </a:r>
          </a:p>
          <a:p>
            <a:r>
              <a:rPr lang="id-ID" sz="2800" dirty="0" smtClean="0"/>
              <a:t>Dapat digunakan untuk menghilangkan pencemar gas secara simultan </a:t>
            </a:r>
          </a:p>
          <a:p>
            <a:r>
              <a:rPr lang="id-ID" sz="2800" smtClean="0"/>
              <a:t>ada penambahan untuk instalasi pengolahan limbah cairnya</a:t>
            </a:r>
            <a:endParaRPr lang="id-ID" sz="2400" dirty="0" smtClean="0"/>
          </a:p>
          <a:p>
            <a:pPr marL="0" indent="0">
              <a:buNone/>
            </a:pPr>
            <a:endParaRPr lang="id-ID" sz="2800" dirty="0" smtClean="0"/>
          </a:p>
        </p:txBody>
      </p:sp>
      <p:sp>
        <p:nvSpPr>
          <p:cNvPr id="2" name="Title 1"/>
          <p:cNvSpPr>
            <a:spLocks noGrp="1"/>
          </p:cNvSpPr>
          <p:nvPr>
            <p:ph type="title"/>
          </p:nvPr>
        </p:nvSpPr>
        <p:spPr>
          <a:xfrm>
            <a:off x="439403" y="381000"/>
            <a:ext cx="8229600" cy="1143000"/>
          </a:xfrm>
        </p:spPr>
        <p:txBody>
          <a:bodyPr/>
          <a:lstStyle/>
          <a:p>
            <a:r>
              <a:rPr lang="id-ID" dirty="0" smtClean="0"/>
              <a:t>Teknologi Pengendalian</a:t>
            </a:r>
            <a:endParaRPr lang="id-ID" dirty="0"/>
          </a:p>
        </p:txBody>
      </p:sp>
    </p:spTree>
    <p:extLst>
      <p:ext uri="{BB962C8B-B14F-4D97-AF65-F5344CB8AC3E}">
        <p14:creationId xmlns:p14="http://schemas.microsoft.com/office/powerpoint/2010/main" val="3634238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id-ID" sz="2800" dirty="0" smtClean="0"/>
              <a:t>WET COLLECTOR/SCRUBBER</a:t>
            </a:r>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smtClean="0"/>
          </a:p>
        </p:txBody>
      </p:sp>
      <p:sp>
        <p:nvSpPr>
          <p:cNvPr id="2" name="Title 1"/>
          <p:cNvSpPr>
            <a:spLocks noGrp="1"/>
          </p:cNvSpPr>
          <p:nvPr>
            <p:ph type="title"/>
          </p:nvPr>
        </p:nvSpPr>
        <p:spPr>
          <a:xfrm>
            <a:off x="439403" y="381000"/>
            <a:ext cx="8229600" cy="1143000"/>
          </a:xfrm>
        </p:spPr>
        <p:txBody>
          <a:bodyPr/>
          <a:lstStyle/>
          <a:p>
            <a:r>
              <a:rPr lang="id-ID" dirty="0" smtClean="0"/>
              <a:t>Teknologi Pengendalian</a:t>
            </a:r>
            <a:endParaRPr lang="id-ID"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940" y="2505074"/>
            <a:ext cx="3438525" cy="3438525"/>
          </a:xfrm>
          <a:prstGeom prst="rect">
            <a:avLst/>
          </a:prstGeom>
        </p:spPr>
      </p:pic>
    </p:spTree>
    <p:extLst>
      <p:ext uri="{BB962C8B-B14F-4D97-AF65-F5344CB8AC3E}">
        <p14:creationId xmlns:p14="http://schemas.microsoft.com/office/powerpoint/2010/main" val="1143884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pPr marL="0" indent="0">
              <a:buNone/>
            </a:pPr>
            <a:r>
              <a:rPr lang="id-ID" sz="2800" b="1" dirty="0" smtClean="0"/>
              <a:t>Adsorpsi </a:t>
            </a:r>
            <a:endParaRPr lang="id-ID" sz="2800" b="1" dirty="0" smtClean="0"/>
          </a:p>
          <a:p>
            <a:r>
              <a:rPr lang="id-ID" sz="2800" dirty="0" smtClean="0"/>
              <a:t>Melewatkan udara kotor (efluen) pada bahan padat yang berpori (adsorbent) yang terkandung pada sebuah “beda”</a:t>
            </a:r>
          </a:p>
          <a:p>
            <a:r>
              <a:rPr lang="id-ID" sz="2800" dirty="0" smtClean="0"/>
              <a:t>Permukaan bahan padat yang  berpori akan menangkap/mengikat gas secara fisika ataupun kimia</a:t>
            </a:r>
          </a:p>
          <a:p>
            <a:pPr lvl="1"/>
            <a:r>
              <a:rPr lang="id-ID" sz="2400" dirty="0" smtClean="0"/>
              <a:t>Fisika </a:t>
            </a:r>
            <a:r>
              <a:rPr lang="id-ID" sz="2400" dirty="0" smtClean="0">
                <a:sym typeface="Wingdings" pitchFamily="2" charset="2"/>
              </a:rPr>
              <a:t>kondensasi gas , reversible</a:t>
            </a:r>
          </a:p>
          <a:p>
            <a:pPr lvl="1"/>
            <a:r>
              <a:rPr lang="id-ID" sz="2400" dirty="0" smtClean="0">
                <a:sym typeface="Wingdings" pitchFamily="2" charset="2"/>
              </a:rPr>
              <a:t>Kimia molekul gas terkait secara kimia dengan bahan padat berpori irreversibel</a:t>
            </a:r>
            <a:endParaRPr lang="id-ID" sz="24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smtClean="0"/>
          </a:p>
        </p:txBody>
      </p:sp>
      <p:sp>
        <p:nvSpPr>
          <p:cNvPr id="2" name="Title 1"/>
          <p:cNvSpPr>
            <a:spLocks noGrp="1"/>
          </p:cNvSpPr>
          <p:nvPr>
            <p:ph type="title"/>
          </p:nvPr>
        </p:nvSpPr>
        <p:spPr>
          <a:xfrm>
            <a:off x="439403" y="381000"/>
            <a:ext cx="8229600" cy="1143000"/>
          </a:xfrm>
        </p:spPr>
        <p:txBody>
          <a:bodyPr/>
          <a:lstStyle/>
          <a:p>
            <a:r>
              <a:rPr lang="id-ID" dirty="0" smtClean="0"/>
              <a:t>Teknologi Pengendalian</a:t>
            </a:r>
            <a:endParaRPr lang="id-ID" dirty="0"/>
          </a:p>
        </p:txBody>
      </p:sp>
    </p:spTree>
    <p:extLst>
      <p:ext uri="{BB962C8B-B14F-4D97-AF65-F5344CB8AC3E}">
        <p14:creationId xmlns:p14="http://schemas.microsoft.com/office/powerpoint/2010/main" val="301597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id-ID" dirty="0" smtClean="0"/>
              <a:t>Teknologi Pengendalian</a:t>
            </a:r>
            <a:endParaRPr lang="id-ID" dirty="0"/>
          </a:p>
        </p:txBody>
      </p:sp>
      <p:sp>
        <p:nvSpPr>
          <p:cNvPr id="3" name="Content Placeholder 2"/>
          <p:cNvSpPr>
            <a:spLocks noGrp="1"/>
          </p:cNvSpPr>
          <p:nvPr>
            <p:ph sz="half" idx="1"/>
          </p:nvPr>
        </p:nvSpPr>
        <p:spPr/>
        <p:txBody>
          <a:bodyPr/>
          <a:lstStyle/>
          <a:p>
            <a:pPr marL="0" indent="0">
              <a:buNone/>
            </a:pPr>
            <a:r>
              <a:rPr lang="id-ID" sz="2800" b="1" dirty="0" smtClean="0"/>
              <a:t>Adsorpsi </a:t>
            </a:r>
            <a:endParaRPr lang="id-ID" sz="2800" b="1" dirty="0" smtClean="0"/>
          </a:p>
          <a:p>
            <a:pPr marL="0" indent="0">
              <a:buNone/>
            </a:pPr>
            <a:r>
              <a:rPr lang="id-ID" sz="2800" u="sng" dirty="0" smtClean="0"/>
              <a:t>Jenis adsorben</a:t>
            </a:r>
          </a:p>
          <a:p>
            <a:r>
              <a:rPr lang="id-ID" sz="2800" dirty="0" smtClean="0"/>
              <a:t>Karbon aktif</a:t>
            </a:r>
          </a:p>
          <a:p>
            <a:r>
              <a:rPr lang="id-ID" sz="2800" dirty="0" smtClean="0"/>
              <a:t>Alumina</a:t>
            </a:r>
          </a:p>
          <a:p>
            <a:r>
              <a:rPr lang="id-ID" sz="2800" dirty="0" smtClean="0"/>
              <a:t>Bauksit</a:t>
            </a:r>
          </a:p>
          <a:p>
            <a:r>
              <a:rPr lang="id-ID" sz="2800" dirty="0" smtClean="0"/>
              <a:t>Decolorizing carbons, dll</a:t>
            </a:r>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smtClean="0"/>
          </a:p>
        </p:txBody>
      </p:sp>
      <p:sp>
        <p:nvSpPr>
          <p:cNvPr id="5" name="Content Placeholder 4"/>
          <p:cNvSpPr>
            <a:spLocks noGrp="1"/>
          </p:cNvSpPr>
          <p:nvPr>
            <p:ph sz="half" idx="2"/>
          </p:nvPr>
        </p:nvSpPr>
        <p:spPr/>
        <p:txBody>
          <a:bodyPr/>
          <a:lstStyle/>
          <a:p>
            <a:pPr marL="0" indent="0">
              <a:buNone/>
            </a:pPr>
            <a:endParaRPr lang="id-ID" dirty="0" smtClean="0"/>
          </a:p>
          <a:p>
            <a:pPr marL="0" indent="0">
              <a:buNone/>
            </a:pPr>
            <a:r>
              <a:rPr lang="id-ID" u="sng" dirty="0" smtClean="0"/>
              <a:t>Peralatan </a:t>
            </a:r>
            <a:r>
              <a:rPr lang="id-ID" u="sng" dirty="0"/>
              <a:t>adsorpsi</a:t>
            </a:r>
          </a:p>
          <a:p>
            <a:r>
              <a:rPr lang="id-ID" dirty="0"/>
              <a:t>Fixed bed</a:t>
            </a:r>
          </a:p>
          <a:p>
            <a:r>
              <a:rPr lang="id-ID" dirty="0"/>
              <a:t>Moving bed</a:t>
            </a:r>
          </a:p>
          <a:p>
            <a:r>
              <a:rPr lang="id-ID" dirty="0"/>
              <a:t>fluidized</a:t>
            </a:r>
          </a:p>
          <a:p>
            <a:endParaRPr lang="id-ID" dirty="0"/>
          </a:p>
        </p:txBody>
      </p:sp>
    </p:spTree>
    <p:extLst>
      <p:ext uri="{BB962C8B-B14F-4D97-AF65-F5344CB8AC3E}">
        <p14:creationId xmlns:p14="http://schemas.microsoft.com/office/powerpoint/2010/main" val="3812893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4099" name="Title 5"/>
          <p:cNvSpPr>
            <a:spLocks noGrp="1"/>
          </p:cNvSpPr>
          <p:nvPr>
            <p:ph type="title"/>
          </p:nvPr>
        </p:nvSpPr>
        <p:spPr/>
        <p:txBody>
          <a:bodyPr/>
          <a:lstStyle/>
          <a:p>
            <a:pPr>
              <a:spcBef>
                <a:spcPct val="50000"/>
              </a:spcBef>
            </a:pPr>
            <a:r>
              <a:rPr lang="id-ID" sz="3200" dirty="0" smtClean="0">
                <a:latin typeface="Arial" charset="0"/>
                <a:cs typeface="Arial" charset="0"/>
              </a:rPr>
              <a:t>PENGENDALIAN PENCEMARAN UDARA</a:t>
            </a:r>
            <a:endParaRPr lang="en-US" sz="3200" dirty="0" smtClean="0">
              <a:latin typeface="Arial" charset="0"/>
              <a:cs typeface="Arial" charset="0"/>
            </a:endParaRPr>
          </a:p>
        </p:txBody>
      </p:sp>
      <p:sp>
        <p:nvSpPr>
          <p:cNvPr id="2" name="Content Placeholder 1"/>
          <p:cNvSpPr>
            <a:spLocks noGrp="1"/>
          </p:cNvSpPr>
          <p:nvPr>
            <p:ph idx="1"/>
          </p:nvPr>
        </p:nvSpPr>
        <p:spPr/>
        <p:txBody>
          <a:bodyPr/>
          <a:lstStyle/>
          <a:p>
            <a:pPr marL="0" indent="0" algn="just">
              <a:buNone/>
            </a:pPr>
            <a:r>
              <a:rPr lang="id-ID" dirty="0">
                <a:latin typeface="Arial" charset="0"/>
                <a:cs typeface="Arial" charset="0"/>
              </a:rPr>
              <a:t>Suatu rangkaian kegiatan atau upaya dalam mengendalikan udara dari sumber bergerak, sumber tidak bergerak agarkualitas udara ambien dan mutu udara emisi, tingkat kebisingan, getaran dan kebauan sesuai dengan baku mutu tetap memenuhi kesehatan</a:t>
            </a:r>
          </a:p>
          <a:p>
            <a:pPr marL="0" indent="0">
              <a:buNone/>
            </a:pPr>
            <a:endParaRPr lang="id-ID"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id-ID" dirty="0" smtClean="0"/>
              <a:t>Teknologi Pengendalian</a:t>
            </a:r>
            <a:endParaRPr lang="id-ID" dirty="0"/>
          </a:p>
        </p:txBody>
      </p:sp>
      <p:sp>
        <p:nvSpPr>
          <p:cNvPr id="3" name="Content Placeholder 2"/>
          <p:cNvSpPr>
            <a:spLocks noGrp="1"/>
          </p:cNvSpPr>
          <p:nvPr>
            <p:ph sz="half" idx="1"/>
          </p:nvPr>
        </p:nvSpPr>
        <p:spPr/>
        <p:txBody>
          <a:bodyPr/>
          <a:lstStyle/>
          <a:p>
            <a:pPr marL="0" indent="0">
              <a:buNone/>
            </a:pPr>
            <a:r>
              <a:rPr lang="id-ID" sz="2800" b="1" dirty="0" smtClean="0"/>
              <a:t>Absorbsi (scrubber)</a:t>
            </a:r>
          </a:p>
          <a:p>
            <a:pPr marL="0" indent="0">
              <a:buNone/>
            </a:pPr>
            <a:r>
              <a:rPr lang="id-ID" dirty="0" smtClean="0"/>
              <a:t>Efluen gas kotor kontak dan larutan absorben (solven)</a:t>
            </a:r>
            <a:endParaRPr lang="id-ID" sz="2800" dirty="0" smtClean="0"/>
          </a:p>
          <a:p>
            <a:pPr marL="0" indent="0">
              <a:buNone/>
            </a:pPr>
            <a:r>
              <a:rPr lang="id-ID" u="sng" dirty="0"/>
              <a:t>Peralatan adsorpsi</a:t>
            </a:r>
          </a:p>
          <a:p>
            <a:r>
              <a:rPr lang="id-ID" dirty="0" smtClean="0"/>
              <a:t>Spray tower</a:t>
            </a:r>
          </a:p>
          <a:p>
            <a:r>
              <a:rPr lang="id-ID" dirty="0" smtClean="0"/>
              <a:t>Plate atau tray tower</a:t>
            </a:r>
          </a:p>
          <a:p>
            <a:r>
              <a:rPr lang="id-ID" dirty="0" smtClean="0"/>
              <a:t>Packed tower</a:t>
            </a:r>
          </a:p>
          <a:p>
            <a:r>
              <a:rPr lang="id-ID" dirty="0" smtClean="0"/>
              <a:t>Venturi scrubber</a:t>
            </a:r>
            <a:endParaRPr lang="id-ID" dirty="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smtClean="0"/>
          </a:p>
        </p:txBody>
      </p:sp>
      <p:sp>
        <p:nvSpPr>
          <p:cNvPr id="5" name="Content Placeholder 4"/>
          <p:cNvSpPr>
            <a:spLocks noGrp="1"/>
          </p:cNvSpPr>
          <p:nvPr>
            <p:ph sz="half" idx="2"/>
          </p:nvPr>
        </p:nvSpPr>
        <p:spPr/>
        <p:txBody>
          <a:bodyPr/>
          <a:lstStyle/>
          <a:p>
            <a:pPr marL="0" indent="0">
              <a:buNone/>
            </a:pPr>
            <a:endParaRPr lang="id-ID" dirty="0" smtClean="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597" t="33494" r="65105" b="25161"/>
          <a:stretch/>
        </p:blipFill>
        <p:spPr bwMode="auto">
          <a:xfrm>
            <a:off x="5029200" y="2286000"/>
            <a:ext cx="3200400" cy="310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051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id-ID" dirty="0" smtClean="0"/>
              <a:t>Teknologi Pengendalian</a:t>
            </a:r>
            <a:endParaRPr lang="id-ID" dirty="0"/>
          </a:p>
        </p:txBody>
      </p:sp>
      <p:sp>
        <p:nvSpPr>
          <p:cNvPr id="3" name="Content Placeholder 2"/>
          <p:cNvSpPr>
            <a:spLocks noGrp="1"/>
          </p:cNvSpPr>
          <p:nvPr>
            <p:ph sz="half" idx="1"/>
          </p:nvPr>
        </p:nvSpPr>
        <p:spPr/>
        <p:txBody>
          <a:bodyPr/>
          <a:lstStyle/>
          <a:p>
            <a:pPr marL="0" indent="0">
              <a:buNone/>
            </a:pPr>
            <a:r>
              <a:rPr lang="id-ID" sz="2800" b="1" dirty="0" smtClean="0"/>
              <a:t>Kondensasi</a:t>
            </a:r>
          </a:p>
          <a:p>
            <a:pPr marL="0" indent="0">
              <a:buNone/>
            </a:pPr>
            <a:r>
              <a:rPr lang="id-ID" dirty="0" smtClean="0"/>
              <a:t>Mengubah gas kotor menjadi fase cair dengan menurunkan suhunya</a:t>
            </a:r>
          </a:p>
          <a:p>
            <a:pPr marL="0" indent="0">
              <a:buNone/>
            </a:pPr>
            <a:r>
              <a:rPr lang="id-ID" u="sng" dirty="0" smtClean="0"/>
              <a:t>Peralatan</a:t>
            </a:r>
          </a:p>
          <a:p>
            <a:r>
              <a:rPr lang="id-ID" dirty="0" smtClean="0"/>
              <a:t>Surface condenser</a:t>
            </a:r>
          </a:p>
          <a:p>
            <a:r>
              <a:rPr lang="id-ID" dirty="0" smtClean="0"/>
              <a:t>Contact condenser</a:t>
            </a:r>
            <a:endParaRPr lang="id-ID" dirty="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a:p>
          <a:p>
            <a:pPr marL="0" indent="0">
              <a:buNone/>
            </a:pPr>
            <a:endParaRPr lang="id-ID" sz="2800" dirty="0" smtClean="0"/>
          </a:p>
          <a:p>
            <a:pPr marL="0" indent="0">
              <a:buNone/>
            </a:pPr>
            <a:endParaRPr lang="id-ID" sz="2800" dirty="0" smtClean="0"/>
          </a:p>
        </p:txBody>
      </p:sp>
      <p:sp>
        <p:nvSpPr>
          <p:cNvPr id="5" name="Content Placeholder 4"/>
          <p:cNvSpPr>
            <a:spLocks noGrp="1"/>
          </p:cNvSpPr>
          <p:nvPr>
            <p:ph sz="half" idx="2"/>
          </p:nvPr>
        </p:nvSpPr>
        <p:spPr/>
        <p:txBody>
          <a:bodyPr/>
          <a:lstStyle/>
          <a:p>
            <a:pPr marL="0" indent="0">
              <a:buNone/>
            </a:pPr>
            <a:endParaRPr lang="id-ID"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20" t="37931" r="36508" b="24138"/>
          <a:stretch/>
        </p:blipFill>
        <p:spPr bwMode="auto">
          <a:xfrm>
            <a:off x="4953000" y="1981200"/>
            <a:ext cx="3405352" cy="2774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247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id-ID" dirty="0" smtClean="0"/>
              <a:t>Teknologi Pengendalian</a:t>
            </a:r>
            <a:endParaRPr lang="id-ID" dirty="0"/>
          </a:p>
        </p:txBody>
      </p:sp>
      <p:sp>
        <p:nvSpPr>
          <p:cNvPr id="3" name="Content Placeholder 2"/>
          <p:cNvSpPr>
            <a:spLocks noGrp="1"/>
          </p:cNvSpPr>
          <p:nvPr>
            <p:ph idx="1"/>
          </p:nvPr>
        </p:nvSpPr>
        <p:spPr/>
        <p:txBody>
          <a:bodyPr/>
          <a:lstStyle/>
          <a:p>
            <a:pPr marL="0" indent="0">
              <a:buNone/>
            </a:pPr>
            <a:r>
              <a:rPr lang="id-ID" sz="2800" b="1" dirty="0" smtClean="0"/>
              <a:t>Pembakaran</a:t>
            </a:r>
          </a:p>
          <a:p>
            <a:pPr marL="0" indent="0">
              <a:buNone/>
            </a:pPr>
            <a:r>
              <a:rPr lang="id-ID" sz="2800" dirty="0" smtClean="0"/>
              <a:t>Gas kotor (hidrokarbon) akan dibakar menjadi karbondioksida dan air. Selama pembakaran, supply oksigen terus diberika sampai terbentuk produk akhir</a:t>
            </a:r>
          </a:p>
          <a:p>
            <a:pPr marL="0" indent="0">
              <a:buNone/>
            </a:pPr>
            <a:endParaRPr lang="id-ID" sz="2800" dirty="0" smtClean="0"/>
          </a:p>
          <a:p>
            <a:pPr marL="0" indent="0">
              <a:buNone/>
            </a:pPr>
            <a:r>
              <a:rPr lang="id-ID" sz="2800" u="sng" dirty="0" smtClean="0"/>
              <a:t>Jenis Pembakaran</a:t>
            </a:r>
          </a:p>
          <a:p>
            <a:pPr marL="0" indent="0">
              <a:buNone/>
            </a:pPr>
            <a:r>
              <a:rPr lang="id-ID" sz="2800" u="sng" dirty="0" smtClean="0"/>
              <a:t>Direct-flame combustion</a:t>
            </a:r>
          </a:p>
          <a:p>
            <a:pPr marL="0" indent="0">
              <a:buNone/>
            </a:pPr>
            <a:r>
              <a:rPr lang="id-ID" sz="2800" u="sng" dirty="0" smtClean="0"/>
              <a:t>Thermal combustion</a:t>
            </a:r>
            <a:endParaRPr lang="id-ID" sz="2800" dirty="0" smtClean="0"/>
          </a:p>
        </p:txBody>
      </p:sp>
    </p:spTree>
    <p:extLst>
      <p:ext uri="{BB962C8B-B14F-4D97-AF65-F5344CB8AC3E}">
        <p14:creationId xmlns:p14="http://schemas.microsoft.com/office/powerpoint/2010/main" val="3281087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id-ID" dirty="0" smtClean="0"/>
              <a:t>Teknologi Pengendalian</a:t>
            </a:r>
            <a:endParaRPr lang="id-ID" dirty="0"/>
          </a:p>
        </p:txBody>
      </p:sp>
      <p:sp>
        <p:nvSpPr>
          <p:cNvPr id="3" name="Content Placeholder 2"/>
          <p:cNvSpPr>
            <a:spLocks noGrp="1"/>
          </p:cNvSpPr>
          <p:nvPr>
            <p:ph idx="1"/>
          </p:nvPr>
        </p:nvSpPr>
        <p:spPr/>
        <p:txBody>
          <a:bodyPr/>
          <a:lstStyle/>
          <a:p>
            <a:pPr marL="0" indent="0">
              <a:buNone/>
            </a:pPr>
            <a:r>
              <a:rPr lang="id-ID" sz="2800" b="1" dirty="0" smtClean="0"/>
              <a:t>Pembakaran</a:t>
            </a:r>
          </a:p>
          <a:p>
            <a:pPr marL="0" indent="0">
              <a:buNone/>
            </a:pPr>
            <a:endParaRPr lang="id-ID" sz="2800" b="1" dirty="0" smtClean="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083" t="38816" r="21030" b="14473"/>
          <a:stretch/>
        </p:blipFill>
        <p:spPr bwMode="auto">
          <a:xfrm>
            <a:off x="1066800" y="2438400"/>
            <a:ext cx="7531768" cy="341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289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id-ID" dirty="0" smtClean="0"/>
              <a:t>Teknologi Pengendalian</a:t>
            </a:r>
            <a:endParaRPr lang="id-ID" dirty="0"/>
          </a:p>
        </p:txBody>
      </p:sp>
      <p:sp>
        <p:nvSpPr>
          <p:cNvPr id="3" name="Content Placeholder 2"/>
          <p:cNvSpPr>
            <a:spLocks noGrp="1"/>
          </p:cNvSpPr>
          <p:nvPr>
            <p:ph idx="1"/>
          </p:nvPr>
        </p:nvSpPr>
        <p:spPr/>
        <p:txBody>
          <a:bodyPr/>
          <a:lstStyle/>
          <a:p>
            <a:pPr marL="0" indent="0">
              <a:buNone/>
            </a:pPr>
            <a:r>
              <a:rPr lang="id-ID" b="1" dirty="0" smtClean="0"/>
              <a:t>Pembakaran</a:t>
            </a:r>
          </a:p>
          <a:p>
            <a:pPr marL="0" indent="0">
              <a:buNone/>
            </a:pPr>
            <a:r>
              <a:rPr lang="id-ID" b="1" u="sng" dirty="0" smtClean="0"/>
              <a:t>Biogas</a:t>
            </a:r>
          </a:p>
          <a:p>
            <a:pPr marL="0" indent="0">
              <a:buNone/>
            </a:pPr>
            <a:r>
              <a:rPr lang="id-ID" b="1" dirty="0" smtClean="0"/>
              <a:t>Pemanfaatan gas methan dari proses pengolahan anaerobik</a:t>
            </a:r>
          </a:p>
          <a:p>
            <a:pPr marL="0" indent="0">
              <a:buNone/>
            </a:pPr>
            <a:endParaRPr lang="id-ID" b="1" u="sng" dirty="0"/>
          </a:p>
          <a:p>
            <a:pPr marL="0" indent="0">
              <a:buNone/>
            </a:pPr>
            <a:r>
              <a:rPr lang="id-ID" b="1" u="sng" dirty="0" smtClean="0"/>
              <a:t>Biodiesel</a:t>
            </a:r>
          </a:p>
          <a:p>
            <a:pPr marL="0" indent="0">
              <a:buNone/>
            </a:pPr>
            <a:r>
              <a:rPr lang="id-ID" b="1" dirty="0" smtClean="0"/>
              <a:t>Pemanfaatan limbah pengolahan kelapa sawit untuk bahan bakar</a:t>
            </a:r>
          </a:p>
        </p:txBody>
      </p:sp>
    </p:spTree>
    <p:extLst>
      <p:ext uri="{BB962C8B-B14F-4D97-AF65-F5344CB8AC3E}">
        <p14:creationId xmlns:p14="http://schemas.microsoft.com/office/powerpoint/2010/main" val="3771231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id-ID" dirty="0" smtClean="0"/>
              <a:t>Eliminasi</a:t>
            </a:r>
          </a:p>
          <a:p>
            <a:r>
              <a:rPr lang="id-ID" dirty="0" smtClean="0"/>
              <a:t>Subsitusi </a:t>
            </a:r>
          </a:p>
          <a:p>
            <a:r>
              <a:rPr lang="id-ID" dirty="0" smtClean="0"/>
              <a:t>Rekayasa Teknik</a:t>
            </a:r>
          </a:p>
          <a:p>
            <a:r>
              <a:rPr lang="id-ID" dirty="0" smtClean="0"/>
              <a:t>Isolasi</a:t>
            </a:r>
          </a:p>
          <a:p>
            <a:r>
              <a:rPr lang="id-ID" dirty="0" smtClean="0"/>
              <a:t>Pengendalian Administratif</a:t>
            </a:r>
          </a:p>
          <a:p>
            <a:r>
              <a:rPr lang="id-ID" dirty="0" smtClean="0"/>
              <a:t>Alat Pelindung Diri</a:t>
            </a:r>
            <a:endParaRPr lang="id-ID" dirty="0"/>
          </a:p>
        </p:txBody>
      </p:sp>
      <p:sp>
        <p:nvSpPr>
          <p:cNvPr id="2" name="Title 1"/>
          <p:cNvSpPr>
            <a:spLocks noGrp="1"/>
          </p:cNvSpPr>
          <p:nvPr>
            <p:ph type="title"/>
          </p:nvPr>
        </p:nvSpPr>
        <p:spPr>
          <a:xfrm>
            <a:off x="439403" y="381000"/>
            <a:ext cx="8229600" cy="1143000"/>
          </a:xfrm>
        </p:spPr>
        <p:txBody>
          <a:bodyPr/>
          <a:lstStyle/>
          <a:p>
            <a:r>
              <a:rPr lang="id-ID" dirty="0" smtClean="0"/>
              <a:t>Teori Pengendalian</a:t>
            </a:r>
            <a:endParaRPr lang="id-ID" dirty="0"/>
          </a:p>
        </p:txBody>
      </p:sp>
    </p:spTree>
    <p:extLst>
      <p:ext uri="{BB962C8B-B14F-4D97-AF65-F5344CB8AC3E}">
        <p14:creationId xmlns:p14="http://schemas.microsoft.com/office/powerpoint/2010/main" val="3398486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id-ID" dirty="0" smtClean="0"/>
              <a:t>Eliminasi</a:t>
            </a:r>
          </a:p>
          <a:p>
            <a:pPr marL="0" indent="0">
              <a:buNone/>
            </a:pPr>
            <a:r>
              <a:rPr lang="id-ID" dirty="0" smtClean="0"/>
              <a:t>Pengendalian yang bersifat menghilangkan sumber yang dapar mencemari udara. Pengendalian ini adalah yang paling baik dan diprioritaskan, karena langsung menghilangkan sumber masalah.</a:t>
            </a:r>
          </a:p>
        </p:txBody>
      </p:sp>
      <p:sp>
        <p:nvSpPr>
          <p:cNvPr id="2" name="Title 1"/>
          <p:cNvSpPr>
            <a:spLocks noGrp="1"/>
          </p:cNvSpPr>
          <p:nvPr>
            <p:ph type="title"/>
          </p:nvPr>
        </p:nvSpPr>
        <p:spPr>
          <a:xfrm>
            <a:off x="439403" y="381000"/>
            <a:ext cx="8229600" cy="1143000"/>
          </a:xfrm>
        </p:spPr>
        <p:txBody>
          <a:bodyPr/>
          <a:lstStyle/>
          <a:p>
            <a:r>
              <a:rPr lang="id-ID" dirty="0" smtClean="0"/>
              <a:t>Teori Pengendalian</a:t>
            </a:r>
            <a:endParaRPr lang="id-ID" dirty="0"/>
          </a:p>
        </p:txBody>
      </p:sp>
    </p:spTree>
    <p:extLst>
      <p:ext uri="{BB962C8B-B14F-4D97-AF65-F5344CB8AC3E}">
        <p14:creationId xmlns:p14="http://schemas.microsoft.com/office/powerpoint/2010/main" val="264941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id-ID" dirty="0" smtClean="0"/>
              <a:t>Subsitusi</a:t>
            </a:r>
          </a:p>
          <a:p>
            <a:pPr marL="0" indent="0">
              <a:buNone/>
            </a:pPr>
            <a:r>
              <a:rPr lang="id-ID" dirty="0" smtClean="0"/>
              <a:t>Pengendalian ini bersifat menggantikan sumber pencemar dengan sesuatu yang dapat mengurangi pencemaran dengan menggunakan bahan-bahan yang aman dan ramah lingkungan.</a:t>
            </a:r>
          </a:p>
        </p:txBody>
      </p:sp>
      <p:sp>
        <p:nvSpPr>
          <p:cNvPr id="2" name="Title 1"/>
          <p:cNvSpPr>
            <a:spLocks noGrp="1"/>
          </p:cNvSpPr>
          <p:nvPr>
            <p:ph type="title"/>
          </p:nvPr>
        </p:nvSpPr>
        <p:spPr>
          <a:xfrm>
            <a:off x="439403" y="381000"/>
            <a:ext cx="8229600" cy="1143000"/>
          </a:xfrm>
        </p:spPr>
        <p:txBody>
          <a:bodyPr/>
          <a:lstStyle/>
          <a:p>
            <a:r>
              <a:rPr lang="id-ID" dirty="0" smtClean="0"/>
              <a:t>Teori Pengendalian</a:t>
            </a:r>
            <a:endParaRPr lang="id-ID" dirty="0"/>
          </a:p>
        </p:txBody>
      </p:sp>
    </p:spTree>
    <p:extLst>
      <p:ext uri="{BB962C8B-B14F-4D97-AF65-F5344CB8AC3E}">
        <p14:creationId xmlns:p14="http://schemas.microsoft.com/office/powerpoint/2010/main" val="89760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id-ID" dirty="0" smtClean="0"/>
              <a:t>Rekayasa Teknik</a:t>
            </a:r>
          </a:p>
          <a:p>
            <a:pPr marL="0" indent="0">
              <a:buNone/>
            </a:pPr>
            <a:r>
              <a:rPr lang="id-ID" dirty="0" smtClean="0"/>
              <a:t>Pengendalian ini bersifat memodifikasi sumber pencemar dengan melakukan perbaikan teknik agar tidak menjadi sumber pencemaran. Contoh seperti memasang filter udara agar udara yang dikeluarkan dibawah NAB.</a:t>
            </a:r>
          </a:p>
        </p:txBody>
      </p:sp>
      <p:sp>
        <p:nvSpPr>
          <p:cNvPr id="2" name="Title 1"/>
          <p:cNvSpPr>
            <a:spLocks noGrp="1"/>
          </p:cNvSpPr>
          <p:nvPr>
            <p:ph type="title"/>
          </p:nvPr>
        </p:nvSpPr>
        <p:spPr>
          <a:xfrm>
            <a:off x="439403" y="381000"/>
            <a:ext cx="8229600" cy="1143000"/>
          </a:xfrm>
        </p:spPr>
        <p:txBody>
          <a:bodyPr/>
          <a:lstStyle/>
          <a:p>
            <a:r>
              <a:rPr lang="id-ID" dirty="0" smtClean="0"/>
              <a:t>Teori Pengendalian</a:t>
            </a:r>
            <a:endParaRPr lang="id-ID" dirty="0"/>
          </a:p>
        </p:txBody>
      </p:sp>
    </p:spTree>
    <p:extLst>
      <p:ext uri="{BB962C8B-B14F-4D97-AF65-F5344CB8AC3E}">
        <p14:creationId xmlns:p14="http://schemas.microsoft.com/office/powerpoint/2010/main" val="334017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id-ID" dirty="0" smtClean="0"/>
              <a:t>Isolasi</a:t>
            </a:r>
          </a:p>
          <a:p>
            <a:pPr marL="0" indent="0">
              <a:buNone/>
            </a:pPr>
            <a:r>
              <a:rPr lang="id-ID" dirty="0" smtClean="0"/>
              <a:t>Pengendalian ini bersifat memisahkan atau menjauhkan sumber dengan manusia agar manusia tidak terpapar oleh sumber pencemaran udara yang dapat membahayakan manusia tersebut.</a:t>
            </a:r>
          </a:p>
        </p:txBody>
      </p:sp>
      <p:sp>
        <p:nvSpPr>
          <p:cNvPr id="2" name="Title 1"/>
          <p:cNvSpPr>
            <a:spLocks noGrp="1"/>
          </p:cNvSpPr>
          <p:nvPr>
            <p:ph type="title"/>
          </p:nvPr>
        </p:nvSpPr>
        <p:spPr>
          <a:xfrm>
            <a:off x="439403" y="381000"/>
            <a:ext cx="8229600" cy="1143000"/>
          </a:xfrm>
        </p:spPr>
        <p:txBody>
          <a:bodyPr/>
          <a:lstStyle/>
          <a:p>
            <a:r>
              <a:rPr lang="id-ID" dirty="0" smtClean="0"/>
              <a:t>Teori Pengendalian</a:t>
            </a:r>
            <a:endParaRPr lang="id-ID" dirty="0"/>
          </a:p>
        </p:txBody>
      </p:sp>
    </p:spTree>
    <p:extLst>
      <p:ext uri="{BB962C8B-B14F-4D97-AF65-F5344CB8AC3E}">
        <p14:creationId xmlns:p14="http://schemas.microsoft.com/office/powerpoint/2010/main" val="312025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id-ID" dirty="0" smtClean="0"/>
              <a:t>Pengendalian Administrasi</a:t>
            </a:r>
          </a:p>
          <a:p>
            <a:pPr marL="0" indent="0">
              <a:buNone/>
            </a:pPr>
            <a:r>
              <a:rPr lang="id-ID" dirty="0" smtClean="0"/>
              <a:t>Pengendalian ini bersifat perencanaan suatu sistem yang dapat mengurangi seseorang terpapar oleh pencemaran udara atau sebaliknya.</a:t>
            </a:r>
          </a:p>
        </p:txBody>
      </p:sp>
      <p:sp>
        <p:nvSpPr>
          <p:cNvPr id="2" name="Title 1"/>
          <p:cNvSpPr>
            <a:spLocks noGrp="1"/>
          </p:cNvSpPr>
          <p:nvPr>
            <p:ph type="title"/>
          </p:nvPr>
        </p:nvSpPr>
        <p:spPr>
          <a:xfrm>
            <a:off x="439403" y="381000"/>
            <a:ext cx="8229600" cy="1143000"/>
          </a:xfrm>
        </p:spPr>
        <p:txBody>
          <a:bodyPr/>
          <a:lstStyle/>
          <a:p>
            <a:r>
              <a:rPr lang="id-ID" dirty="0" smtClean="0"/>
              <a:t>Teori Pengendalian</a:t>
            </a:r>
            <a:endParaRPr lang="id-ID" dirty="0"/>
          </a:p>
        </p:txBody>
      </p:sp>
    </p:spTree>
    <p:extLst>
      <p:ext uri="{BB962C8B-B14F-4D97-AF65-F5344CB8AC3E}">
        <p14:creationId xmlns:p14="http://schemas.microsoft.com/office/powerpoint/2010/main" val="3184961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srcRect/>
          <a:stretch>
            <a:fillRect/>
          </a:stretch>
        </p:blipFill>
        <p:spPr bwMode="auto">
          <a:xfrm>
            <a:off x="-32084" y="24063"/>
            <a:ext cx="9172575" cy="6858000"/>
          </a:xfrm>
          <a:prstGeom prst="rect">
            <a:avLst/>
          </a:prstGeom>
          <a:noFill/>
          <a:ln w="9525">
            <a:noFill/>
            <a:miter lim="800000"/>
            <a:headEnd/>
            <a:tailEnd/>
          </a:ln>
        </p:spPr>
      </p:pic>
      <p:sp>
        <p:nvSpPr>
          <p:cNvPr id="3" name="Content Placeholder 2"/>
          <p:cNvSpPr>
            <a:spLocks noGrp="1"/>
          </p:cNvSpPr>
          <p:nvPr>
            <p:ph idx="1"/>
          </p:nvPr>
        </p:nvSpPr>
        <p:spPr/>
        <p:txBody>
          <a:bodyPr/>
          <a:lstStyle/>
          <a:p>
            <a:r>
              <a:rPr lang="id-ID" dirty="0" smtClean="0"/>
              <a:t>Alat Pelindung Diri</a:t>
            </a:r>
          </a:p>
          <a:p>
            <a:pPr marL="0" indent="0">
              <a:buNone/>
            </a:pPr>
            <a:r>
              <a:rPr lang="id-ID" dirty="0" smtClean="0"/>
              <a:t>Pengendalian ini bersifat melindungi manusia dari pencemaran dengan alat-alat yang dapat mencegah terpaparnya manusia dengan sumber pencemar. Upaya ini adalah pilihan terakhir ketika dari 5 pengendalian yang lain sudah tidak dapat dilakukan.</a:t>
            </a:r>
          </a:p>
        </p:txBody>
      </p:sp>
      <p:sp>
        <p:nvSpPr>
          <p:cNvPr id="2" name="Title 1"/>
          <p:cNvSpPr>
            <a:spLocks noGrp="1"/>
          </p:cNvSpPr>
          <p:nvPr>
            <p:ph type="title"/>
          </p:nvPr>
        </p:nvSpPr>
        <p:spPr>
          <a:xfrm>
            <a:off x="439403" y="381000"/>
            <a:ext cx="8229600" cy="1143000"/>
          </a:xfrm>
        </p:spPr>
        <p:txBody>
          <a:bodyPr/>
          <a:lstStyle/>
          <a:p>
            <a:r>
              <a:rPr lang="id-ID" dirty="0" smtClean="0"/>
              <a:t>Teori Pengendalian</a:t>
            </a:r>
            <a:endParaRPr lang="id-ID" dirty="0"/>
          </a:p>
        </p:txBody>
      </p:sp>
    </p:spTree>
    <p:extLst>
      <p:ext uri="{BB962C8B-B14F-4D97-AF65-F5344CB8AC3E}">
        <p14:creationId xmlns:p14="http://schemas.microsoft.com/office/powerpoint/2010/main" val="3940044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1862</TotalTime>
  <Words>572</Words>
  <Application>Microsoft Office PowerPoint</Application>
  <PresentationFormat>On-screen Show (4:3)</PresentationFormat>
  <Paragraphs>157</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PENGENDALIAN PENCEMARAN UDARA</vt:lpstr>
      <vt:lpstr>Teori Pengendalian</vt:lpstr>
      <vt:lpstr>Teori Pengendalian</vt:lpstr>
      <vt:lpstr>Teori Pengendalian</vt:lpstr>
      <vt:lpstr>Teori Pengendalian</vt:lpstr>
      <vt:lpstr>Teori Pengendalian</vt:lpstr>
      <vt:lpstr>Teori Pengendalian</vt:lpstr>
      <vt:lpstr>Teori Pengendalian</vt:lpstr>
      <vt:lpstr>Teknologi Pengendalian</vt:lpstr>
      <vt:lpstr>Teknologi Pengendalian</vt:lpstr>
      <vt:lpstr>Teknologi Pengendalian</vt:lpstr>
      <vt:lpstr>Teknologi Pengendalian</vt:lpstr>
      <vt:lpstr>Teknologi Pengendalian</vt:lpstr>
      <vt:lpstr>Teknologi Pengendalian</vt:lpstr>
      <vt:lpstr>Teknologi Pengendalian</vt:lpstr>
      <vt:lpstr>Teknologi Pengendalian</vt:lpstr>
      <vt:lpstr>Teknologi Pengendalian</vt:lpstr>
      <vt:lpstr>Teknologi Pengendalian</vt:lpstr>
      <vt:lpstr>Teknologi Pengendalian</vt:lpstr>
      <vt:lpstr>Teknologi Pengendalian</vt:lpstr>
      <vt:lpstr>Teknologi Pengendalian</vt:lpstr>
      <vt:lpstr>Teknologi Pengendalian</vt:lpstr>
      <vt:lpstr>Teknologi Pengendalian</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User</cp:lastModifiedBy>
  <cp:revision>246</cp:revision>
  <dcterms:created xsi:type="dcterms:W3CDTF">2010-08-24T06:47:44Z</dcterms:created>
  <dcterms:modified xsi:type="dcterms:W3CDTF">2017-12-15T01:13:46Z</dcterms:modified>
</cp:coreProperties>
</file>