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71" r:id="rId5"/>
    <p:sldId id="259" r:id="rId6"/>
    <p:sldId id="261" r:id="rId7"/>
    <p:sldId id="262" r:id="rId8"/>
    <p:sldId id="263" r:id="rId9"/>
    <p:sldId id="264" r:id="rId10"/>
    <p:sldId id="265" r:id="rId11"/>
    <p:sldId id="260" r:id="rId12"/>
    <p:sldId id="266" r:id="rId13"/>
    <p:sldId id="267" r:id="rId14"/>
    <p:sldId id="268" r:id="rId15"/>
    <p:sldId id="269" r:id="rId16"/>
    <p:sldId id="270" r:id="rId17"/>
    <p:sldId id="272"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956" y="-48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297EAAE-004E-4CC5-8844-682E5E8790B7}" type="datetimeFigureOut">
              <a:rPr lang="id-ID" smtClean="0"/>
              <a:pPr/>
              <a:t>10/01/2018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F762824-B5D4-481A-960E-44908A0A10A2}"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297EAAE-004E-4CC5-8844-682E5E8790B7}" type="datetimeFigureOut">
              <a:rPr lang="id-ID" smtClean="0"/>
              <a:pPr/>
              <a:t>10/01/2018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F762824-B5D4-481A-960E-44908A0A10A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297EAAE-004E-4CC5-8844-682E5E8790B7}" type="datetimeFigureOut">
              <a:rPr lang="id-ID" smtClean="0"/>
              <a:pPr/>
              <a:t>10/01/2018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F762824-B5D4-481A-960E-44908A0A10A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297EAAE-004E-4CC5-8844-682E5E8790B7}" type="datetimeFigureOut">
              <a:rPr lang="id-ID" smtClean="0"/>
              <a:pPr/>
              <a:t>10/01/2018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F762824-B5D4-481A-960E-44908A0A10A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97EAAE-004E-4CC5-8844-682E5E8790B7}" type="datetimeFigureOut">
              <a:rPr lang="id-ID" smtClean="0"/>
              <a:pPr/>
              <a:t>10/01/2018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F762824-B5D4-481A-960E-44908A0A10A2}"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297EAAE-004E-4CC5-8844-682E5E8790B7}" type="datetimeFigureOut">
              <a:rPr lang="id-ID" smtClean="0"/>
              <a:pPr/>
              <a:t>10/01/2018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F762824-B5D4-481A-960E-44908A0A10A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297EAAE-004E-4CC5-8844-682E5E8790B7}" type="datetimeFigureOut">
              <a:rPr lang="id-ID" smtClean="0"/>
              <a:pPr/>
              <a:t>10/01/2018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F762824-B5D4-481A-960E-44908A0A10A2}"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297EAAE-004E-4CC5-8844-682E5E8790B7}" type="datetimeFigureOut">
              <a:rPr lang="id-ID" smtClean="0"/>
              <a:pPr/>
              <a:t>10/01/2018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F762824-B5D4-481A-960E-44908A0A10A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7EAAE-004E-4CC5-8844-682E5E8790B7}" type="datetimeFigureOut">
              <a:rPr lang="id-ID" smtClean="0"/>
              <a:pPr/>
              <a:t>10/01/2018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F762824-B5D4-481A-960E-44908A0A10A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7EAAE-004E-4CC5-8844-682E5E8790B7}" type="datetimeFigureOut">
              <a:rPr lang="id-ID" smtClean="0"/>
              <a:pPr/>
              <a:t>10/01/2018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F762824-B5D4-481A-960E-44908A0A10A2}"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7EAAE-004E-4CC5-8844-682E5E8790B7}" type="datetimeFigureOut">
              <a:rPr lang="id-ID" smtClean="0"/>
              <a:pPr/>
              <a:t>10/01/2018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F762824-B5D4-481A-960E-44908A0A10A2}"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7EAAE-004E-4CC5-8844-682E5E8790B7}" type="datetimeFigureOut">
              <a:rPr lang="id-ID" smtClean="0"/>
              <a:pPr/>
              <a:t>10/01/2018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62824-B5D4-481A-960E-44908A0A10A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id.wikipedia.org/wiki/Bumi" TargetMode="External"/><Relationship Id="rId3" Type="http://schemas.openxmlformats.org/officeDocument/2006/relationships/hyperlink" Target="http://id.wikipedia.org/wiki/Gas_rumah_kaca" TargetMode="External"/><Relationship Id="rId7" Type="http://schemas.openxmlformats.org/officeDocument/2006/relationships/hyperlink" Target="http://id.wikipedia.org/wiki/Metana" TargetMode="External"/><Relationship Id="rId2" Type="http://schemas.openxmlformats.org/officeDocument/2006/relationships/hyperlink" Target="http://id.wikipedia.org/wiki/Infra_merah" TargetMode="External"/><Relationship Id="rId1" Type="http://schemas.openxmlformats.org/officeDocument/2006/relationships/slideLayout" Target="../slideLayouts/slideLayout2.xml"/><Relationship Id="rId6" Type="http://schemas.openxmlformats.org/officeDocument/2006/relationships/hyperlink" Target="http://id.wikipedia.org/w/index.php?title=Sulfur_dioksida&amp;action=edit&amp;redlink=1" TargetMode="External"/><Relationship Id="rId5" Type="http://schemas.openxmlformats.org/officeDocument/2006/relationships/hyperlink" Target="http://id.wikipedia.org/wiki/Karbon_dioksida" TargetMode="External"/><Relationship Id="rId4" Type="http://schemas.openxmlformats.org/officeDocument/2006/relationships/hyperlink" Target="http://id.wikipedia.org/wiki/Uap_air" TargetMode="External"/><Relationship Id="rId9" Type="http://schemas.openxmlformats.org/officeDocument/2006/relationships/hyperlink" Target="http://id.wikipedia.org/wiki/Presipitasi"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id.wikipedia.org/wiki/Ekologi" TargetMode="External"/><Relationship Id="rId3" Type="http://schemas.openxmlformats.org/officeDocument/2006/relationships/hyperlink" Target="http://id.wikipedia.org/wiki/Bencana_alam" TargetMode="External"/><Relationship Id="rId7" Type="http://schemas.openxmlformats.org/officeDocument/2006/relationships/hyperlink" Target="http://id.wikipedia.org/wiki/Ekonomi" TargetMode="External"/><Relationship Id="rId2" Type="http://schemas.openxmlformats.org/officeDocument/2006/relationships/hyperlink" Target="http://id.wikipedia.org/wiki/Air" TargetMode="External"/><Relationship Id="rId1" Type="http://schemas.openxmlformats.org/officeDocument/2006/relationships/slideLayout" Target="../slideLayouts/slideLayout2.xml"/><Relationship Id="rId6" Type="http://schemas.openxmlformats.org/officeDocument/2006/relationships/hyperlink" Target="http://id.wikipedia.org/wiki/Ekosistem" TargetMode="External"/><Relationship Id="rId5" Type="http://schemas.openxmlformats.org/officeDocument/2006/relationships/hyperlink" Target="http://id.wikipedia.org/wiki/Pertanian" TargetMode="External"/><Relationship Id="rId4" Type="http://schemas.openxmlformats.org/officeDocument/2006/relationships/hyperlink" Target="http://id.wikipedia.org/wiki/Pendapatan"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id.wikipedia.org/wiki/Meteorolog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43174" y="3349625"/>
            <a:ext cx="6500826" cy="1008069"/>
          </a:xfrm>
        </p:spPr>
        <p:txBody>
          <a:bodyPr/>
          <a:lstStyle/>
          <a:p>
            <a:r>
              <a:rPr lang="id-ID" dirty="0" smtClean="0"/>
              <a:t>Perubahan Iklim</a:t>
            </a:r>
            <a:endParaRPr lang="id-ID" dirty="0"/>
          </a:p>
        </p:txBody>
      </p:sp>
      <p:sp>
        <p:nvSpPr>
          <p:cNvPr id="3" name="Subtitle 2"/>
          <p:cNvSpPr>
            <a:spLocks noGrp="1"/>
          </p:cNvSpPr>
          <p:nvPr>
            <p:ph type="subTitle" idx="1"/>
          </p:nvPr>
        </p:nvSpPr>
        <p:spPr>
          <a:xfrm>
            <a:off x="3214678" y="4071942"/>
            <a:ext cx="5353622" cy="785818"/>
          </a:xfrm>
        </p:spPr>
        <p:txBody>
          <a:bodyPr/>
          <a:lstStyle/>
          <a:p>
            <a:r>
              <a:rPr lang="id-ID" dirty="0" smtClean="0"/>
              <a:t>Mayumi Nitami</a:t>
            </a:r>
            <a:endParaRPr lang="id-ID" dirty="0"/>
          </a:p>
        </p:txBody>
      </p:sp>
    </p:spTree>
    <p:extLst>
      <p:ext uri="{BB962C8B-B14F-4D97-AF65-F5344CB8AC3E}">
        <p14:creationId xmlns:p14="http://schemas.microsoft.com/office/powerpoint/2010/main" xmlns="" val="522696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dirty="0" smtClean="0"/>
              <a:t>El-Nino</a:t>
            </a:r>
            <a:endParaRPr lang="id-ID" b="1" dirty="0"/>
          </a:p>
        </p:txBody>
      </p:sp>
      <p:sp>
        <p:nvSpPr>
          <p:cNvPr id="3" name="Content Placeholder 2"/>
          <p:cNvSpPr>
            <a:spLocks noGrp="1"/>
          </p:cNvSpPr>
          <p:nvPr>
            <p:ph idx="1"/>
          </p:nvPr>
        </p:nvSpPr>
        <p:spPr/>
        <p:txBody>
          <a:bodyPr>
            <a:normAutofit fontScale="92500" lnSpcReduction="20000"/>
          </a:bodyPr>
          <a:lstStyle/>
          <a:p>
            <a:pPr marL="0" lvl="0" indent="0">
              <a:buNone/>
            </a:pPr>
            <a:r>
              <a:rPr lang="id-ID" dirty="0" smtClean="0"/>
              <a:t>Dampak </a:t>
            </a:r>
            <a:r>
              <a:rPr lang="id-ID" dirty="0"/>
              <a:t>positif</a:t>
            </a:r>
          </a:p>
          <a:p>
            <a:r>
              <a:rPr lang="id-ID" dirty="0"/>
              <a:t>Dapat mempercepat produksi yang menggunakan tenaga matahari seperti pembuatan garam dan pemanfaatan tenaga surya untuk penerangan.</a:t>
            </a:r>
          </a:p>
          <a:p>
            <a:pPr marL="0" lvl="0" indent="0">
              <a:buNone/>
            </a:pPr>
            <a:r>
              <a:rPr lang="id-ID" dirty="0" smtClean="0"/>
              <a:t>Dampak </a:t>
            </a:r>
            <a:r>
              <a:rPr lang="id-ID" dirty="0"/>
              <a:t>negatif</a:t>
            </a:r>
          </a:p>
          <a:p>
            <a:pPr lvl="0"/>
            <a:r>
              <a:rPr lang="id-ID" dirty="0"/>
              <a:t>El Nino pernah menimbulkan kekeringan panjang di Indonesia. </a:t>
            </a:r>
            <a:endParaRPr lang="id-ID" dirty="0" smtClean="0"/>
          </a:p>
          <a:p>
            <a:pPr lvl="0"/>
            <a:r>
              <a:rPr lang="id-ID" dirty="0" smtClean="0"/>
              <a:t>Kekeringan </a:t>
            </a:r>
            <a:r>
              <a:rPr lang="id-ID" dirty="0"/>
              <a:t>yang berkepanjangan dapat mengganggu proses fotosintesis dan metabolism tanaman.</a:t>
            </a:r>
          </a:p>
        </p:txBody>
      </p:sp>
    </p:spTree>
    <p:extLst>
      <p:ext uri="{BB962C8B-B14F-4D97-AF65-F5344CB8AC3E}">
        <p14:creationId xmlns:p14="http://schemas.microsoft.com/office/powerpoint/2010/main" xmlns="" val="4021191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a:r>
              <a:rPr lang="id-ID" sz="4000" b="1" i="1" dirty="0" smtClean="0"/>
              <a:t>Green House Effect</a:t>
            </a:r>
            <a:endParaRPr lang="id-ID" sz="4000" b="1" dirty="0" smtClean="0"/>
          </a:p>
        </p:txBody>
      </p:sp>
      <p:sp>
        <p:nvSpPr>
          <p:cNvPr id="3" name="Content Placeholder 2"/>
          <p:cNvSpPr>
            <a:spLocks noGrp="1"/>
          </p:cNvSpPr>
          <p:nvPr>
            <p:ph idx="1"/>
          </p:nvPr>
        </p:nvSpPr>
        <p:spPr/>
        <p:txBody>
          <a:bodyPr>
            <a:normAutofit fontScale="92500" lnSpcReduction="20000"/>
          </a:bodyPr>
          <a:lstStyle/>
          <a:p>
            <a:r>
              <a:rPr lang="id-ID" b="1" dirty="0"/>
              <a:t>Penipisan lapisan ozon</a:t>
            </a:r>
            <a:r>
              <a:rPr lang="id-ID" dirty="0"/>
              <a:t> terjadi karena atom Chlor pada CFC memecah molekul ozon (O3) di atmosfer</a:t>
            </a:r>
            <a:r>
              <a:rPr lang="id-ID" dirty="0" smtClean="0"/>
              <a:t>.</a:t>
            </a:r>
          </a:p>
          <a:p>
            <a:r>
              <a:rPr lang="id-ID" dirty="0"/>
              <a:t>Semakin banyak CFC di atmosfer, maka semakin banyak molekul ozon yang terpecah sehingga menyebabkan terjadinya penipisan lapisan ozon, bahkan sampai berlubang</a:t>
            </a:r>
            <a:r>
              <a:rPr lang="id-ID" dirty="0" smtClean="0"/>
              <a:t>.</a:t>
            </a:r>
          </a:p>
          <a:p>
            <a:r>
              <a:rPr lang="id-ID" dirty="0"/>
              <a:t>Peristiwa tersebut membuat panas matahari yang masuk ke bumi tidak bisa dipantulkan kembali ke luar. Akibatnya, panas matahari terperangkap di permukaan bumi. </a:t>
            </a:r>
          </a:p>
        </p:txBody>
      </p:sp>
    </p:spTree>
    <p:extLst>
      <p:ext uri="{BB962C8B-B14F-4D97-AF65-F5344CB8AC3E}">
        <p14:creationId xmlns:p14="http://schemas.microsoft.com/office/powerpoint/2010/main" xmlns="" val="3738523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b="1" i="1" dirty="0"/>
              <a:t>Global Warming </a:t>
            </a:r>
            <a:endParaRPr lang="id-ID" dirty="0"/>
          </a:p>
        </p:txBody>
      </p:sp>
      <p:sp>
        <p:nvSpPr>
          <p:cNvPr id="3" name="Content Placeholder 2"/>
          <p:cNvSpPr>
            <a:spLocks noGrp="1"/>
          </p:cNvSpPr>
          <p:nvPr>
            <p:ph idx="1"/>
          </p:nvPr>
        </p:nvSpPr>
        <p:spPr/>
        <p:txBody>
          <a:bodyPr>
            <a:noAutofit/>
          </a:bodyPr>
          <a:lstStyle/>
          <a:p>
            <a:r>
              <a:rPr lang="id-ID" sz="1800" b="1" dirty="0" smtClean="0"/>
              <a:t>Permukaan </a:t>
            </a:r>
            <a:r>
              <a:rPr lang="id-ID" sz="1800" b="1" dirty="0"/>
              <a:t>Bumi, akan menyerap sebagian panas dan memantulkan kembali sisanya. </a:t>
            </a:r>
            <a:endParaRPr lang="id-ID" sz="1800" b="1" dirty="0" smtClean="0"/>
          </a:p>
          <a:p>
            <a:r>
              <a:rPr lang="id-ID" sz="1800" b="1" dirty="0" smtClean="0"/>
              <a:t>Sebagian </a:t>
            </a:r>
            <a:r>
              <a:rPr lang="id-ID" sz="1800" b="1" dirty="0"/>
              <a:t>dari panas ini berwujud radiasi </a:t>
            </a:r>
            <a:r>
              <a:rPr lang="id-ID" sz="1800" b="1" dirty="0">
                <a:hlinkClick r:id="rId2" tooltip="Infra merah"/>
              </a:rPr>
              <a:t>infra merah</a:t>
            </a:r>
            <a:r>
              <a:rPr lang="id-ID" sz="1800" b="1" dirty="0"/>
              <a:t> gelombang panjang ke angkasa luar. </a:t>
            </a:r>
            <a:endParaRPr lang="id-ID" sz="1800" b="1" dirty="0" smtClean="0"/>
          </a:p>
          <a:p>
            <a:r>
              <a:rPr lang="id-ID" sz="1800" b="1" dirty="0" smtClean="0"/>
              <a:t>Namun </a:t>
            </a:r>
            <a:r>
              <a:rPr lang="id-ID" sz="1800" b="1" dirty="0"/>
              <a:t>sebagian panas tetap terperangkap di atmosfer bumi akibat menumpuknya jumlah </a:t>
            </a:r>
            <a:r>
              <a:rPr lang="id-ID" sz="1800" b="1" dirty="0">
                <a:hlinkClick r:id="rId3" tooltip="Gas rumah kaca"/>
              </a:rPr>
              <a:t>gas rumah kaca</a:t>
            </a:r>
            <a:r>
              <a:rPr lang="id-ID" sz="1800" b="1" dirty="0"/>
              <a:t> antara lain </a:t>
            </a:r>
            <a:r>
              <a:rPr lang="id-ID" sz="1800" b="1" dirty="0">
                <a:hlinkClick r:id="rId4" tooltip="Uap air"/>
              </a:rPr>
              <a:t>uap air</a:t>
            </a:r>
            <a:r>
              <a:rPr lang="id-ID" sz="1800" b="1" dirty="0"/>
              <a:t>, </a:t>
            </a:r>
            <a:r>
              <a:rPr lang="id-ID" sz="1800" b="1" dirty="0">
                <a:hlinkClick r:id="rId5" tooltip="Karbon dioksida"/>
              </a:rPr>
              <a:t>karbon dioksida</a:t>
            </a:r>
            <a:r>
              <a:rPr lang="id-ID" sz="1800" b="1" dirty="0"/>
              <a:t>, </a:t>
            </a:r>
            <a:r>
              <a:rPr lang="id-ID" sz="1800" b="1" dirty="0">
                <a:hlinkClick r:id="rId6" tooltip="Sulfur dioksida (halaman belum tersedia)"/>
              </a:rPr>
              <a:t>sulfur dioksida</a:t>
            </a:r>
            <a:r>
              <a:rPr lang="id-ID" sz="1800" b="1" dirty="0"/>
              <a:t> dan </a:t>
            </a:r>
            <a:r>
              <a:rPr lang="id-ID" sz="1800" b="1" dirty="0">
                <a:hlinkClick r:id="rId7" tooltip="Metana"/>
              </a:rPr>
              <a:t>metana</a:t>
            </a:r>
            <a:r>
              <a:rPr lang="id-ID" sz="1800" b="1" dirty="0"/>
              <a:t> yang menjadi perangkap gelombang radiasi ini</a:t>
            </a:r>
            <a:r>
              <a:rPr lang="id-ID" sz="1800" b="1" dirty="0" smtClean="0"/>
              <a:t>.</a:t>
            </a:r>
          </a:p>
          <a:p>
            <a:r>
              <a:rPr lang="id-ID" sz="1800" b="1" dirty="0" smtClean="0"/>
              <a:t>Gas-gas </a:t>
            </a:r>
            <a:r>
              <a:rPr lang="id-ID" sz="1800" b="1" dirty="0"/>
              <a:t>ini menyerap dan memantulkan kembali radiasi gelombang yang dipancarkan Bumi dan akibatnya panas tersebut akan tersimpan di permukaan Bumi. </a:t>
            </a:r>
            <a:endParaRPr lang="id-ID" sz="1800" b="1" dirty="0" smtClean="0"/>
          </a:p>
          <a:p>
            <a:r>
              <a:rPr lang="id-ID" sz="1800" b="1" dirty="0" smtClean="0"/>
              <a:t>Keadaan </a:t>
            </a:r>
            <a:r>
              <a:rPr lang="id-ID" sz="1800" b="1" dirty="0"/>
              <a:t>ini terjadi terus menerus sehingga mengakibatkan suhu rata-rata tahunan </a:t>
            </a:r>
            <a:r>
              <a:rPr lang="id-ID" sz="1800" b="1" dirty="0">
                <a:hlinkClick r:id="rId8" tooltip="Bumi"/>
              </a:rPr>
              <a:t>bumi</a:t>
            </a:r>
            <a:r>
              <a:rPr lang="id-ID" sz="1800" b="1" dirty="0"/>
              <a:t> terus meningkat.  </a:t>
            </a:r>
            <a:endParaRPr lang="id-ID" sz="1800" b="1" dirty="0" smtClean="0"/>
          </a:p>
          <a:p>
            <a:r>
              <a:rPr lang="id-ID" sz="1800" b="1" dirty="0" smtClean="0"/>
              <a:t>Meningkatnya </a:t>
            </a:r>
            <a:r>
              <a:rPr lang="id-ID" sz="1800" b="1" dirty="0"/>
              <a:t>suhu global diperkirakan akan menyebabkan perubahan-perubahan yang lain seperti naiknya permukaan air laut, meningkatnya intensitas fenomena cuaca yang ekstrem, serta perubahan jumlah dan pola </a:t>
            </a:r>
            <a:r>
              <a:rPr lang="id-ID" sz="1800" b="1" dirty="0">
                <a:hlinkClick r:id="rId9" tooltip="Presipitasi"/>
              </a:rPr>
              <a:t>presipitasi</a:t>
            </a:r>
            <a:r>
              <a:rPr lang="id-ID" sz="1800" b="1" dirty="0"/>
              <a:t>. </a:t>
            </a:r>
            <a:endParaRPr lang="id-ID" sz="1800" dirty="0"/>
          </a:p>
        </p:txBody>
      </p:sp>
    </p:spTree>
    <p:extLst>
      <p:ext uri="{BB962C8B-B14F-4D97-AF65-F5344CB8AC3E}">
        <p14:creationId xmlns:p14="http://schemas.microsoft.com/office/powerpoint/2010/main" xmlns="" val="1944948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b="1" dirty="0" smtClean="0"/>
              <a:t>Kekeringan</a:t>
            </a:r>
            <a:endParaRPr lang="id-ID" dirty="0"/>
          </a:p>
        </p:txBody>
      </p:sp>
      <p:sp>
        <p:nvSpPr>
          <p:cNvPr id="3" name="Content Placeholder 2"/>
          <p:cNvSpPr>
            <a:spLocks noGrp="1"/>
          </p:cNvSpPr>
          <p:nvPr>
            <p:ph idx="1"/>
          </p:nvPr>
        </p:nvSpPr>
        <p:spPr/>
        <p:txBody>
          <a:bodyPr>
            <a:normAutofit fontScale="85000" lnSpcReduction="20000"/>
          </a:bodyPr>
          <a:lstStyle/>
          <a:p>
            <a:r>
              <a:rPr lang="id-ID" b="1" dirty="0"/>
              <a:t>Kekeringan</a:t>
            </a:r>
            <a:r>
              <a:rPr lang="id-ID" dirty="0"/>
              <a:t> adalah keadaan kekurangan pasokan </a:t>
            </a:r>
            <a:r>
              <a:rPr lang="id-ID" u="sng" dirty="0">
                <a:hlinkClick r:id="rId2" tooltip="Air"/>
              </a:rPr>
              <a:t>air</a:t>
            </a:r>
            <a:r>
              <a:rPr lang="id-ID" dirty="0"/>
              <a:t> pada suatu daerah dalam masa yang berkepanjangan (beberapa bulan hingga bertahun-tahun). </a:t>
            </a:r>
            <a:endParaRPr lang="id-ID" dirty="0" smtClean="0"/>
          </a:p>
          <a:p>
            <a:r>
              <a:rPr lang="id-ID" dirty="0" smtClean="0"/>
              <a:t>Kekeringan </a:t>
            </a:r>
            <a:r>
              <a:rPr lang="id-ID" dirty="0"/>
              <a:t>dapat menjadi </a:t>
            </a:r>
            <a:r>
              <a:rPr lang="id-ID" u="sng" dirty="0">
                <a:hlinkClick r:id="rId3" tooltip="Bencana alam"/>
              </a:rPr>
              <a:t>bencana alam</a:t>
            </a:r>
            <a:r>
              <a:rPr lang="id-ID" dirty="0"/>
              <a:t> apabila mulai menyebabkan suatu wilayah kehilangan sumber </a:t>
            </a:r>
            <a:r>
              <a:rPr lang="id-ID" u="sng" dirty="0">
                <a:hlinkClick r:id="rId4" tooltip="Pendapatan"/>
              </a:rPr>
              <a:t>pendapatan</a:t>
            </a:r>
            <a:r>
              <a:rPr lang="id-ID" dirty="0"/>
              <a:t> akibat gangguan pada </a:t>
            </a:r>
            <a:r>
              <a:rPr lang="id-ID" u="sng" dirty="0">
                <a:hlinkClick r:id="rId5" tooltip="Pertanian"/>
              </a:rPr>
              <a:t>pertanian</a:t>
            </a:r>
            <a:r>
              <a:rPr lang="id-ID" dirty="0"/>
              <a:t> dan </a:t>
            </a:r>
            <a:r>
              <a:rPr lang="id-ID" u="sng" dirty="0">
                <a:hlinkClick r:id="rId6" tooltip="Ekosistem"/>
              </a:rPr>
              <a:t>ekosistem</a:t>
            </a:r>
            <a:r>
              <a:rPr lang="id-ID" dirty="0"/>
              <a:t> yang ditimbulkannya. Dampak </a:t>
            </a:r>
            <a:r>
              <a:rPr lang="id-ID" u="sng" dirty="0">
                <a:hlinkClick r:id="rId7" tooltip="Ekonomi"/>
              </a:rPr>
              <a:t>ekonomi</a:t>
            </a:r>
            <a:r>
              <a:rPr lang="id-ID" dirty="0"/>
              <a:t> dan </a:t>
            </a:r>
            <a:r>
              <a:rPr lang="id-ID" u="sng" dirty="0">
                <a:hlinkClick r:id="rId8" tooltip="Ekologi"/>
              </a:rPr>
              <a:t>ekologi</a:t>
            </a:r>
            <a:r>
              <a:rPr lang="id-ID" dirty="0"/>
              <a:t> kekeringan merupakan suatu proses sehingga batasan kekeringan dalam setiap bidang dapat berbeda-beda. Namun, suatu kekeringan yang singkat tetapi intensif dapat pula menyebabkan kerusakan yang signifikan.</a:t>
            </a:r>
          </a:p>
          <a:p>
            <a:endParaRPr lang="id-ID" dirty="0"/>
          </a:p>
        </p:txBody>
      </p:sp>
    </p:spTree>
    <p:extLst>
      <p:ext uri="{BB962C8B-B14F-4D97-AF65-F5344CB8AC3E}">
        <p14:creationId xmlns:p14="http://schemas.microsoft.com/office/powerpoint/2010/main" xmlns="" val="2016690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Badai</a:t>
            </a:r>
            <a:endParaRPr lang="id-ID" dirty="0"/>
          </a:p>
        </p:txBody>
      </p:sp>
      <p:sp>
        <p:nvSpPr>
          <p:cNvPr id="3" name="Content Placeholder 2"/>
          <p:cNvSpPr>
            <a:spLocks noGrp="1"/>
          </p:cNvSpPr>
          <p:nvPr>
            <p:ph idx="1"/>
          </p:nvPr>
        </p:nvSpPr>
        <p:spPr/>
        <p:txBody>
          <a:bodyPr>
            <a:normAutofit fontScale="70000" lnSpcReduction="20000"/>
          </a:bodyPr>
          <a:lstStyle/>
          <a:p>
            <a:r>
              <a:rPr lang="id-ID" b="1" dirty="0"/>
              <a:t>Dalam </a:t>
            </a:r>
            <a:r>
              <a:rPr lang="id-ID" b="1" dirty="0">
                <a:hlinkClick r:id="rId2" tooltip="Meteorologi"/>
              </a:rPr>
              <a:t>meteorologi</a:t>
            </a:r>
            <a:r>
              <a:rPr lang="id-ID" b="1" dirty="0"/>
              <a:t>, siklon tropis (angin puyuh, badai tropis, taifun, atau angin ribut tergantung pada daerah dan kekuatannya). Siklon tropis dapat terbentuk dengan persyaratan berikut ini:</a:t>
            </a:r>
            <a:endParaRPr lang="id-ID" dirty="0"/>
          </a:p>
          <a:p>
            <a:pPr lvl="0"/>
            <a:r>
              <a:rPr lang="id-ID" dirty="0"/>
              <a:t>Suhu permukaan laut sekurang-kurangnya 26.5 C hingga ke kedalaman 60 meter</a:t>
            </a:r>
          </a:p>
          <a:p>
            <a:pPr lvl="0"/>
            <a:r>
              <a:rPr lang="id-ID" dirty="0"/>
              <a:t>Kondisi atmosfer yang tidak stabil yang memungkinkan terbentuknya awan Cumulonimbus. Awan-awan ini, yang merupakan awan-awan guntur, dan merupakan penanda wilayah konvektif kuat, adalah penting dalam perkembangan siklon tropis.</a:t>
            </a:r>
          </a:p>
          <a:p>
            <a:pPr lvl="0"/>
            <a:r>
              <a:rPr lang="id-ID" dirty="0" smtClean="0"/>
              <a:t>Gangguan </a:t>
            </a:r>
            <a:r>
              <a:rPr lang="id-ID" dirty="0"/>
              <a:t>atmosfer di dekat permukaan bumi berupa angin yang berpusar yang disertai dengan pumpunan angin.</a:t>
            </a:r>
          </a:p>
          <a:p>
            <a:pPr lvl="0"/>
            <a:r>
              <a:rPr lang="id-ID" dirty="0"/>
              <a:t>Perubahan kondisi angin terhadap ketinggian tidak terlalu besar. Perubahan kondisi angin yang besar akan mengacaukan proses perkembangan badai guntur</a:t>
            </a:r>
            <a:r>
              <a:rPr lang="id-ID" dirty="0" smtClean="0"/>
              <a:t>.</a:t>
            </a:r>
            <a:endParaRPr lang="id-ID" dirty="0"/>
          </a:p>
        </p:txBody>
      </p:sp>
    </p:spTree>
    <p:extLst>
      <p:ext uri="{BB962C8B-B14F-4D97-AF65-F5344CB8AC3E}">
        <p14:creationId xmlns:p14="http://schemas.microsoft.com/office/powerpoint/2010/main" xmlns="" val="1902415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b="1" dirty="0"/>
              <a:t>MJO (</a:t>
            </a:r>
            <a:r>
              <a:rPr lang="id-ID" b="1" i="1" dirty="0"/>
              <a:t>Madden Julian Oscillation</a:t>
            </a:r>
            <a:r>
              <a:rPr lang="id-ID" b="1" dirty="0" smtClean="0"/>
              <a:t>)</a:t>
            </a:r>
            <a:endParaRPr lang="id-ID" dirty="0"/>
          </a:p>
        </p:txBody>
      </p:sp>
      <p:sp>
        <p:nvSpPr>
          <p:cNvPr id="3" name="Content Placeholder 2"/>
          <p:cNvSpPr>
            <a:spLocks noGrp="1"/>
          </p:cNvSpPr>
          <p:nvPr>
            <p:ph idx="1"/>
          </p:nvPr>
        </p:nvSpPr>
        <p:spPr/>
        <p:txBody>
          <a:bodyPr>
            <a:normAutofit fontScale="92500"/>
          </a:bodyPr>
          <a:lstStyle/>
          <a:p>
            <a:r>
              <a:rPr lang="id-ID" dirty="0" smtClean="0"/>
              <a:t>Fluktuasi musiman </a:t>
            </a:r>
            <a:r>
              <a:rPr lang="id-ID" dirty="0"/>
              <a:t>atau gelombang atmosfer yang terjadi di kawasan tropis. </a:t>
            </a:r>
            <a:endParaRPr lang="id-ID" dirty="0" smtClean="0"/>
          </a:p>
          <a:p>
            <a:r>
              <a:rPr lang="id-ID" dirty="0" smtClean="0"/>
              <a:t>MJO </a:t>
            </a:r>
            <a:r>
              <a:rPr lang="id-ID" dirty="0"/>
              <a:t>berkaitan dengan variabel cuaca penting di permukaan maupun lautan pada lapisan atas dan bawah. </a:t>
            </a:r>
            <a:endParaRPr lang="id-ID" dirty="0" smtClean="0"/>
          </a:p>
          <a:p>
            <a:r>
              <a:rPr lang="id-ID" dirty="0" smtClean="0"/>
              <a:t>MJO </a:t>
            </a:r>
            <a:r>
              <a:rPr lang="id-ID" dirty="0"/>
              <a:t>mempunyai siklus 30-60 harian. MJO dalam pengertian awam bisa didefinisikan dengan istilah penambahan gugusan uap air yang menyuplai dalam pembentukan awan hujan.</a:t>
            </a:r>
          </a:p>
          <a:p>
            <a:endParaRPr lang="id-ID" dirty="0"/>
          </a:p>
        </p:txBody>
      </p:sp>
    </p:spTree>
    <p:extLst>
      <p:ext uri="{BB962C8B-B14F-4D97-AF65-F5344CB8AC3E}">
        <p14:creationId xmlns:p14="http://schemas.microsoft.com/office/powerpoint/2010/main" xmlns="" val="3780959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b="1" i="1" dirty="0"/>
              <a:t>Dipole </a:t>
            </a:r>
            <a:r>
              <a:rPr lang="id-ID" b="1" i="1" dirty="0" smtClean="0"/>
              <a:t>Mode</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Fenomena </a:t>
            </a:r>
            <a:r>
              <a:rPr lang="id-ID" dirty="0"/>
              <a:t>Interaksi laut-atmosfer di Samudera Hindia yang dihitung dari perbedaan nilai (selisih) antara anomaly suhu muka laut perairan pantai timur Afrika dengan perairan di sebelah barat Sumatra. </a:t>
            </a:r>
            <a:endParaRPr lang="id-ID" dirty="0" smtClean="0"/>
          </a:p>
          <a:p>
            <a:r>
              <a:rPr lang="id-ID" dirty="0" smtClean="0"/>
              <a:t>Pada </a:t>
            </a:r>
            <a:r>
              <a:rPr lang="id-ID" dirty="0"/>
              <a:t>saat Dipole mode Indeks Positif, maka kandungan uap air di sekitar wilayah Sumatra sedikit sehingga curah hujan di wilayah tersebut cenderung berkurang. </a:t>
            </a:r>
            <a:endParaRPr lang="id-ID" dirty="0" smtClean="0"/>
          </a:p>
          <a:p>
            <a:r>
              <a:rPr lang="id-ID" dirty="0" smtClean="0"/>
              <a:t>Pada </a:t>
            </a:r>
            <a:r>
              <a:rPr lang="id-ID" dirty="0"/>
              <a:t>saat Dipole mode Indeks Negatif, maka kandungan uap air di sekitar wilayah Sumatra akan banyak sehingga curah hujan di wilayah tersebut akan bertambah.</a:t>
            </a:r>
          </a:p>
        </p:txBody>
      </p:sp>
    </p:spTree>
    <p:extLst>
      <p:ext uri="{BB962C8B-B14F-4D97-AF65-F5344CB8AC3E}">
        <p14:creationId xmlns:p14="http://schemas.microsoft.com/office/powerpoint/2010/main" xmlns="" val="264850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Penanggulangan Perubahan Iklim</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Mengurangi pembakaran bahan bakar fosil dan deforestasi</a:t>
            </a:r>
          </a:p>
          <a:p>
            <a:r>
              <a:rPr lang="id-ID" dirty="0" smtClean="0"/>
              <a:t>Menggunakan kendaraan umum</a:t>
            </a:r>
          </a:p>
          <a:p>
            <a:r>
              <a:rPr lang="id-ID" dirty="0" smtClean="0"/>
              <a:t>Mengelola tempat pembuangan sampah</a:t>
            </a:r>
          </a:p>
          <a:p>
            <a:r>
              <a:rPr lang="id-ID" dirty="0" smtClean="0"/>
              <a:t>Mengurang</a:t>
            </a:r>
            <a:r>
              <a:rPr lang="id-ID" dirty="0"/>
              <a:t> penggunaan AC</a:t>
            </a:r>
          </a:p>
          <a:p>
            <a:r>
              <a:rPr lang="id-ID" dirty="0"/>
              <a:t>Merubah pola </a:t>
            </a:r>
            <a:r>
              <a:rPr lang="id-ID" dirty="0" smtClean="0"/>
              <a:t>i perilaku konsumsi barang</a:t>
            </a:r>
          </a:p>
          <a:p>
            <a:r>
              <a:rPr lang="id-ID" dirty="0" smtClean="0"/>
              <a:t>Mengurangi penggunaan barang </a:t>
            </a:r>
          </a:p>
          <a:p>
            <a:r>
              <a:rPr lang="id-ID" dirty="0" smtClean="0"/>
              <a:t>Menggunakan barang yang dapat digunakan kembali</a:t>
            </a:r>
          </a:p>
          <a:p>
            <a:r>
              <a:rPr lang="id-ID" dirty="0" smtClean="0"/>
              <a:t>Mendaur ulang barang yang tidak digunakan </a:t>
            </a:r>
          </a:p>
          <a:p>
            <a:r>
              <a:rPr lang="id-ID" dirty="0" smtClean="0"/>
              <a:t>Mengganti barang yang dapat digunakan banyak fungsi tidak hanya sekali pakai</a:t>
            </a:r>
            <a:endParaRPr lang="id-ID" dirty="0"/>
          </a:p>
        </p:txBody>
      </p:sp>
    </p:spTree>
    <p:extLst>
      <p:ext uri="{BB962C8B-B14F-4D97-AF65-F5344CB8AC3E}">
        <p14:creationId xmlns:p14="http://schemas.microsoft.com/office/powerpoint/2010/main" xmlns="" val="3389818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IKLIM</a:t>
            </a:r>
            <a:endParaRPr lang="id-ID" dirty="0"/>
          </a:p>
        </p:txBody>
      </p:sp>
      <p:sp>
        <p:nvSpPr>
          <p:cNvPr id="3" name="Content Placeholder 2"/>
          <p:cNvSpPr>
            <a:spLocks noGrp="1"/>
          </p:cNvSpPr>
          <p:nvPr>
            <p:ph idx="1"/>
          </p:nvPr>
        </p:nvSpPr>
        <p:spPr/>
        <p:txBody>
          <a:bodyPr/>
          <a:lstStyle/>
          <a:p>
            <a:r>
              <a:rPr lang="id-ID" dirty="0" smtClean="0"/>
              <a:t>Iklim merupakan rata – rata kejadian cuaca disuatu daerah yang luas dalam waktu lama yang menurut </a:t>
            </a:r>
            <a:r>
              <a:rPr lang="id-ID" i="1" dirty="0" smtClean="0"/>
              <a:t>World Meteorology Organization</a:t>
            </a:r>
            <a:r>
              <a:rPr lang="id-ID" dirty="0" smtClean="0"/>
              <a:t> (WMO)</a:t>
            </a:r>
          </a:p>
          <a:p>
            <a:r>
              <a:rPr lang="id-ID" dirty="0"/>
              <a:t>Perubahan iklim ini dapat dibedakan berdasarkan wilayahnya (ruang), yaitu perubahan iklim secara lokal dan global</a:t>
            </a:r>
          </a:p>
        </p:txBody>
      </p:sp>
    </p:spTree>
    <p:extLst>
      <p:ext uri="{BB962C8B-B14F-4D97-AF65-F5344CB8AC3E}">
        <p14:creationId xmlns:p14="http://schemas.microsoft.com/office/powerpoint/2010/main" xmlns="" val="3227574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IKLIM</a:t>
            </a:r>
            <a:endParaRPr lang="id-ID" dirty="0"/>
          </a:p>
        </p:txBody>
      </p:sp>
      <p:sp>
        <p:nvSpPr>
          <p:cNvPr id="3" name="Content Placeholder 2"/>
          <p:cNvSpPr>
            <a:spLocks noGrp="1"/>
          </p:cNvSpPr>
          <p:nvPr>
            <p:ph idx="1"/>
          </p:nvPr>
        </p:nvSpPr>
        <p:spPr/>
        <p:txBody>
          <a:bodyPr>
            <a:normAutofit fontScale="85000" lnSpcReduction="20000"/>
          </a:bodyPr>
          <a:lstStyle/>
          <a:p>
            <a:r>
              <a:rPr lang="id-ID" dirty="0"/>
              <a:t>Perubahan iklim adalah perubahan unsur-unsur iklim yang mempunyai kecenderungan naik atau turun secara nyata. </a:t>
            </a:r>
            <a:endParaRPr lang="id-ID" dirty="0" smtClean="0"/>
          </a:p>
          <a:p>
            <a:r>
              <a:rPr lang="id-ID" dirty="0"/>
              <a:t>Berikut adalah dampak perubahan iklim global yang terjadi di bumi </a:t>
            </a:r>
          </a:p>
          <a:p>
            <a:pPr lvl="1"/>
            <a:r>
              <a:rPr lang="id-ID" b="1" dirty="0"/>
              <a:t>La-nina dan El-nino</a:t>
            </a:r>
            <a:endParaRPr lang="id-ID" dirty="0"/>
          </a:p>
          <a:p>
            <a:pPr lvl="1"/>
            <a:r>
              <a:rPr lang="id-ID" b="1" i="1" dirty="0"/>
              <a:t>Green House </a:t>
            </a:r>
            <a:r>
              <a:rPr lang="id-ID" b="1" i="1" dirty="0" smtClean="0"/>
              <a:t>Effect</a:t>
            </a:r>
            <a:endParaRPr lang="id-ID" dirty="0" smtClean="0"/>
          </a:p>
          <a:p>
            <a:pPr lvl="1"/>
            <a:r>
              <a:rPr lang="id-ID" b="1" i="1" dirty="0" smtClean="0"/>
              <a:t>Global </a:t>
            </a:r>
            <a:r>
              <a:rPr lang="id-ID" b="1" i="1" dirty="0"/>
              <a:t>Warming </a:t>
            </a:r>
            <a:endParaRPr lang="id-ID" b="1" i="1" dirty="0" smtClean="0"/>
          </a:p>
          <a:p>
            <a:pPr lvl="1"/>
            <a:r>
              <a:rPr lang="id-ID" b="1" dirty="0"/>
              <a:t>Kekeringan</a:t>
            </a:r>
            <a:endParaRPr lang="id-ID" dirty="0"/>
          </a:p>
          <a:p>
            <a:pPr lvl="1"/>
            <a:r>
              <a:rPr lang="id-ID" b="1" dirty="0" smtClean="0"/>
              <a:t>Badai</a:t>
            </a:r>
          </a:p>
          <a:p>
            <a:pPr lvl="1"/>
            <a:r>
              <a:rPr lang="id-ID" b="1" dirty="0"/>
              <a:t>MJO (</a:t>
            </a:r>
            <a:r>
              <a:rPr lang="id-ID" b="1" i="1" dirty="0"/>
              <a:t>Madden Julian Oscillation</a:t>
            </a:r>
            <a:r>
              <a:rPr lang="id-ID" b="1" dirty="0"/>
              <a:t>)</a:t>
            </a:r>
            <a:endParaRPr lang="id-ID" dirty="0"/>
          </a:p>
          <a:p>
            <a:pPr lvl="1"/>
            <a:r>
              <a:rPr lang="id-ID" b="1" i="1" dirty="0"/>
              <a:t>Dipole </a:t>
            </a:r>
            <a:r>
              <a:rPr lang="id-ID" b="1" i="1" dirty="0" smtClean="0"/>
              <a:t>Mode</a:t>
            </a:r>
            <a:endParaRPr lang="id-ID" dirty="0"/>
          </a:p>
        </p:txBody>
      </p:sp>
    </p:spTree>
    <p:extLst>
      <p:ext uri="{BB962C8B-B14F-4D97-AF65-F5344CB8AC3E}">
        <p14:creationId xmlns:p14="http://schemas.microsoft.com/office/powerpoint/2010/main" xmlns="" val="236042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64158"/>
            <a:ext cx="7772400" cy="1143000"/>
          </a:xfrm>
        </p:spPr>
        <p:txBody>
          <a:bodyPr>
            <a:normAutofit fontScale="90000"/>
          </a:bodyPr>
          <a:lstStyle/>
          <a:p>
            <a:r>
              <a:rPr lang="id-ID" b="1" dirty="0"/>
              <a:t>Dampak negatif </a:t>
            </a:r>
            <a:r>
              <a:rPr lang="id-ID" b="1" dirty="0" smtClean="0"/>
              <a:t>Perubahan Iklim secara Umum</a:t>
            </a:r>
            <a:endParaRPr lang="id-ID" dirty="0"/>
          </a:p>
        </p:txBody>
      </p:sp>
      <p:sp>
        <p:nvSpPr>
          <p:cNvPr id="3" name="Content Placeholder 2"/>
          <p:cNvSpPr>
            <a:spLocks noGrp="1"/>
          </p:cNvSpPr>
          <p:nvPr>
            <p:ph idx="1"/>
          </p:nvPr>
        </p:nvSpPr>
        <p:spPr>
          <a:xfrm>
            <a:off x="683568" y="1737320"/>
            <a:ext cx="7772400" cy="4572000"/>
          </a:xfrm>
        </p:spPr>
        <p:txBody>
          <a:bodyPr>
            <a:normAutofit fontScale="70000" lnSpcReduction="20000"/>
          </a:bodyPr>
          <a:lstStyle/>
          <a:p>
            <a:r>
              <a:rPr lang="id-ID" dirty="0" smtClean="0"/>
              <a:t>Mencairnya </a:t>
            </a:r>
            <a:r>
              <a:rPr lang="id-ID" dirty="0"/>
              <a:t>lapisan es di kutub utara dan selatan yang mengakibatkan naiknya permukaan air laut.</a:t>
            </a:r>
          </a:p>
          <a:p>
            <a:r>
              <a:rPr lang="id-ID" dirty="0"/>
              <a:t>Peningkatan permukaan air laut akan menyebabkan tenggelamnya daerah pesisir dan pulau-pulau kecil.</a:t>
            </a:r>
          </a:p>
          <a:p>
            <a:r>
              <a:rPr lang="id-ID" dirty="0"/>
              <a:t>Pergeseran musim: (1) Musim kemrau akan berlangsung lama yang mengakibatkan kekeringan. Selain itu potensi kebakaran meningkat; (2) Musim hujan akan berlangsung cepat dengan kecenderungan intensitas curah hujan yang lebih tinggi sehingga mengakibatkan banjir dan tanah longsor.</a:t>
            </a:r>
          </a:p>
          <a:p>
            <a:r>
              <a:rPr lang="id-ID" dirty="0"/>
              <a:t>Terjadinya krisis persediaan makanan akibat timgginya potensi gagal panen dan krisis air bersih.</a:t>
            </a:r>
          </a:p>
          <a:p>
            <a:r>
              <a:rPr lang="id-ID" dirty="0" smtClean="0"/>
              <a:t>Meluasnya </a:t>
            </a:r>
            <a:r>
              <a:rPr lang="id-ID" dirty="0"/>
              <a:t>penyebaran penyakit tropis (malaria, demam berdarah dan diare)</a:t>
            </a:r>
          </a:p>
          <a:p>
            <a:r>
              <a:rPr lang="id-ID" dirty="0"/>
              <a:t>Hilangnya jutaan spesies flora dan founa karena tidak dapat beradaptasio dengan peru bahan suhu di bumi.</a:t>
            </a:r>
          </a:p>
          <a:p>
            <a:endParaRPr lang="id-ID" dirty="0"/>
          </a:p>
        </p:txBody>
      </p:sp>
    </p:spTree>
    <p:extLst>
      <p:ext uri="{BB962C8B-B14F-4D97-AF65-F5344CB8AC3E}">
        <p14:creationId xmlns:p14="http://schemas.microsoft.com/office/powerpoint/2010/main" xmlns="" val="1521313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El-Nino dan La-Nina</a:t>
            </a:r>
            <a:endParaRPr lang="id-ID" b="1" dirty="0"/>
          </a:p>
        </p:txBody>
      </p:sp>
      <p:sp>
        <p:nvSpPr>
          <p:cNvPr id="3" name="Content Placeholder 2"/>
          <p:cNvSpPr>
            <a:spLocks noGrp="1"/>
          </p:cNvSpPr>
          <p:nvPr>
            <p:ph idx="1"/>
          </p:nvPr>
        </p:nvSpPr>
        <p:spPr/>
        <p:txBody>
          <a:bodyPr/>
          <a:lstStyle/>
          <a:p>
            <a:r>
              <a:rPr lang="id-ID" dirty="0"/>
              <a:t>El-Nino dan La-Nina adalah fenomena alam pada daerah Pasifik yang menyebabkan terjadinya perubahan cuaca pada daerah sekitar Samudra Pasifik termasuk Indonesia. Di Indonesia El Nino akan berpengaruh pada pendinginan suhu permukaan laut di Indonesia dan sebaliknya.</a:t>
            </a:r>
          </a:p>
          <a:p>
            <a:endParaRPr lang="id-ID" dirty="0"/>
          </a:p>
        </p:txBody>
      </p:sp>
    </p:spTree>
    <p:extLst>
      <p:ext uri="{BB962C8B-B14F-4D97-AF65-F5344CB8AC3E}">
        <p14:creationId xmlns:p14="http://schemas.microsoft.com/office/powerpoint/2010/main" xmlns="" val="661169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El-Nino dan La-Nina</a:t>
            </a:r>
            <a:endParaRPr lang="id-ID" b="1" dirty="0"/>
          </a:p>
        </p:txBody>
      </p:sp>
      <p:sp>
        <p:nvSpPr>
          <p:cNvPr id="3" name="Content Placeholder 2"/>
          <p:cNvSpPr>
            <a:spLocks noGrp="1"/>
          </p:cNvSpPr>
          <p:nvPr>
            <p:ph idx="1"/>
          </p:nvPr>
        </p:nvSpPr>
        <p:spPr/>
        <p:txBody>
          <a:bodyPr/>
          <a:lstStyle/>
          <a:p>
            <a:r>
              <a:rPr lang="id-ID" dirty="0"/>
              <a:t>El-Nino dan La-Nina adalah fenomena alam pada daerah Pasifik yang menyebabkan terjadinya perubahan cuaca pada daerah sekitar Samudra Pasifik termasuk Indonesia. Di Indonesia El Nino akan berpengaruh pada pendinginan suhu permukaan laut di Indonesia dan sebaliknya.</a:t>
            </a:r>
          </a:p>
          <a:p>
            <a:endParaRPr lang="id-ID" dirty="0"/>
          </a:p>
        </p:txBody>
      </p:sp>
    </p:spTree>
    <p:extLst>
      <p:ext uri="{BB962C8B-B14F-4D97-AF65-F5344CB8AC3E}">
        <p14:creationId xmlns:p14="http://schemas.microsoft.com/office/powerpoint/2010/main" xmlns="" val="781481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El-Nino dan La-Nina</a:t>
            </a:r>
            <a:endParaRPr lang="id-ID" b="1" dirty="0"/>
          </a:p>
        </p:txBody>
      </p:sp>
      <p:sp>
        <p:nvSpPr>
          <p:cNvPr id="3" name="Content Placeholder 2"/>
          <p:cNvSpPr>
            <a:spLocks noGrp="1"/>
          </p:cNvSpPr>
          <p:nvPr>
            <p:ph idx="1"/>
          </p:nvPr>
        </p:nvSpPr>
        <p:spPr/>
        <p:txBody>
          <a:bodyPr/>
          <a:lstStyle/>
          <a:p>
            <a:r>
              <a:rPr lang="id-ID" dirty="0"/>
              <a:t>El-Nino dan La-Nina adalah fenomena alam pada daerah Pasifik yang menyebabkan terjadinya perubahan cuaca pada daerah sekitar Samudra Pasifik termasuk Indonesia. Di Indonesia El Nino akan berpengaruh pada pendinginan suhu permukaan laut di Indonesia dan sebaliknya.</a:t>
            </a:r>
          </a:p>
          <a:p>
            <a:endParaRPr lang="id-ID" dirty="0"/>
          </a:p>
        </p:txBody>
      </p:sp>
    </p:spTree>
    <p:extLst>
      <p:ext uri="{BB962C8B-B14F-4D97-AF65-F5344CB8AC3E}">
        <p14:creationId xmlns:p14="http://schemas.microsoft.com/office/powerpoint/2010/main" xmlns="" val="781481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El-Nino dan La-Nina</a:t>
            </a:r>
            <a:endParaRPr lang="id-ID" b="1" dirty="0"/>
          </a:p>
        </p:txBody>
      </p:sp>
      <p:sp>
        <p:nvSpPr>
          <p:cNvPr id="3" name="Content Placeholder 2"/>
          <p:cNvSpPr>
            <a:spLocks noGrp="1"/>
          </p:cNvSpPr>
          <p:nvPr>
            <p:ph idx="1"/>
          </p:nvPr>
        </p:nvSpPr>
        <p:spPr/>
        <p:txBody>
          <a:bodyPr/>
          <a:lstStyle/>
          <a:p>
            <a:r>
              <a:rPr lang="id-ID" dirty="0"/>
              <a:t>El-Nino dan La-Nina adalah fenomena alam pada daerah Pasifik yang menyebabkan terjadinya perubahan cuaca pada daerah sekitar Samudra Pasifik termasuk Indonesia. Di Indonesia El Nino akan berpengaruh pada pendinginan suhu permukaan laut di Indonesia dan sebaliknya.</a:t>
            </a:r>
          </a:p>
          <a:p>
            <a:endParaRPr lang="id-ID" dirty="0"/>
          </a:p>
        </p:txBody>
      </p:sp>
    </p:spTree>
    <p:extLst>
      <p:ext uri="{BB962C8B-B14F-4D97-AF65-F5344CB8AC3E}">
        <p14:creationId xmlns:p14="http://schemas.microsoft.com/office/powerpoint/2010/main" xmlns="" val="781481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dirty="0" smtClean="0"/>
              <a:t>La-Nina</a:t>
            </a:r>
            <a:endParaRPr lang="id-ID" b="1" dirty="0"/>
          </a:p>
        </p:txBody>
      </p:sp>
      <p:sp>
        <p:nvSpPr>
          <p:cNvPr id="3" name="Content Placeholder 2"/>
          <p:cNvSpPr>
            <a:spLocks noGrp="1"/>
          </p:cNvSpPr>
          <p:nvPr>
            <p:ph idx="1"/>
          </p:nvPr>
        </p:nvSpPr>
        <p:spPr/>
        <p:txBody>
          <a:bodyPr>
            <a:noAutofit/>
          </a:bodyPr>
          <a:lstStyle/>
          <a:p>
            <a:pPr marL="0" lvl="0" indent="0">
              <a:buNone/>
            </a:pPr>
            <a:r>
              <a:rPr lang="id-ID" sz="2200" dirty="0" smtClean="0"/>
              <a:t>Dampak </a:t>
            </a:r>
            <a:r>
              <a:rPr lang="id-ID" sz="2200" dirty="0"/>
              <a:t>positif</a:t>
            </a:r>
          </a:p>
          <a:p>
            <a:pPr lvl="0"/>
            <a:r>
              <a:rPr lang="id-ID" sz="2200" dirty="0"/>
              <a:t>Curah hujan yang tinggi dapat mencukupi kapasitas waduk irigasi. </a:t>
            </a:r>
            <a:endParaRPr lang="id-ID" sz="2200" dirty="0" smtClean="0"/>
          </a:p>
          <a:p>
            <a:pPr lvl="0"/>
            <a:r>
              <a:rPr lang="id-ID" sz="2200" dirty="0" smtClean="0"/>
              <a:t>Saat </a:t>
            </a:r>
            <a:r>
              <a:rPr lang="id-ID" sz="2200" dirty="0"/>
              <a:t>La Nina suhu muka laut di barat Samudera Pasifik hingga Indonesia menghangat. Kondisi ini mendorong ikan tuna dari Pasifik timur yang dingin bergerak masuk ke kawasan timur Indonesia. </a:t>
            </a:r>
            <a:endParaRPr lang="id-ID" sz="2200" dirty="0" smtClean="0"/>
          </a:p>
          <a:p>
            <a:pPr marL="0" lvl="0" indent="0">
              <a:buNone/>
            </a:pPr>
            <a:r>
              <a:rPr lang="id-ID" sz="2200" dirty="0" smtClean="0"/>
              <a:t>Dampak </a:t>
            </a:r>
            <a:r>
              <a:rPr lang="id-ID" sz="2200" dirty="0"/>
              <a:t>negatif</a:t>
            </a:r>
          </a:p>
          <a:p>
            <a:pPr lvl="0"/>
            <a:r>
              <a:rPr lang="id-ID" sz="2200" dirty="0"/>
              <a:t>Curah hujan yang tinggi dapat menyebabkan laju erosi semakin tinggi, hal ini disebabkan oleh minimnya ruang terbuka hijau  di Indonesia. </a:t>
            </a:r>
            <a:endParaRPr lang="id-ID" sz="2200" dirty="0" smtClean="0"/>
          </a:p>
          <a:p>
            <a:pPr lvl="0"/>
            <a:r>
              <a:rPr lang="id-ID" sz="2200" dirty="0" smtClean="0"/>
              <a:t>Terjadi </a:t>
            </a:r>
            <a:r>
              <a:rPr lang="id-ID" sz="2200" dirty="0"/>
              <a:t>gagal panen dikarekan banyak sawah yang tergenang banjir</a:t>
            </a:r>
            <a:r>
              <a:rPr lang="id-ID" sz="2200" dirty="0" smtClean="0"/>
              <a:t>. </a:t>
            </a:r>
            <a:endParaRPr lang="id-ID" sz="2200" dirty="0"/>
          </a:p>
        </p:txBody>
      </p:sp>
    </p:spTree>
    <p:extLst>
      <p:ext uri="{BB962C8B-B14F-4D97-AF65-F5344CB8AC3E}">
        <p14:creationId xmlns:p14="http://schemas.microsoft.com/office/powerpoint/2010/main" xmlns="" val="781481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TotalTime>
  <Words>997</Words>
  <Application>Microsoft Office PowerPoint</Application>
  <PresentationFormat>On-screen Show (4:3)</PresentationFormat>
  <Paragraphs>81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Perubahan Iklim</vt:lpstr>
      <vt:lpstr>IKLIM</vt:lpstr>
      <vt:lpstr>IKLIM</vt:lpstr>
      <vt:lpstr>Dampak negatif Perubahan Iklim secara Umum</vt:lpstr>
      <vt:lpstr>El-Nino dan La-Nina</vt:lpstr>
      <vt:lpstr>El-Nino dan La-Nina</vt:lpstr>
      <vt:lpstr>El-Nino dan La-Nina</vt:lpstr>
      <vt:lpstr>El-Nino dan La-Nina</vt:lpstr>
      <vt:lpstr>La-Nina</vt:lpstr>
      <vt:lpstr>El-Nino</vt:lpstr>
      <vt:lpstr>Green House Effect</vt:lpstr>
      <vt:lpstr>Global Warming </vt:lpstr>
      <vt:lpstr>Kekeringan</vt:lpstr>
      <vt:lpstr>Badai</vt:lpstr>
      <vt:lpstr>MJO (Madden Julian Oscillation)</vt:lpstr>
      <vt:lpstr>Dipole Mode</vt:lpstr>
      <vt:lpstr>Penanggulangan Perubahan Iklim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Perubahan Iklim</dc:title>
  <dc:creator>User</dc:creator>
  <cp:lastModifiedBy>Zannendesu</cp:lastModifiedBy>
  <cp:revision>10</cp:revision>
  <dcterms:created xsi:type="dcterms:W3CDTF">2017-11-24T00:26:50Z</dcterms:created>
  <dcterms:modified xsi:type="dcterms:W3CDTF">2018-01-10T03:02:34Z</dcterms:modified>
</cp:coreProperties>
</file>