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0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1965-4FFC-45F9-98E6-51F85B64EC66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8963-8CF6-4CD6-A03C-621493E9792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1965-4FFC-45F9-98E6-51F85B64EC66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8963-8CF6-4CD6-A03C-621493E9792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1965-4FFC-45F9-98E6-51F85B64EC66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8963-8CF6-4CD6-A03C-621493E9792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1965-4FFC-45F9-98E6-51F85B64EC66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8963-8CF6-4CD6-A03C-621493E9792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1965-4FFC-45F9-98E6-51F85B64EC66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8963-8CF6-4CD6-A03C-621493E9792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1965-4FFC-45F9-98E6-51F85B64EC66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8963-8CF6-4CD6-A03C-621493E9792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1965-4FFC-45F9-98E6-51F85B64EC66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8963-8CF6-4CD6-A03C-621493E9792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1965-4FFC-45F9-98E6-51F85B64EC66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8963-8CF6-4CD6-A03C-621493E9792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1965-4FFC-45F9-98E6-51F85B64EC66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8963-8CF6-4CD6-A03C-621493E9792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1965-4FFC-45F9-98E6-51F85B64EC66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8963-8CF6-4CD6-A03C-621493E97929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81965-4FFC-45F9-98E6-51F85B64EC66}" type="datetimeFigureOut">
              <a:rPr lang="id-ID" smtClean="0"/>
              <a:t>11/04/2018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EE8963-8CF6-4CD6-A03C-621493E97929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8EE8963-8CF6-4CD6-A03C-621493E97929}" type="slidenum">
              <a:rPr lang="id-ID" smtClean="0"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C881965-4FFC-45F9-98E6-51F85B64EC66}" type="datetimeFigureOut">
              <a:rPr lang="id-ID" smtClean="0"/>
              <a:t>11/04/2018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Analisis Lingkungan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By</a:t>
            </a:r>
          </a:p>
          <a:p>
            <a:r>
              <a:rPr lang="id-ID" dirty="0" smtClean="0"/>
              <a:t>Ahmad Irfandi, SKM., MKM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22385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3648" y="241757"/>
            <a:ext cx="4993213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lanjutan slide</a:t>
            </a:r>
            <a:r>
              <a:rPr sz="4400" spc="-85" dirty="0"/>
              <a:t> </a:t>
            </a:r>
            <a:r>
              <a:rPr sz="4400" dirty="0"/>
              <a:t>10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6939" y="1697481"/>
            <a:ext cx="7166609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800" spc="-5" dirty="0">
                <a:latin typeface="Times New Roman"/>
                <a:cs typeface="Times New Roman"/>
              </a:rPr>
              <a:t>Sumber daya keuangan: APBN, APBD,</a:t>
            </a:r>
            <a:r>
              <a:rPr sz="2800" spc="-2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hibah.</a:t>
            </a:r>
            <a:endParaRPr sz="28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469900" algn="l"/>
                <a:tab pos="470534" algn="l"/>
                <a:tab pos="4801870" algn="l"/>
              </a:tabLst>
            </a:pPr>
            <a:r>
              <a:rPr sz="2800" i="1" spc="-5" dirty="0">
                <a:latin typeface="Times New Roman"/>
                <a:cs typeface="Times New Roman"/>
              </a:rPr>
              <a:t>Lessons learned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kinerja,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dan	strategi/program</a:t>
            </a:r>
            <a:endParaRPr sz="2800">
              <a:latin typeface="Times New Roman"/>
              <a:cs typeface="Times New Roman"/>
            </a:endParaRPr>
          </a:p>
          <a:p>
            <a:pPr marL="100965">
              <a:lnSpc>
                <a:spcPct val="100000"/>
              </a:lnSpc>
            </a:pPr>
            <a:r>
              <a:rPr sz="2800" i="1" spc="-5" dirty="0">
                <a:solidFill>
                  <a:srgbClr val="0000FF"/>
                </a:solidFill>
                <a:latin typeface="Times New Roman"/>
                <a:cs typeface="Times New Roman"/>
              </a:rPr>
              <a:t>( HILL&amp;Jones</a:t>
            </a:r>
            <a:r>
              <a:rPr sz="2800" i="1" spc="2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00FF"/>
                </a:solidFill>
                <a:latin typeface="Times New Roman"/>
                <a:cs typeface="Times New Roman"/>
              </a:rPr>
              <a:t>1898)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4693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0997" y="351485"/>
            <a:ext cx="51536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Times New Roman"/>
                <a:cs typeface="Times New Roman"/>
              </a:rPr>
              <a:t>Lingkungan</a:t>
            </a:r>
            <a:r>
              <a:rPr sz="4000" b="1" spc="-30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Organisasi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3837" y="1595437"/>
            <a:ext cx="4505325" cy="4048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44700" y="3075558"/>
            <a:ext cx="940435" cy="1306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305" marR="20320" algn="ctr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Organis</a:t>
            </a:r>
            <a:r>
              <a:rPr sz="1400" b="1" spc="-10" dirty="0">
                <a:latin typeface="Times New Roman"/>
                <a:cs typeface="Times New Roman"/>
              </a:rPr>
              <a:t>a</a:t>
            </a:r>
            <a:r>
              <a:rPr sz="1400" b="1" dirty="0">
                <a:latin typeface="Times New Roman"/>
                <a:cs typeface="Times New Roman"/>
              </a:rPr>
              <a:t>si:  </a:t>
            </a:r>
            <a:r>
              <a:rPr sz="1400" b="1" spc="-5" dirty="0">
                <a:latin typeface="Times New Roman"/>
                <a:cs typeface="Times New Roman"/>
              </a:rPr>
              <a:t>SDM</a:t>
            </a:r>
            <a:endParaRPr sz="1400">
              <a:latin typeface="Times New Roman"/>
              <a:cs typeface="Times New Roman"/>
            </a:endParaRPr>
          </a:p>
          <a:p>
            <a:pPr marL="12700" marR="5080" indent="-635" algn="ctr">
              <a:lnSpc>
                <a:spcPct val="100000"/>
              </a:lnSpc>
            </a:pPr>
            <a:r>
              <a:rPr sz="1400" b="1" spc="-5" dirty="0">
                <a:latin typeface="Times New Roman"/>
                <a:cs typeface="Times New Roman"/>
              </a:rPr>
              <a:t>Struktur  </a:t>
            </a:r>
            <a:r>
              <a:rPr sz="1400" b="1" dirty="0">
                <a:latin typeface="Times New Roman"/>
                <a:cs typeface="Times New Roman"/>
              </a:rPr>
              <a:t>Sarana</a:t>
            </a:r>
            <a:r>
              <a:rPr sz="1400" b="1" spc="-1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fisik  Keuangan  </a:t>
            </a:r>
            <a:r>
              <a:rPr sz="1400" b="1" spc="-5" dirty="0">
                <a:latin typeface="Times New Roman"/>
                <a:cs typeface="Times New Roman"/>
              </a:rPr>
              <a:t>Dll.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85028" y="1549653"/>
            <a:ext cx="295402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Faktor Lingkungan</a:t>
            </a:r>
            <a:r>
              <a:rPr sz="1800" b="1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Eskternal</a:t>
            </a:r>
            <a:endParaRPr sz="1800">
              <a:latin typeface="Times New Roman"/>
              <a:cs typeface="Times New Roman"/>
            </a:endParaRPr>
          </a:p>
          <a:p>
            <a:pPr marL="550545" indent="-80645">
              <a:lnSpc>
                <a:spcPct val="100000"/>
              </a:lnSpc>
              <a:buSzPct val="94444"/>
              <a:buChar char="•"/>
              <a:tabLst>
                <a:tab pos="551180" algn="l"/>
              </a:tabLst>
            </a:pPr>
            <a:r>
              <a:rPr sz="1800" dirty="0">
                <a:latin typeface="Times New Roman"/>
                <a:cs typeface="Times New Roman"/>
              </a:rPr>
              <a:t>Politik</a:t>
            </a:r>
            <a:endParaRPr sz="1800">
              <a:latin typeface="Times New Roman"/>
              <a:cs typeface="Times New Roman"/>
            </a:endParaRPr>
          </a:p>
          <a:p>
            <a:pPr marL="550545" indent="-80645">
              <a:lnSpc>
                <a:spcPct val="100000"/>
              </a:lnSpc>
              <a:buSzPct val="94444"/>
              <a:buChar char="•"/>
              <a:tabLst>
                <a:tab pos="551180" algn="l"/>
              </a:tabLst>
            </a:pPr>
            <a:r>
              <a:rPr sz="1800" spc="-5" dirty="0">
                <a:latin typeface="Times New Roman"/>
                <a:cs typeface="Times New Roman"/>
              </a:rPr>
              <a:t>Ekonomi</a:t>
            </a:r>
            <a:endParaRPr sz="1800">
              <a:latin typeface="Times New Roman"/>
              <a:cs typeface="Times New Roman"/>
            </a:endParaRPr>
          </a:p>
          <a:p>
            <a:pPr marL="550545" indent="-80645">
              <a:lnSpc>
                <a:spcPct val="100000"/>
              </a:lnSpc>
              <a:buSzPct val="94444"/>
              <a:buChar char="•"/>
              <a:tabLst>
                <a:tab pos="551180" algn="l"/>
              </a:tabLst>
            </a:pPr>
            <a:r>
              <a:rPr sz="1800" spc="-5" dirty="0">
                <a:latin typeface="Times New Roman"/>
                <a:cs typeface="Times New Roman"/>
              </a:rPr>
              <a:t>Sosial</a:t>
            </a:r>
            <a:endParaRPr sz="1800">
              <a:latin typeface="Times New Roman"/>
              <a:cs typeface="Times New Roman"/>
            </a:endParaRPr>
          </a:p>
          <a:p>
            <a:pPr marL="550545" indent="-80645">
              <a:lnSpc>
                <a:spcPct val="100000"/>
              </a:lnSpc>
              <a:buSzPct val="94444"/>
              <a:buChar char="•"/>
              <a:tabLst>
                <a:tab pos="551180" algn="l"/>
              </a:tabLst>
            </a:pPr>
            <a:r>
              <a:rPr sz="1800" spc="-15" dirty="0">
                <a:latin typeface="Times New Roman"/>
                <a:cs typeface="Times New Roman"/>
              </a:rPr>
              <a:t>Teknologi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85028" y="3150234"/>
            <a:ext cx="2801620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Faktor Lingkungan</a:t>
            </a:r>
            <a:r>
              <a:rPr sz="1800" b="1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Internal</a:t>
            </a:r>
            <a:endParaRPr sz="1800">
              <a:latin typeface="Times New Roman"/>
              <a:cs typeface="Times New Roman"/>
            </a:endParaRPr>
          </a:p>
          <a:p>
            <a:pPr marL="550545" indent="-80645">
              <a:lnSpc>
                <a:spcPct val="100000"/>
              </a:lnSpc>
              <a:buSzPct val="94444"/>
              <a:buChar char="•"/>
              <a:tabLst>
                <a:tab pos="551180" algn="l"/>
              </a:tabLst>
            </a:pPr>
            <a:r>
              <a:rPr sz="1800" spc="-5" dirty="0">
                <a:latin typeface="Times New Roman"/>
                <a:cs typeface="Times New Roman"/>
              </a:rPr>
              <a:t>Sumber </a:t>
            </a:r>
            <a:r>
              <a:rPr sz="1800" spc="5" dirty="0">
                <a:latin typeface="Times New Roman"/>
                <a:cs typeface="Times New Roman"/>
              </a:rPr>
              <a:t>daya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manusia</a:t>
            </a:r>
            <a:endParaRPr sz="1800">
              <a:latin typeface="Times New Roman"/>
              <a:cs typeface="Times New Roman"/>
            </a:endParaRPr>
          </a:p>
          <a:p>
            <a:pPr marL="550545" indent="-80645">
              <a:lnSpc>
                <a:spcPct val="100000"/>
              </a:lnSpc>
              <a:buSzPct val="94444"/>
              <a:buChar char="•"/>
              <a:tabLst>
                <a:tab pos="551180" algn="l"/>
              </a:tabLst>
            </a:pPr>
            <a:r>
              <a:rPr sz="1800" dirty="0">
                <a:latin typeface="Times New Roman"/>
                <a:cs typeface="Times New Roman"/>
              </a:rPr>
              <a:t>Struktur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organisasi</a:t>
            </a:r>
            <a:endParaRPr sz="1800">
              <a:latin typeface="Times New Roman"/>
              <a:cs typeface="Times New Roman"/>
            </a:endParaRPr>
          </a:p>
          <a:p>
            <a:pPr marL="550545" indent="-80645">
              <a:lnSpc>
                <a:spcPct val="100000"/>
              </a:lnSpc>
              <a:buSzPct val="94444"/>
              <a:buChar char="•"/>
              <a:tabLst>
                <a:tab pos="551180" algn="l"/>
              </a:tabLst>
            </a:pPr>
            <a:r>
              <a:rPr sz="1800" spc="-5" dirty="0">
                <a:latin typeface="Times New Roman"/>
                <a:cs typeface="Times New Roman"/>
              </a:rPr>
              <a:t>Sumber </a:t>
            </a:r>
            <a:r>
              <a:rPr sz="1800" spc="5" dirty="0">
                <a:latin typeface="Times New Roman"/>
                <a:cs typeface="Times New Roman"/>
              </a:rPr>
              <a:t>daya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fisik</a:t>
            </a:r>
            <a:endParaRPr sz="1800">
              <a:latin typeface="Times New Roman"/>
              <a:cs typeface="Times New Roman"/>
            </a:endParaRPr>
          </a:p>
          <a:p>
            <a:pPr marL="550545" indent="-80645">
              <a:lnSpc>
                <a:spcPct val="100000"/>
              </a:lnSpc>
              <a:buSzPct val="94444"/>
              <a:buChar char="•"/>
              <a:tabLst>
                <a:tab pos="551180" algn="l"/>
              </a:tabLst>
            </a:pPr>
            <a:r>
              <a:rPr sz="1800" spc="-5" dirty="0">
                <a:latin typeface="Times New Roman"/>
                <a:cs typeface="Times New Roman"/>
              </a:rPr>
              <a:t>Sumber </a:t>
            </a:r>
            <a:r>
              <a:rPr sz="1800" spc="5" dirty="0">
                <a:latin typeface="Times New Roman"/>
                <a:cs typeface="Times New Roman"/>
              </a:rPr>
              <a:t>daya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keuangan</a:t>
            </a:r>
            <a:endParaRPr sz="1800">
              <a:latin typeface="Times New Roman"/>
              <a:cs typeface="Times New Roman"/>
            </a:endParaRPr>
          </a:p>
          <a:p>
            <a:pPr marL="550545" indent="-80645">
              <a:lnSpc>
                <a:spcPct val="100000"/>
              </a:lnSpc>
              <a:buSzPct val="94444"/>
              <a:buChar char="•"/>
              <a:tabLst>
                <a:tab pos="551180" algn="l"/>
              </a:tabLst>
            </a:pPr>
            <a:r>
              <a:rPr sz="1800" dirty="0">
                <a:latin typeface="Times New Roman"/>
                <a:cs typeface="Times New Roman"/>
              </a:rPr>
              <a:t>Kinerja</a:t>
            </a:r>
            <a:endParaRPr sz="1800">
              <a:latin typeface="Times New Roman"/>
              <a:cs typeface="Times New Roman"/>
            </a:endParaRPr>
          </a:p>
          <a:p>
            <a:pPr marL="550545" indent="-80645">
              <a:lnSpc>
                <a:spcPct val="100000"/>
              </a:lnSpc>
              <a:buSzPct val="94444"/>
              <a:buChar char="•"/>
              <a:tabLst>
                <a:tab pos="551180" algn="l"/>
              </a:tabLst>
            </a:pPr>
            <a:r>
              <a:rPr sz="1800" dirty="0">
                <a:latin typeface="Times New Roman"/>
                <a:cs typeface="Times New Roman"/>
              </a:rPr>
              <a:t>Program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dll </a:t>
            </a:r>
            <a:r>
              <a:rPr sz="1800" i="1" dirty="0">
                <a:solidFill>
                  <a:srgbClr val="0000FF"/>
                </a:solidFill>
                <a:latin typeface="Times New Roman"/>
                <a:cs typeface="Times New Roman"/>
              </a:rPr>
              <a:t>( </a:t>
            </a:r>
            <a:r>
              <a:rPr sz="1800" i="1" spc="-10" dirty="0">
                <a:solidFill>
                  <a:srgbClr val="0000FF"/>
                </a:solidFill>
                <a:latin typeface="Times New Roman"/>
                <a:cs typeface="Times New Roman"/>
              </a:rPr>
              <a:t>HILL&amp;Jones</a:t>
            </a:r>
            <a:r>
              <a:rPr sz="1800" i="1" spc="1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0000FF"/>
                </a:solidFill>
                <a:latin typeface="Times New Roman"/>
                <a:cs typeface="Times New Roman"/>
              </a:rPr>
              <a:t>1898)</a:t>
            </a:r>
            <a:endParaRPr sz="1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2175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3510" y="2185492"/>
            <a:ext cx="671830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00FF"/>
                </a:solidFill>
              </a:rPr>
              <a:t>Metode</a:t>
            </a:r>
            <a:r>
              <a:rPr spc="-65" dirty="0">
                <a:solidFill>
                  <a:srgbClr val="0000FF"/>
                </a:solidFill>
              </a:rPr>
              <a:t> </a:t>
            </a:r>
            <a:r>
              <a:rPr dirty="0">
                <a:solidFill>
                  <a:srgbClr val="0000FF"/>
                </a:solidFill>
              </a:rPr>
              <a:t>Analisis</a:t>
            </a:r>
          </a:p>
        </p:txBody>
      </p:sp>
    </p:spTree>
    <p:extLst>
      <p:ext uri="{BB962C8B-B14F-4D97-AF65-F5344CB8AC3E}">
        <p14:creationId xmlns:p14="http://schemas.microsoft.com/office/powerpoint/2010/main" val="2278963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0597" y="356057"/>
            <a:ext cx="37077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0000FF"/>
                </a:solidFill>
              </a:rPr>
              <a:t>Metode</a:t>
            </a:r>
            <a:r>
              <a:rPr sz="4400" spc="-75" dirty="0">
                <a:solidFill>
                  <a:srgbClr val="0000FF"/>
                </a:solidFill>
              </a:rPr>
              <a:t> </a:t>
            </a:r>
            <a:r>
              <a:rPr sz="4400" dirty="0">
                <a:solidFill>
                  <a:srgbClr val="0000FF"/>
                </a:solidFill>
              </a:rPr>
              <a:t>Analisis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28600" y="1371600"/>
            <a:ext cx="8534400" cy="4724400"/>
          </a:xfrm>
          <a:custGeom>
            <a:avLst/>
            <a:gdLst/>
            <a:ahLst/>
            <a:cxnLst/>
            <a:rect l="l" t="t" r="r" b="b"/>
            <a:pathLst>
              <a:path w="8534400" h="4724400">
                <a:moveTo>
                  <a:pt x="0" y="4724400"/>
                </a:moveTo>
                <a:lnTo>
                  <a:pt x="8534400" y="4724400"/>
                </a:lnTo>
                <a:lnTo>
                  <a:pt x="8534400" y="0"/>
                </a:lnTo>
                <a:lnTo>
                  <a:pt x="0" y="0"/>
                </a:lnTo>
                <a:lnTo>
                  <a:pt x="0" y="4724400"/>
                </a:lnTo>
                <a:close/>
              </a:path>
            </a:pathLst>
          </a:custGeom>
          <a:ln w="952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7340" y="1294227"/>
            <a:ext cx="8267065" cy="256286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i="1" dirty="0">
                <a:latin typeface="Times New Roman"/>
                <a:cs typeface="Times New Roman"/>
              </a:rPr>
              <a:t>Environmental</a:t>
            </a:r>
            <a:r>
              <a:rPr sz="3200" i="1" spc="-50" dirty="0">
                <a:latin typeface="Times New Roman"/>
                <a:cs typeface="Times New Roman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scanning</a:t>
            </a:r>
            <a:endParaRPr sz="3200">
              <a:latin typeface="Times New Roman"/>
              <a:cs typeface="Times New Roman"/>
            </a:endParaRPr>
          </a:p>
          <a:p>
            <a:pPr marL="927100" marR="5080" indent="-457200">
              <a:lnSpc>
                <a:spcPct val="102499"/>
              </a:lnSpc>
              <a:spcBef>
                <a:spcPts val="1090"/>
              </a:spcBef>
              <a:buSzPct val="114285"/>
              <a:buFont typeface="Wingdings"/>
              <a:buChar char=""/>
              <a:tabLst>
                <a:tab pos="1029335" algn="l"/>
                <a:tab pos="1029969" algn="l"/>
              </a:tabLst>
            </a:pPr>
            <a:r>
              <a:rPr sz="2800" dirty="0">
                <a:latin typeface="Times New Roman"/>
                <a:cs typeface="Times New Roman"/>
              </a:rPr>
              <a:t>Pasif: </a:t>
            </a:r>
            <a:r>
              <a:rPr sz="2800" spc="-10" dirty="0">
                <a:latin typeface="Times New Roman"/>
                <a:cs typeface="Times New Roman"/>
              </a:rPr>
              <a:t>mencari </a:t>
            </a:r>
            <a:r>
              <a:rPr sz="2800" spc="-5" dirty="0">
                <a:latin typeface="Times New Roman"/>
                <a:cs typeface="Times New Roman"/>
              </a:rPr>
              <a:t>informasi tidak sistematis </a:t>
            </a:r>
            <a:r>
              <a:rPr sz="2800" spc="-10" dirty="0">
                <a:latin typeface="Times New Roman"/>
                <a:cs typeface="Times New Roman"/>
              </a:rPr>
              <a:t>membaca  </a:t>
            </a:r>
            <a:r>
              <a:rPr sz="2800" dirty="0">
                <a:latin typeface="Times New Roman"/>
                <a:cs typeface="Times New Roman"/>
              </a:rPr>
              <a:t>koran, jurnal,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dll</a:t>
            </a:r>
            <a:endParaRPr sz="2800">
              <a:latin typeface="Times New Roman"/>
              <a:cs typeface="Times New Roman"/>
            </a:endParaRPr>
          </a:p>
          <a:p>
            <a:pPr marL="927100" marR="1066165" indent="-457200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927100" algn="l"/>
                <a:tab pos="927735" algn="l"/>
                <a:tab pos="2463165" algn="l"/>
              </a:tabLst>
            </a:pPr>
            <a:r>
              <a:rPr sz="2800" dirty="0">
                <a:latin typeface="Times New Roman"/>
                <a:cs typeface="Times New Roman"/>
              </a:rPr>
              <a:t>Aktif: </a:t>
            </a:r>
            <a:r>
              <a:rPr sz="2800" spc="-10" dirty="0">
                <a:latin typeface="Times New Roman"/>
                <a:cs typeface="Times New Roman"/>
              </a:rPr>
              <a:t>mencari </a:t>
            </a:r>
            <a:r>
              <a:rPr sz="2800" spc="-5" dirty="0">
                <a:latin typeface="Times New Roman"/>
                <a:cs typeface="Times New Roman"/>
              </a:rPr>
              <a:t>informasi sistimatis, proaktif  </a:t>
            </a:r>
            <a:r>
              <a:rPr sz="2800" spc="-10" dirty="0">
                <a:latin typeface="Times New Roman"/>
                <a:cs typeface="Times New Roman"/>
              </a:rPr>
              <a:t>membaca	</a:t>
            </a:r>
            <a:r>
              <a:rPr sz="2800" dirty="0">
                <a:latin typeface="Times New Roman"/>
                <a:cs typeface="Times New Roman"/>
              </a:rPr>
              <a:t>jurnal, koran, faktor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PEST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2696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3648" y="356057"/>
            <a:ext cx="48928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Lanjutan slide</a:t>
            </a:r>
            <a:r>
              <a:rPr sz="4400" spc="-100" dirty="0"/>
              <a:t> </a:t>
            </a:r>
            <a:r>
              <a:rPr sz="4400" dirty="0"/>
              <a:t>14</a:t>
            </a:r>
          </a:p>
        </p:txBody>
      </p:sp>
      <p:sp>
        <p:nvSpPr>
          <p:cNvPr id="3" name="object 3"/>
          <p:cNvSpPr/>
          <p:nvPr/>
        </p:nvSpPr>
        <p:spPr>
          <a:xfrm>
            <a:off x="228600" y="1371600"/>
            <a:ext cx="8534400" cy="4724400"/>
          </a:xfrm>
          <a:custGeom>
            <a:avLst/>
            <a:gdLst/>
            <a:ahLst/>
            <a:cxnLst/>
            <a:rect l="l" t="t" r="r" b="b"/>
            <a:pathLst>
              <a:path w="8534400" h="4724400">
                <a:moveTo>
                  <a:pt x="0" y="4724400"/>
                </a:moveTo>
                <a:lnTo>
                  <a:pt x="8534400" y="4724400"/>
                </a:lnTo>
                <a:lnTo>
                  <a:pt x="8534400" y="0"/>
                </a:lnTo>
                <a:lnTo>
                  <a:pt x="0" y="0"/>
                </a:lnTo>
                <a:lnTo>
                  <a:pt x="0" y="4724400"/>
                </a:lnTo>
                <a:close/>
              </a:path>
            </a:pathLst>
          </a:custGeom>
          <a:ln w="952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7340" y="1291653"/>
            <a:ext cx="8358505" cy="309245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3200" i="1" spc="-5" dirty="0">
                <a:latin typeface="Arial"/>
                <a:cs typeface="Arial"/>
              </a:rPr>
              <a:t>Environmental</a:t>
            </a:r>
            <a:r>
              <a:rPr sz="3200" i="1" spc="-25" dirty="0">
                <a:latin typeface="Arial"/>
                <a:cs typeface="Arial"/>
              </a:rPr>
              <a:t> </a:t>
            </a:r>
            <a:r>
              <a:rPr sz="3200" i="1" spc="-5" dirty="0">
                <a:latin typeface="Arial"/>
                <a:cs typeface="Arial"/>
              </a:rPr>
              <a:t>monitoring</a:t>
            </a:r>
            <a:endParaRPr sz="3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</a:pPr>
            <a:r>
              <a:rPr sz="2800" spc="-5" dirty="0">
                <a:latin typeface="Arial"/>
                <a:cs typeface="Arial"/>
              </a:rPr>
              <a:t>–Mengikuti dengan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scanning</a:t>
            </a:r>
            <a:endParaRPr sz="2800">
              <a:latin typeface="Arial"/>
              <a:cs typeface="Arial"/>
            </a:endParaRPr>
          </a:p>
          <a:p>
            <a:pPr marL="469900" marR="1014094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Arial"/>
                <a:cs typeface="Arial"/>
              </a:rPr>
              <a:t>–Setiap </a:t>
            </a:r>
            <a:r>
              <a:rPr sz="2800" dirty="0">
                <a:latin typeface="Arial"/>
                <a:cs typeface="Arial"/>
              </a:rPr>
              <a:t>faktor </a:t>
            </a:r>
            <a:r>
              <a:rPr sz="2800" spc="-5" dirty="0">
                <a:latin typeface="Arial"/>
                <a:cs typeface="Arial"/>
              </a:rPr>
              <a:t>diduga </a:t>
            </a:r>
            <a:r>
              <a:rPr sz="2800" dirty="0">
                <a:latin typeface="Arial"/>
                <a:cs typeface="Arial"/>
              </a:rPr>
              <a:t>potensi </a:t>
            </a:r>
            <a:r>
              <a:rPr sz="2800" spc="-5" dirty="0">
                <a:latin typeface="Arial"/>
                <a:cs typeface="Arial"/>
              </a:rPr>
              <a:t>berdampak di  monitor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Arial"/>
                <a:cs typeface="Arial"/>
              </a:rPr>
              <a:t>–Memperoleh data waktu </a:t>
            </a:r>
            <a:r>
              <a:rPr sz="2800" dirty="0">
                <a:latin typeface="Arial"/>
                <a:cs typeface="Arial"/>
              </a:rPr>
              <a:t>lalu </a:t>
            </a:r>
            <a:r>
              <a:rPr sz="2800" spc="-5" dirty="0">
                <a:latin typeface="Arial"/>
                <a:cs typeface="Arial"/>
              </a:rPr>
              <a:t>dan masa</a:t>
            </a:r>
            <a:r>
              <a:rPr sz="2800" spc="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depan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Arial"/>
                <a:cs typeface="Arial"/>
              </a:rPr>
              <a:t>–Memakai indikator </a:t>
            </a:r>
            <a:r>
              <a:rPr sz="2800" dirty="0">
                <a:latin typeface="Arial"/>
                <a:cs typeface="Arial"/>
              </a:rPr>
              <a:t>trend </a:t>
            </a:r>
            <a:r>
              <a:rPr sz="2800" spc="-5" dirty="0">
                <a:latin typeface="Arial"/>
                <a:cs typeface="Arial"/>
              </a:rPr>
              <a:t>untuk mencari</a:t>
            </a:r>
            <a:r>
              <a:rPr sz="2800" spc="9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informasi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0626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0013" y="356057"/>
            <a:ext cx="39084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Lanjutan slide</a:t>
            </a:r>
            <a:r>
              <a:rPr sz="4400" spc="-100" dirty="0"/>
              <a:t> </a:t>
            </a:r>
            <a:r>
              <a:rPr sz="4400" spc="5" dirty="0"/>
              <a:t>15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07340" y="1291875"/>
            <a:ext cx="7152005" cy="206502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3200" i="1" dirty="0">
                <a:latin typeface="Times New Roman"/>
                <a:cs typeface="Times New Roman"/>
              </a:rPr>
              <a:t>Forecasting</a:t>
            </a:r>
            <a:endParaRPr sz="3200">
              <a:latin typeface="Times New Roman"/>
              <a:cs typeface="Times New Roman"/>
            </a:endParaRPr>
          </a:p>
          <a:p>
            <a:pPr marL="812800" indent="-342900">
              <a:lnSpc>
                <a:spcPct val="100000"/>
              </a:lnSpc>
              <a:spcBef>
                <a:spcPts val="680"/>
              </a:spcBef>
              <a:buSzPct val="85714"/>
              <a:buFont typeface="Wingdings"/>
              <a:buChar char=""/>
              <a:tabLst>
                <a:tab pos="889000" algn="l"/>
                <a:tab pos="889635" algn="l"/>
              </a:tabLst>
            </a:pPr>
            <a:r>
              <a:rPr sz="2800" spc="-5" dirty="0">
                <a:latin typeface="Times New Roman"/>
                <a:cs typeface="Times New Roman"/>
              </a:rPr>
              <a:t>Arahan </a:t>
            </a:r>
            <a:r>
              <a:rPr sz="2800" spc="-10" dirty="0">
                <a:latin typeface="Times New Roman"/>
                <a:cs typeface="Times New Roman"/>
              </a:rPr>
              <a:t>masa </a:t>
            </a:r>
            <a:r>
              <a:rPr sz="2800" spc="-5" dirty="0">
                <a:latin typeface="Times New Roman"/>
                <a:cs typeface="Times New Roman"/>
              </a:rPr>
              <a:t>depan terjadi 10 th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mendatang</a:t>
            </a:r>
            <a:endParaRPr sz="2800">
              <a:latin typeface="Times New Roman"/>
              <a:cs typeface="Times New Roman"/>
            </a:endParaRPr>
          </a:p>
          <a:p>
            <a:pPr marL="812800" marR="20320" indent="-342900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813435" algn="l"/>
                <a:tab pos="2290445" algn="l"/>
              </a:tabLst>
            </a:pPr>
            <a:r>
              <a:rPr sz="2800" spc="-5" dirty="0">
                <a:latin typeface="Times New Roman"/>
                <a:cs typeface="Times New Roman"/>
              </a:rPr>
              <a:t>Trend </a:t>
            </a:r>
            <a:r>
              <a:rPr sz="2800" dirty="0">
                <a:latin typeface="Times New Roman"/>
                <a:cs typeface="Times New Roman"/>
              </a:rPr>
              <a:t>dilihat </a:t>
            </a:r>
            <a:r>
              <a:rPr sz="2800" spc="-10" dirty="0">
                <a:latin typeface="Times New Roman"/>
                <a:cs typeface="Times New Roman"/>
              </a:rPr>
              <a:t>cara </a:t>
            </a:r>
            <a:r>
              <a:rPr sz="2800" spc="-5" dirty="0">
                <a:latin typeface="Times New Roman"/>
                <a:cs typeface="Times New Roman"/>
              </a:rPr>
              <a:t>memperhitungkan dengan  penilaian	dan perhitungan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regressi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1388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3649" y="356057"/>
            <a:ext cx="48947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Lanjutan slide</a:t>
            </a:r>
            <a:r>
              <a:rPr sz="4400" spc="-100" dirty="0"/>
              <a:t> </a:t>
            </a:r>
            <a:r>
              <a:rPr sz="4400" spc="5" dirty="0"/>
              <a:t>16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307340" y="1291875"/>
            <a:ext cx="8368665" cy="273558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3200" i="1" dirty="0">
                <a:latin typeface="Times New Roman"/>
                <a:cs typeface="Times New Roman"/>
              </a:rPr>
              <a:t>Scenario as forecasting</a:t>
            </a:r>
            <a:r>
              <a:rPr sz="3200" i="1" spc="-55" dirty="0">
                <a:latin typeface="Times New Roman"/>
                <a:cs typeface="Times New Roman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tool</a:t>
            </a:r>
            <a:endParaRPr sz="3200">
              <a:latin typeface="Times New Roman"/>
              <a:cs typeface="Times New Roman"/>
            </a:endParaRPr>
          </a:p>
          <a:p>
            <a:pPr marL="812800" indent="-342900">
              <a:lnSpc>
                <a:spcPct val="100000"/>
              </a:lnSpc>
              <a:spcBef>
                <a:spcPts val="680"/>
              </a:spcBef>
              <a:buFont typeface="Wingdings"/>
              <a:buChar char=""/>
              <a:tabLst>
                <a:tab pos="813435" algn="l"/>
              </a:tabLst>
            </a:pPr>
            <a:r>
              <a:rPr sz="2800" spc="-5" dirty="0">
                <a:latin typeface="Times New Roman"/>
                <a:cs typeface="Times New Roman"/>
              </a:rPr>
              <a:t>Kalau </a:t>
            </a:r>
            <a:r>
              <a:rPr sz="2800" spc="-10" dirty="0">
                <a:latin typeface="Times New Roman"/>
                <a:cs typeface="Times New Roman"/>
              </a:rPr>
              <a:t>mau </a:t>
            </a:r>
            <a:r>
              <a:rPr sz="2800" spc="-5" dirty="0">
                <a:latin typeface="Times New Roman"/>
                <a:cs typeface="Times New Roman"/>
              </a:rPr>
              <a:t>menentukan </a:t>
            </a:r>
            <a:r>
              <a:rPr sz="2800" spc="-10" dirty="0">
                <a:latin typeface="Times New Roman"/>
                <a:cs typeface="Times New Roman"/>
              </a:rPr>
              <a:t>masa </a:t>
            </a:r>
            <a:r>
              <a:rPr sz="2800" spc="-5" dirty="0">
                <a:latin typeface="Times New Roman"/>
                <a:cs typeface="Times New Roman"/>
              </a:rPr>
              <a:t>depan harus </a:t>
            </a:r>
            <a:r>
              <a:rPr sz="2800" dirty="0">
                <a:latin typeface="Times New Roman"/>
                <a:cs typeface="Times New Roman"/>
              </a:rPr>
              <a:t>punya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visi</a:t>
            </a:r>
            <a:endParaRPr sz="2800">
              <a:latin typeface="Times New Roman"/>
              <a:cs typeface="Times New Roman"/>
            </a:endParaRPr>
          </a:p>
          <a:p>
            <a:pPr marL="812800" indent="-342900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813435" algn="l"/>
              </a:tabLst>
            </a:pPr>
            <a:r>
              <a:rPr sz="2800" spc="-5" dirty="0">
                <a:latin typeface="Times New Roman"/>
                <a:cs typeface="Times New Roman"/>
              </a:rPr>
              <a:t>Masa depan tidak pasti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</a:t>
            </a:r>
            <a:r>
              <a:rPr sz="2800" i="1" dirty="0">
                <a:latin typeface="Times New Roman"/>
                <a:cs typeface="Times New Roman"/>
              </a:rPr>
              <a:t>uncertainty</a:t>
            </a:r>
            <a:r>
              <a:rPr sz="2800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812800" indent="-342900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813435" algn="l"/>
              </a:tabLst>
            </a:pPr>
            <a:r>
              <a:rPr sz="2800" spc="-5" dirty="0">
                <a:latin typeface="Times New Roman"/>
                <a:cs typeface="Times New Roman"/>
              </a:rPr>
              <a:t>Ada metode </a:t>
            </a:r>
            <a:r>
              <a:rPr sz="2800" dirty="0">
                <a:latin typeface="Times New Roman"/>
                <a:cs typeface="Times New Roman"/>
              </a:rPr>
              <a:t>untuk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prediksi</a:t>
            </a:r>
            <a:endParaRPr sz="2800">
              <a:latin typeface="Times New Roman"/>
              <a:cs typeface="Times New Roman"/>
            </a:endParaRPr>
          </a:p>
          <a:p>
            <a:pPr marL="155575" indent="-142875">
              <a:lnSpc>
                <a:spcPct val="100000"/>
              </a:lnSpc>
              <a:spcBef>
                <a:spcPts val="770"/>
              </a:spcBef>
              <a:buSzPct val="96875"/>
              <a:buChar char="•"/>
              <a:tabLst>
                <a:tab pos="156210" algn="l"/>
              </a:tabLst>
            </a:pPr>
            <a:r>
              <a:rPr sz="3200" dirty="0">
                <a:latin typeface="Times New Roman"/>
                <a:cs typeface="Times New Roman"/>
              </a:rPr>
              <a:t>Analisis </a:t>
            </a:r>
            <a:r>
              <a:rPr sz="3200" i="1" dirty="0">
                <a:latin typeface="Times New Roman"/>
                <a:cs typeface="Times New Roman"/>
              </a:rPr>
              <a:t>SWOT</a:t>
            </a:r>
            <a:r>
              <a:rPr sz="3200" i="1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(Gambar)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4132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6822" y="356057"/>
            <a:ext cx="34620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0000FF"/>
                </a:solidFill>
              </a:rPr>
              <a:t>Latar</a:t>
            </a:r>
            <a:r>
              <a:rPr sz="4400" spc="-45" dirty="0">
                <a:solidFill>
                  <a:srgbClr val="0000FF"/>
                </a:solidFill>
              </a:rPr>
              <a:t> </a:t>
            </a:r>
            <a:r>
              <a:rPr sz="4400" dirty="0">
                <a:solidFill>
                  <a:srgbClr val="0000FF"/>
                </a:solidFill>
              </a:rPr>
              <a:t>Belakang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9740" y="1391157"/>
            <a:ext cx="8039100" cy="4123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Organisasi hidup tidak berada pada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lingkungan  kosong, tetapi pada kondisi lingkungan yang  selalu berubah-ubah, tidak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stabil.</a:t>
            </a:r>
            <a:endParaRPr sz="3200">
              <a:latin typeface="Times New Roman"/>
              <a:cs typeface="Times New Roman"/>
            </a:endParaRPr>
          </a:p>
          <a:p>
            <a:pPr marL="355600" marR="12065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Kondisi lingkungan mempengaruhi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perjalanan  organisasi mencapai tujuan jangka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panjang.</a:t>
            </a:r>
            <a:endParaRPr sz="3200">
              <a:latin typeface="Times New Roman"/>
              <a:cs typeface="Times New Roman"/>
            </a:endParaRPr>
          </a:p>
          <a:p>
            <a:pPr marL="355600" marR="154305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Pimpinan organisasi perlu memperhitungkan  berbagai faktor lingkungan untuk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menentukan  strategi organisasi mencapai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tujuan.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9084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8820" y="478358"/>
            <a:ext cx="36271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Lanjutan slide</a:t>
            </a:r>
            <a:r>
              <a:rPr sz="4400" spc="-100" dirty="0"/>
              <a:t> </a:t>
            </a:r>
            <a:r>
              <a:rPr sz="4400" dirty="0"/>
              <a:t>3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368509"/>
            <a:ext cx="7324090" cy="3198495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8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Lingkungan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organisasi:</a:t>
            </a:r>
            <a:endParaRPr sz="3200">
              <a:latin typeface="Times New Roman"/>
              <a:cs typeface="Times New Roman"/>
            </a:endParaRPr>
          </a:p>
          <a:p>
            <a:pPr marL="413384" marR="924560">
              <a:lnSpc>
                <a:spcPct val="120000"/>
              </a:lnSpc>
              <a:spcBef>
                <a:spcPts val="10"/>
              </a:spcBef>
            </a:pPr>
            <a:r>
              <a:rPr sz="2800" dirty="0">
                <a:latin typeface="Times New Roman"/>
                <a:cs typeface="Times New Roman"/>
              </a:rPr>
              <a:t>Lingkungan </a:t>
            </a:r>
            <a:r>
              <a:rPr sz="2800" spc="-5" dirty="0">
                <a:latin typeface="Times New Roman"/>
                <a:cs typeface="Times New Roman"/>
              </a:rPr>
              <a:t>eksternal </a:t>
            </a:r>
            <a:r>
              <a:rPr sz="2800" dirty="0">
                <a:latin typeface="Times New Roman"/>
                <a:cs typeface="Times New Roman"/>
              </a:rPr>
              <a:t>(di </a:t>
            </a:r>
            <a:r>
              <a:rPr sz="2800" spc="-5" dirty="0">
                <a:latin typeface="Times New Roman"/>
                <a:cs typeface="Times New Roman"/>
              </a:rPr>
              <a:t>luar </a:t>
            </a:r>
            <a:r>
              <a:rPr sz="2800" dirty="0">
                <a:latin typeface="Times New Roman"/>
                <a:cs typeface="Times New Roman"/>
              </a:rPr>
              <a:t>organisasi).  </a:t>
            </a:r>
            <a:r>
              <a:rPr sz="2800" spc="-5" dirty="0">
                <a:latin typeface="Times New Roman"/>
                <a:cs typeface="Times New Roman"/>
              </a:rPr>
              <a:t>Lingkungan internal </a:t>
            </a:r>
            <a:r>
              <a:rPr sz="2800" dirty="0">
                <a:latin typeface="Times New Roman"/>
                <a:cs typeface="Times New Roman"/>
              </a:rPr>
              <a:t>(di </a:t>
            </a:r>
            <a:r>
              <a:rPr sz="2800" spc="-5" dirty="0">
                <a:latin typeface="Times New Roman"/>
                <a:cs typeface="Times New Roman"/>
              </a:rPr>
              <a:t>dalam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organisasi)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6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Sebelum memilih strategi mencapai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tujuan  jangka panjang perlu melakukan analisis  lingkungan.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3494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5014" y="2222068"/>
            <a:ext cx="7036434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dirty="0">
                <a:solidFill>
                  <a:srgbClr val="0000FF"/>
                </a:solidFill>
              </a:rPr>
              <a:t>Analisis</a:t>
            </a:r>
            <a:r>
              <a:rPr sz="6600" spc="-80" dirty="0">
                <a:solidFill>
                  <a:srgbClr val="0000FF"/>
                </a:solidFill>
              </a:rPr>
              <a:t> </a:t>
            </a:r>
            <a:r>
              <a:rPr sz="6600" dirty="0">
                <a:solidFill>
                  <a:srgbClr val="0000FF"/>
                </a:solidFill>
              </a:rPr>
              <a:t>Lingkungan</a:t>
            </a:r>
            <a:endParaRPr sz="6600"/>
          </a:p>
        </p:txBody>
      </p:sp>
    </p:spTree>
    <p:extLst>
      <p:ext uri="{BB962C8B-B14F-4D97-AF65-F5344CB8AC3E}">
        <p14:creationId xmlns:p14="http://schemas.microsoft.com/office/powerpoint/2010/main" val="393447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0538" y="378917"/>
            <a:ext cx="35820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Tujuan</a:t>
            </a:r>
            <a:r>
              <a:rPr sz="4400" spc="-85" dirty="0"/>
              <a:t> </a:t>
            </a:r>
            <a:r>
              <a:rPr sz="4400" dirty="0"/>
              <a:t>Analisis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83540" y="1291875"/>
            <a:ext cx="7981950" cy="300355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885"/>
              </a:spcBef>
              <a:buFont typeface="Wingdings"/>
              <a:buChar char=""/>
              <a:tabLst>
                <a:tab pos="469900" algn="l"/>
              </a:tabLst>
            </a:pPr>
            <a:r>
              <a:rPr sz="3200" dirty="0">
                <a:latin typeface="Times New Roman"/>
                <a:cs typeface="Times New Roman"/>
              </a:rPr>
              <a:t>Mengidentifikasi:</a:t>
            </a:r>
            <a:endParaRPr sz="3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80"/>
              </a:spcBef>
            </a:pPr>
            <a:r>
              <a:rPr sz="2800" spc="-5" dirty="0">
                <a:latin typeface="Times New Roman"/>
                <a:cs typeface="Times New Roman"/>
              </a:rPr>
              <a:t>–situasi organisasi sekarang dan </a:t>
            </a:r>
            <a:r>
              <a:rPr sz="2800" spc="-10" dirty="0">
                <a:latin typeface="Times New Roman"/>
                <a:cs typeface="Times New Roman"/>
              </a:rPr>
              <a:t>masa </a:t>
            </a:r>
            <a:r>
              <a:rPr sz="2800" spc="-5" dirty="0">
                <a:latin typeface="Times New Roman"/>
                <a:cs typeface="Times New Roman"/>
              </a:rPr>
              <a:t>depan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</a:t>
            </a:r>
            <a:r>
              <a:rPr sz="2800" i="1" dirty="0">
                <a:latin typeface="Times New Roman"/>
                <a:cs typeface="Times New Roman"/>
              </a:rPr>
              <a:t>future</a:t>
            </a:r>
            <a:r>
              <a:rPr sz="2800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469900" marR="262255">
              <a:lnSpc>
                <a:spcPct val="100000"/>
              </a:lnSpc>
              <a:spcBef>
                <a:spcPts val="670"/>
              </a:spcBef>
            </a:pPr>
            <a:r>
              <a:rPr sz="2800" dirty="0">
                <a:latin typeface="Times New Roman"/>
                <a:cs typeface="Times New Roman"/>
              </a:rPr>
              <a:t>–faktor lingkungan </a:t>
            </a:r>
            <a:r>
              <a:rPr sz="2800" spc="-5" dirty="0">
                <a:latin typeface="Times New Roman"/>
                <a:cs typeface="Times New Roman"/>
              </a:rPr>
              <a:t>yang mempengaruhi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organisasi  </a:t>
            </a:r>
            <a:r>
              <a:rPr sz="2800" spc="-10" dirty="0">
                <a:latin typeface="Times New Roman"/>
                <a:cs typeface="Times New Roman"/>
              </a:rPr>
              <a:t>mencapai</a:t>
            </a:r>
            <a:r>
              <a:rPr sz="2800" dirty="0">
                <a:latin typeface="Times New Roman"/>
                <a:cs typeface="Times New Roman"/>
              </a:rPr>
              <a:t> tujuan</a:t>
            </a:r>
            <a:endParaRPr sz="2800">
              <a:latin typeface="Times New Roman"/>
              <a:cs typeface="Times New Roman"/>
            </a:endParaRPr>
          </a:p>
          <a:p>
            <a:pPr marL="469900" marR="33020">
              <a:lnSpc>
                <a:spcPct val="100000"/>
              </a:lnSpc>
              <a:spcBef>
                <a:spcPts val="675"/>
              </a:spcBef>
            </a:pPr>
            <a:r>
              <a:rPr sz="2800" dirty="0">
                <a:latin typeface="Times New Roman"/>
                <a:cs typeface="Times New Roman"/>
              </a:rPr>
              <a:t>–faktor lingkungan </a:t>
            </a:r>
            <a:r>
              <a:rPr sz="2800" i="1" spc="-5" dirty="0">
                <a:latin typeface="Times New Roman"/>
                <a:cs typeface="Times New Roman"/>
              </a:rPr>
              <a:t>eksternal &amp; </a:t>
            </a:r>
            <a:r>
              <a:rPr sz="2800" i="1" dirty="0">
                <a:latin typeface="Times New Roman"/>
                <a:cs typeface="Times New Roman"/>
              </a:rPr>
              <a:t>internal</a:t>
            </a:r>
            <a:r>
              <a:rPr sz="2800" dirty="0">
                <a:latin typeface="Times New Roman"/>
                <a:cs typeface="Times New Roman"/>
              </a:rPr>
              <a:t>, </a:t>
            </a:r>
            <a:r>
              <a:rPr sz="2800" spc="-5" dirty="0">
                <a:latin typeface="Times New Roman"/>
                <a:cs typeface="Times New Roman"/>
              </a:rPr>
              <a:t>baik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positif  maupun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negatif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6609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8820" y="378917"/>
            <a:ext cx="36264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Lanjutan slide</a:t>
            </a:r>
            <a:r>
              <a:rPr sz="4400" spc="-105" dirty="0"/>
              <a:t> </a:t>
            </a:r>
            <a:r>
              <a:rPr sz="4400" dirty="0"/>
              <a:t>6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83540" y="1291875"/>
            <a:ext cx="6379210" cy="266255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885"/>
              </a:spcBef>
              <a:buFont typeface="Wingdings"/>
              <a:buChar char=""/>
              <a:tabLst>
                <a:tab pos="469900" algn="l"/>
              </a:tabLst>
            </a:pPr>
            <a:r>
              <a:rPr sz="3200" dirty="0">
                <a:latin typeface="Times New Roman"/>
                <a:cs typeface="Times New Roman"/>
              </a:rPr>
              <a:t>Memperoleh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informasi</a:t>
            </a:r>
            <a:r>
              <a:rPr sz="2800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80"/>
              </a:spcBef>
            </a:pPr>
            <a:r>
              <a:rPr sz="2800" spc="-5" dirty="0">
                <a:latin typeface="Times New Roman"/>
                <a:cs typeface="Times New Roman"/>
              </a:rPr>
              <a:t>–kekuatan dan kelemahan internal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i="1" spc="-10" dirty="0">
                <a:latin typeface="Times New Roman"/>
                <a:cs typeface="Times New Roman"/>
              </a:rPr>
              <a:t>(S+W)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Times New Roman"/>
                <a:cs typeface="Times New Roman"/>
              </a:rPr>
              <a:t>–peluang dan </a:t>
            </a:r>
            <a:r>
              <a:rPr sz="2800" spc="-10" dirty="0">
                <a:latin typeface="Times New Roman"/>
                <a:cs typeface="Times New Roman"/>
              </a:rPr>
              <a:t>ancaman </a:t>
            </a:r>
            <a:r>
              <a:rPr sz="2800" spc="-5" dirty="0">
                <a:latin typeface="Times New Roman"/>
                <a:cs typeface="Times New Roman"/>
              </a:rPr>
              <a:t>ekternal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i="1" spc="-10" dirty="0">
                <a:latin typeface="Times New Roman"/>
                <a:cs typeface="Times New Roman"/>
              </a:rPr>
              <a:t>(O+T)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70"/>
              </a:spcBef>
            </a:pPr>
            <a:r>
              <a:rPr sz="2800" dirty="0">
                <a:latin typeface="Times New Roman"/>
                <a:cs typeface="Times New Roman"/>
              </a:rPr>
              <a:t>–Isu </a:t>
            </a:r>
            <a:r>
              <a:rPr sz="2800" spc="-5" dirty="0">
                <a:latin typeface="Times New Roman"/>
                <a:cs typeface="Times New Roman"/>
              </a:rPr>
              <a:t>strategis, sebab, dan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prioritas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sz="2800" dirty="0">
                <a:latin typeface="Times New Roman"/>
                <a:cs typeface="Times New Roman"/>
              </a:rPr>
              <a:t>–posisi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organisasi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9269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3990" y="241757"/>
            <a:ext cx="65811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Faktor Lingkungan</a:t>
            </a:r>
            <a:r>
              <a:rPr sz="4400" spc="-75" dirty="0"/>
              <a:t> </a:t>
            </a:r>
            <a:r>
              <a:rPr sz="4400" dirty="0"/>
              <a:t>Eksternal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916939" y="1162557"/>
            <a:ext cx="7613650" cy="392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177800" indent="-4572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470534" algn="l"/>
              </a:tabLst>
            </a:pPr>
            <a:r>
              <a:rPr sz="3200" b="1" dirty="0">
                <a:latin typeface="Times New Roman"/>
                <a:cs typeface="Times New Roman"/>
              </a:rPr>
              <a:t>Politik</a:t>
            </a:r>
            <a:r>
              <a:rPr sz="3200" dirty="0">
                <a:latin typeface="Times New Roman"/>
                <a:cs typeface="Times New Roman"/>
              </a:rPr>
              <a:t>: Proses pemerintah pusat,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propinsi,  kabupaten, lokal, kekuatan mempengaruhi  </a:t>
            </a:r>
            <a:r>
              <a:rPr sz="3200" spc="-5" dirty="0">
                <a:latin typeface="Times New Roman"/>
                <a:cs typeface="Times New Roman"/>
              </a:rPr>
              <a:t>organisasi. </a:t>
            </a:r>
            <a:r>
              <a:rPr sz="3200" dirty="0">
                <a:latin typeface="Times New Roman"/>
                <a:cs typeface="Times New Roman"/>
              </a:rPr>
              <a:t>Misal, </a:t>
            </a:r>
            <a:r>
              <a:rPr sz="3200" spc="-20" dirty="0">
                <a:latin typeface="Times New Roman"/>
                <a:cs typeface="Times New Roman"/>
              </a:rPr>
              <a:t>Undang-undang,PP,  </a:t>
            </a:r>
            <a:r>
              <a:rPr sz="3200" dirty="0">
                <a:latin typeface="Times New Roman"/>
                <a:cs typeface="Times New Roman"/>
              </a:rPr>
              <a:t>kebijakan, tax, dan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peraturan,dll</a:t>
            </a:r>
            <a:endParaRPr sz="32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buFont typeface="Wingdings"/>
              <a:buChar char=""/>
              <a:tabLst>
                <a:tab pos="470534" algn="l"/>
              </a:tabLst>
            </a:pPr>
            <a:r>
              <a:rPr sz="3200" b="1" dirty="0">
                <a:latin typeface="Times New Roman"/>
                <a:cs typeface="Times New Roman"/>
              </a:rPr>
              <a:t>Ekonomi</a:t>
            </a:r>
            <a:r>
              <a:rPr sz="3200" dirty="0">
                <a:latin typeface="Times New Roman"/>
                <a:cs typeface="Times New Roman"/>
              </a:rPr>
              <a:t>: Dinamika </a:t>
            </a:r>
            <a:r>
              <a:rPr sz="3200" spc="-20" dirty="0">
                <a:latin typeface="Times New Roman"/>
                <a:cs typeface="Times New Roman"/>
              </a:rPr>
              <a:t>pasar, </a:t>
            </a:r>
            <a:r>
              <a:rPr sz="3200" dirty="0">
                <a:latin typeface="Times New Roman"/>
                <a:cs typeface="Times New Roman"/>
              </a:rPr>
              <a:t>sumber  daya,biaya, uang, kondisi ekonomi,  mempengaruhi daya </a:t>
            </a:r>
            <a:r>
              <a:rPr sz="3200" spc="-10" dirty="0">
                <a:latin typeface="Times New Roman"/>
                <a:cs typeface="Times New Roman"/>
              </a:rPr>
              <a:t>beli,customer,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perilaku  pesaing,dan peluang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organisasi.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6494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0720" y="241757"/>
            <a:ext cx="36264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Lanjutan slide</a:t>
            </a:r>
            <a:r>
              <a:rPr sz="4400" spc="-105" dirty="0"/>
              <a:t> </a:t>
            </a:r>
            <a:r>
              <a:rPr sz="4400" dirty="0"/>
              <a:t>8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6939" y="1162557"/>
            <a:ext cx="6861175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69850" indent="-4572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470534" algn="l"/>
              </a:tabLst>
            </a:pPr>
            <a:r>
              <a:rPr sz="3200" b="1" dirty="0">
                <a:latin typeface="Times New Roman"/>
                <a:cs typeface="Times New Roman"/>
              </a:rPr>
              <a:t>Sosial</a:t>
            </a:r>
            <a:r>
              <a:rPr sz="3200" dirty="0">
                <a:latin typeface="Times New Roman"/>
                <a:cs typeface="Times New Roman"/>
              </a:rPr>
              <a:t>:Pola budaya, nilai, gaya hidup,  perilaku, dan etnik mempengaruhi</a:t>
            </a:r>
            <a:r>
              <a:rPr sz="3200" spc="-13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org.</a:t>
            </a:r>
            <a:endParaRPr sz="32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buFont typeface="Wingdings"/>
              <a:buChar char=""/>
              <a:tabLst>
                <a:tab pos="470534" algn="l"/>
                <a:tab pos="5200015" algn="l"/>
                <a:tab pos="5894070" algn="l"/>
              </a:tabLst>
            </a:pPr>
            <a:r>
              <a:rPr sz="3200" b="1" spc="-30" dirty="0">
                <a:latin typeface="Times New Roman"/>
                <a:cs typeface="Times New Roman"/>
              </a:rPr>
              <a:t>Teknologi</a:t>
            </a:r>
            <a:r>
              <a:rPr sz="3200" spc="-30" dirty="0">
                <a:latin typeface="Times New Roman"/>
                <a:cs typeface="Times New Roman"/>
              </a:rPr>
              <a:t>:</a:t>
            </a:r>
            <a:r>
              <a:rPr sz="3200" dirty="0">
                <a:latin typeface="Times New Roman"/>
                <a:cs typeface="Times New Roman"/>
              </a:rPr>
              <a:t> Kemajuan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teknologi	yang  me</a:t>
            </a:r>
            <a:r>
              <a:rPr sz="3200" spc="5" dirty="0">
                <a:latin typeface="Times New Roman"/>
                <a:cs typeface="Times New Roman"/>
              </a:rPr>
              <a:t>m</a:t>
            </a:r>
            <a:r>
              <a:rPr sz="3200" dirty="0">
                <a:latin typeface="Times New Roman"/>
                <a:cs typeface="Times New Roman"/>
              </a:rPr>
              <a:t>p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ngaruhi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k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ma</a:t>
            </a:r>
            <a:r>
              <a:rPr sz="3200" spc="5" dirty="0">
                <a:latin typeface="Times New Roman"/>
                <a:cs typeface="Times New Roman"/>
              </a:rPr>
              <a:t>m</a:t>
            </a:r>
            <a:r>
              <a:rPr sz="3200" dirty="0">
                <a:latin typeface="Times New Roman"/>
                <a:cs typeface="Times New Roman"/>
              </a:rPr>
              <a:t>puan	o</a:t>
            </a:r>
            <a:r>
              <a:rPr sz="3200" spc="-55" dirty="0">
                <a:latin typeface="Times New Roman"/>
                <a:cs typeface="Times New Roman"/>
              </a:rPr>
              <a:t>r</a:t>
            </a:r>
            <a:r>
              <a:rPr sz="3200" spc="20" dirty="0">
                <a:latin typeface="Times New Roman"/>
                <a:cs typeface="Times New Roman"/>
              </a:rPr>
              <a:t>g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5" dirty="0">
                <a:latin typeface="Times New Roman"/>
                <a:cs typeface="Times New Roman"/>
              </a:rPr>
              <a:t>n</a:t>
            </a:r>
            <a:r>
              <a:rPr sz="3200" dirty="0">
                <a:latin typeface="Times New Roman"/>
                <a:cs typeface="Times New Roman"/>
              </a:rPr>
              <a:t>isasi  termasuk alat komunikasi, </a:t>
            </a:r>
            <a:r>
              <a:rPr sz="3200" spc="-15" dirty="0">
                <a:latin typeface="Times New Roman"/>
                <a:cs typeface="Times New Roman"/>
              </a:rPr>
              <a:t>komputer,  </a:t>
            </a:r>
            <a:r>
              <a:rPr sz="3200" dirty="0">
                <a:latin typeface="Times New Roman"/>
                <a:cs typeface="Times New Roman"/>
              </a:rPr>
              <a:t>transporasi,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dll.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73620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9276" y="241757"/>
            <a:ext cx="7087996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Faktor Lingkungan</a:t>
            </a:r>
            <a:r>
              <a:rPr sz="4400" spc="-85" dirty="0"/>
              <a:t> </a:t>
            </a:r>
            <a:r>
              <a:rPr sz="4400" dirty="0"/>
              <a:t>Internal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9740" y="1170178"/>
            <a:ext cx="89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6939" y="1436877"/>
            <a:ext cx="6934834" cy="246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470534" algn="l"/>
              </a:tabLst>
            </a:pPr>
            <a:r>
              <a:rPr sz="3200" dirty="0">
                <a:latin typeface="Times New Roman"/>
                <a:cs typeface="Times New Roman"/>
              </a:rPr>
              <a:t>Sumber daya tenaga: kualitas,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kuantitas</a:t>
            </a:r>
            <a:endParaRPr sz="32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buFont typeface="Wingdings"/>
              <a:buChar char=""/>
              <a:tabLst>
                <a:tab pos="470534" algn="l"/>
              </a:tabLst>
            </a:pPr>
            <a:r>
              <a:rPr sz="3200" dirty="0">
                <a:latin typeface="Times New Roman"/>
                <a:cs typeface="Times New Roman"/>
              </a:rPr>
              <a:t>Struktur </a:t>
            </a:r>
            <a:r>
              <a:rPr sz="3200" spc="-5" dirty="0">
                <a:latin typeface="Times New Roman"/>
                <a:cs typeface="Times New Roman"/>
              </a:rPr>
              <a:t>organisasi: </a:t>
            </a:r>
            <a:r>
              <a:rPr sz="3200" dirty="0">
                <a:latin typeface="Times New Roman"/>
                <a:cs typeface="Times New Roman"/>
              </a:rPr>
              <a:t>tugas dan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tanggung  jawab, job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deskripsi</a:t>
            </a:r>
            <a:endParaRPr sz="3200">
              <a:latin typeface="Times New Roman"/>
              <a:cs typeface="Times New Roman"/>
            </a:endParaRPr>
          </a:p>
          <a:p>
            <a:pPr marL="469900" marR="199390" indent="-457200">
              <a:lnSpc>
                <a:spcPct val="100000"/>
              </a:lnSpc>
              <a:buFont typeface="Wingdings"/>
              <a:buChar char=""/>
              <a:tabLst>
                <a:tab pos="470534" algn="l"/>
              </a:tabLst>
            </a:pPr>
            <a:r>
              <a:rPr sz="3200" dirty="0">
                <a:latin typeface="Times New Roman"/>
                <a:cs typeface="Times New Roman"/>
              </a:rPr>
              <a:t>Sumber daya fisik: bangunan,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gedung,  sarana dan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prasarana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8251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</TotalTime>
  <Words>423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Analisis Lingkungan</vt:lpstr>
      <vt:lpstr>Latar Belakang</vt:lpstr>
      <vt:lpstr>Lanjutan slide 3</vt:lpstr>
      <vt:lpstr>Analisis Lingkungan</vt:lpstr>
      <vt:lpstr>Tujuan Analisis</vt:lpstr>
      <vt:lpstr>Lanjutan slide 6</vt:lpstr>
      <vt:lpstr>Faktor Lingkungan Eksternal</vt:lpstr>
      <vt:lpstr>Lanjutan slide 8</vt:lpstr>
      <vt:lpstr>Faktor Lingkungan Internal</vt:lpstr>
      <vt:lpstr>lanjutan slide 10</vt:lpstr>
      <vt:lpstr>Lingkungan Organisasi</vt:lpstr>
      <vt:lpstr>Metode Analisis</vt:lpstr>
      <vt:lpstr>Metode Analisis</vt:lpstr>
      <vt:lpstr>Lanjutan slide 14</vt:lpstr>
      <vt:lpstr>Lanjutan slide 15</vt:lpstr>
      <vt:lpstr>Lanjutan slide 16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Lingkungan</dc:title>
  <dc:creator>HP PC</dc:creator>
  <cp:lastModifiedBy>HP PC</cp:lastModifiedBy>
  <cp:revision>2</cp:revision>
  <dcterms:created xsi:type="dcterms:W3CDTF">2018-04-11T05:10:42Z</dcterms:created>
  <dcterms:modified xsi:type="dcterms:W3CDTF">2018-04-11T05:24:40Z</dcterms:modified>
</cp:coreProperties>
</file>