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</p:sldIdLst>
  <p:sldSz cx="9144000" cy="6858000" type="screen4x3"/>
  <p:notesSz cx="9144000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10820" marR="5080" indent="-198120">
              <a:lnSpc>
                <a:spcPts val="1680"/>
              </a:lnSpc>
              <a:spcBef>
                <a:spcPts val="25"/>
              </a:spcBef>
            </a:pPr>
            <a:r>
              <a:rPr dirty="0"/>
              <a:t>MS-T1.Analisis</a:t>
            </a:r>
            <a:r>
              <a:rPr spc="-130" dirty="0"/>
              <a:t> </a:t>
            </a:r>
            <a:r>
              <a:rPr dirty="0"/>
              <a:t>strategis  Sumengen</a:t>
            </a:r>
            <a:r>
              <a:rPr spc="-55" dirty="0"/>
              <a:t> </a:t>
            </a:r>
            <a:r>
              <a:rPr dirty="0"/>
              <a:t>Sutomo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ed</a:t>
            </a:r>
            <a:r>
              <a:rPr spc="-85" dirty="0"/>
              <a:t> </a:t>
            </a:r>
            <a:r>
              <a:rPr dirty="0"/>
              <a:t>17.2.2015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10820" marR="5080" indent="-198120">
              <a:lnSpc>
                <a:spcPts val="1680"/>
              </a:lnSpc>
              <a:spcBef>
                <a:spcPts val="25"/>
              </a:spcBef>
            </a:pPr>
            <a:r>
              <a:rPr dirty="0"/>
              <a:t>MS-T1.Analisis</a:t>
            </a:r>
            <a:r>
              <a:rPr spc="-130" dirty="0"/>
              <a:t> </a:t>
            </a:r>
            <a:r>
              <a:rPr dirty="0"/>
              <a:t>strategis  Sumengen</a:t>
            </a:r>
            <a:r>
              <a:rPr spc="-55" dirty="0"/>
              <a:t> </a:t>
            </a:r>
            <a:r>
              <a:rPr dirty="0"/>
              <a:t>Sutomo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ed</a:t>
            </a:r>
            <a:r>
              <a:rPr spc="-85" dirty="0"/>
              <a:t> </a:t>
            </a:r>
            <a:r>
              <a:rPr dirty="0"/>
              <a:t>17.2.2015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10820" marR="5080" indent="-198120">
              <a:lnSpc>
                <a:spcPts val="1680"/>
              </a:lnSpc>
              <a:spcBef>
                <a:spcPts val="25"/>
              </a:spcBef>
            </a:pPr>
            <a:r>
              <a:rPr dirty="0"/>
              <a:t>MS-T1.Analisis</a:t>
            </a:r>
            <a:r>
              <a:rPr spc="-130" dirty="0"/>
              <a:t> </a:t>
            </a:r>
            <a:r>
              <a:rPr dirty="0"/>
              <a:t>strategis  Sumengen</a:t>
            </a:r>
            <a:r>
              <a:rPr spc="-55" dirty="0"/>
              <a:t> </a:t>
            </a:r>
            <a:r>
              <a:rPr dirty="0"/>
              <a:t>Sutomo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ed</a:t>
            </a:r>
            <a:r>
              <a:rPr spc="-85" dirty="0"/>
              <a:t> </a:t>
            </a:r>
            <a:r>
              <a:rPr dirty="0"/>
              <a:t>17.2.2015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10820" marR="5080" indent="-198120">
              <a:lnSpc>
                <a:spcPts val="1680"/>
              </a:lnSpc>
              <a:spcBef>
                <a:spcPts val="25"/>
              </a:spcBef>
            </a:pPr>
            <a:r>
              <a:rPr dirty="0"/>
              <a:t>MS-T1.Analisis</a:t>
            </a:r>
            <a:r>
              <a:rPr spc="-130" dirty="0"/>
              <a:t> </a:t>
            </a:r>
            <a:r>
              <a:rPr dirty="0"/>
              <a:t>strategis  Sumengen</a:t>
            </a:r>
            <a:r>
              <a:rPr spc="-55" dirty="0"/>
              <a:t> </a:t>
            </a:r>
            <a:r>
              <a:rPr dirty="0"/>
              <a:t>Sutomo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ed</a:t>
            </a:r>
            <a:r>
              <a:rPr spc="-85" dirty="0"/>
              <a:t> </a:t>
            </a:r>
            <a:r>
              <a:rPr dirty="0"/>
              <a:t>17.2.2015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10820" marR="5080" indent="-198120">
              <a:lnSpc>
                <a:spcPts val="1680"/>
              </a:lnSpc>
              <a:spcBef>
                <a:spcPts val="25"/>
              </a:spcBef>
            </a:pPr>
            <a:r>
              <a:rPr dirty="0"/>
              <a:t>MS-T1.Analisis</a:t>
            </a:r>
            <a:r>
              <a:rPr spc="-130" dirty="0"/>
              <a:t> </a:t>
            </a:r>
            <a:r>
              <a:rPr dirty="0"/>
              <a:t>strategis  Sumengen</a:t>
            </a:r>
            <a:r>
              <a:rPr spc="-55" dirty="0"/>
              <a:t> </a:t>
            </a:r>
            <a:r>
              <a:rPr dirty="0"/>
              <a:t>Sutomo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ed</a:t>
            </a:r>
            <a:r>
              <a:rPr spc="-85" dirty="0"/>
              <a:t> </a:t>
            </a:r>
            <a:r>
              <a:rPr dirty="0"/>
              <a:t>17.2.2015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41882" y="1461643"/>
            <a:ext cx="7060234" cy="2465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4334" y="1240281"/>
            <a:ext cx="8355330" cy="4122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00450" y="6290385"/>
            <a:ext cx="1942464" cy="438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10820" marR="5080" indent="-198120">
              <a:lnSpc>
                <a:spcPts val="1680"/>
              </a:lnSpc>
              <a:spcBef>
                <a:spcPts val="25"/>
              </a:spcBef>
            </a:pPr>
            <a:r>
              <a:rPr dirty="0"/>
              <a:t>MS-T1.Analisis</a:t>
            </a:r>
            <a:r>
              <a:rPr spc="-130" dirty="0"/>
              <a:t> </a:t>
            </a:r>
            <a:r>
              <a:rPr dirty="0"/>
              <a:t>strategis  Sumengen</a:t>
            </a:r>
            <a:r>
              <a:rPr spc="-55" dirty="0"/>
              <a:t> </a:t>
            </a:r>
            <a:r>
              <a:rPr dirty="0"/>
              <a:t>Sutomo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5940" y="6290385"/>
            <a:ext cx="1064895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ed</a:t>
            </a:r>
            <a:r>
              <a:rPr spc="-85" dirty="0"/>
              <a:t> </a:t>
            </a:r>
            <a:r>
              <a:rPr dirty="0"/>
              <a:t>17.2.2015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71585" y="6290385"/>
            <a:ext cx="249554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6261" y="2071192"/>
            <a:ext cx="649287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00FF"/>
                </a:solidFill>
              </a:rPr>
              <a:t>Analisis</a:t>
            </a:r>
            <a:r>
              <a:rPr spc="-65" dirty="0">
                <a:solidFill>
                  <a:srgbClr val="0000FF"/>
                </a:solidFill>
              </a:rPr>
              <a:t> </a:t>
            </a:r>
            <a:r>
              <a:rPr dirty="0">
                <a:solidFill>
                  <a:srgbClr val="0000FF"/>
                </a:solidFill>
              </a:rPr>
              <a:t>SWOT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34887" rIns="0" bIns="0" rtlCol="0">
            <a:spAutoFit/>
          </a:bodyPr>
          <a:lstStyle/>
          <a:p>
            <a:pPr marL="2348230" marR="5080" indent="-962025">
              <a:lnSpc>
                <a:spcPct val="120000"/>
              </a:lnSpc>
              <a:spcBef>
                <a:spcPts val="100"/>
              </a:spcBef>
            </a:pPr>
            <a:r>
              <a:rPr sz="6000" dirty="0"/>
              <a:t>Identifikasi</a:t>
            </a:r>
            <a:r>
              <a:rPr sz="6000" spc="-95" dirty="0"/>
              <a:t> </a:t>
            </a:r>
            <a:r>
              <a:rPr sz="6000" dirty="0"/>
              <a:t>Isu  Strategis</a:t>
            </a:r>
            <a:endParaRPr sz="6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4566" y="482930"/>
            <a:ext cx="31362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Arial"/>
                <a:cs typeface="Arial"/>
              </a:rPr>
              <a:t>Isu</a:t>
            </a:r>
            <a:r>
              <a:rPr sz="4400" spc="-65" dirty="0">
                <a:latin typeface="Arial"/>
                <a:cs typeface="Arial"/>
              </a:rPr>
              <a:t> </a:t>
            </a:r>
            <a:r>
              <a:rPr sz="4400" dirty="0">
                <a:latin typeface="Arial"/>
                <a:cs typeface="Arial"/>
              </a:rPr>
              <a:t>Strategis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19757"/>
            <a:ext cx="8061325" cy="3148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918210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Masalah jangka panjang dan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memerlukan  solusi jangka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panjang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Menggabungkan kelemahan internal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organisasi  dengan ancaman/tantangan di luar organisasi  di masa yang akan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datang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Diskusi tim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perencana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335" marR="5080" indent="1200785">
              <a:lnSpc>
                <a:spcPct val="100000"/>
              </a:lnSpc>
              <a:spcBef>
                <a:spcPts val="105"/>
              </a:spcBef>
            </a:pPr>
            <a:r>
              <a:rPr dirty="0"/>
              <a:t>Identifikasi  Posisi</a:t>
            </a:r>
            <a:r>
              <a:rPr spc="-60" dirty="0"/>
              <a:t> </a:t>
            </a:r>
            <a:r>
              <a:rPr dirty="0"/>
              <a:t>Organisasi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6420" y="142747"/>
            <a:ext cx="3931920" cy="100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52855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0000FF"/>
                </a:solidFill>
                <a:latin typeface="Arial"/>
                <a:cs typeface="Arial"/>
              </a:rPr>
              <a:t>Analisis  Lingkungan</a:t>
            </a:r>
            <a:r>
              <a:rPr sz="3200" spc="-8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00FF"/>
                </a:solidFill>
                <a:latin typeface="Arial"/>
                <a:cs typeface="Arial"/>
              </a:rPr>
              <a:t>Eksternal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336903"/>
            <a:ext cx="6383020" cy="368363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2283460" algn="l"/>
              </a:tabLst>
            </a:pPr>
            <a:r>
              <a:rPr sz="2000" dirty="0">
                <a:latin typeface="Arial"/>
                <a:cs typeface="Arial"/>
              </a:rPr>
              <a:t>Menyiapkan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matrik	(5k x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4b)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5501005" algn="l"/>
              </a:tabLst>
            </a:pP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Kolom 1</a:t>
            </a:r>
            <a:r>
              <a:rPr sz="2000" dirty="0">
                <a:latin typeface="Arial"/>
                <a:cs typeface="Arial"/>
              </a:rPr>
              <a:t>: Faktor Peluang dan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Ancaman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spesifik	(5-10)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Kolom 2</a:t>
            </a:r>
            <a:r>
              <a:rPr sz="2000" dirty="0">
                <a:latin typeface="Arial"/>
                <a:cs typeface="Arial"/>
              </a:rPr>
              <a:t>: Bobot faktor terhadap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strategi/org.</a:t>
            </a:r>
            <a:endParaRPr sz="2000">
              <a:latin typeface="Arial"/>
              <a:cs typeface="Arial"/>
            </a:endParaRPr>
          </a:p>
          <a:p>
            <a:pPr marL="1323340">
              <a:lnSpc>
                <a:spcPct val="100000"/>
              </a:lnSpc>
              <a:spcBef>
                <a:spcPts val="480"/>
              </a:spcBef>
              <a:tabLst>
                <a:tab pos="2822575" algn="l"/>
              </a:tabLst>
            </a:pPr>
            <a:r>
              <a:rPr sz="2000" dirty="0">
                <a:solidFill>
                  <a:srgbClr val="001F5F"/>
                </a:solidFill>
                <a:latin typeface="Arial"/>
                <a:cs typeface="Arial"/>
              </a:rPr>
              <a:t>Penting</a:t>
            </a:r>
            <a:r>
              <a:rPr sz="2000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1F5F"/>
                </a:solidFill>
                <a:latin typeface="Arial"/>
                <a:cs typeface="Arial"/>
              </a:rPr>
              <a:t>=</a:t>
            </a:r>
            <a:r>
              <a:rPr sz="2000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1F5F"/>
                </a:solidFill>
                <a:latin typeface="Arial"/>
                <a:cs typeface="Arial"/>
              </a:rPr>
              <a:t>1;	Tidak penting</a:t>
            </a:r>
            <a:r>
              <a:rPr sz="2000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1F5F"/>
                </a:solidFill>
                <a:latin typeface="Arial"/>
                <a:cs typeface="Arial"/>
              </a:rPr>
              <a:t>=0</a:t>
            </a:r>
            <a:endParaRPr sz="2000">
              <a:latin typeface="Arial"/>
              <a:cs typeface="Arial"/>
            </a:endParaRPr>
          </a:p>
          <a:p>
            <a:pPr marL="1416050" marR="5080" indent="-93345">
              <a:lnSpc>
                <a:spcPct val="120000"/>
              </a:lnSpc>
              <a:tabLst>
                <a:tab pos="4801870" algn="l"/>
              </a:tabLst>
            </a:pP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Peluang penting</a:t>
            </a: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=1;</a:t>
            </a:r>
            <a:r>
              <a:rPr sz="2000" spc="-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Peluang	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td 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penting </a:t>
            </a:r>
            <a:r>
              <a:rPr sz="2000" spc="5" dirty="0">
                <a:solidFill>
                  <a:srgbClr val="FF0000"/>
                </a:solidFill>
                <a:latin typeface="Arial"/>
                <a:cs typeface="Arial"/>
              </a:rPr>
              <a:t>=0 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Ancaman penting=0; Ancaman td</a:t>
            </a:r>
            <a:r>
              <a:rPr sz="2000" spc="-1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penting=4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Kolom 3</a:t>
            </a:r>
            <a:r>
              <a:rPr sz="2000" dirty="0">
                <a:latin typeface="Arial"/>
                <a:cs typeface="Arial"/>
              </a:rPr>
              <a:t>: Rating faktor terhadap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strategi/org.</a:t>
            </a:r>
            <a:endParaRPr sz="2000">
              <a:latin typeface="Arial"/>
              <a:cs typeface="Arial"/>
            </a:endParaRPr>
          </a:p>
          <a:p>
            <a:pPr marL="1323340">
              <a:lnSpc>
                <a:spcPct val="100000"/>
              </a:lnSpc>
              <a:spcBef>
                <a:spcPts val="480"/>
              </a:spcBef>
              <a:tabLst>
                <a:tab pos="2624455" algn="l"/>
                <a:tab pos="3317240" algn="l"/>
              </a:tabLst>
            </a:pPr>
            <a:r>
              <a:rPr sz="2000" dirty="0">
                <a:latin typeface="Arial"/>
                <a:cs typeface="Arial"/>
              </a:rPr>
              <a:t>Besar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=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4;	Kecil	=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  <a:p>
            <a:pPr marL="1323340" marR="621665">
              <a:lnSpc>
                <a:spcPct val="120000"/>
              </a:lnSpc>
              <a:tabLst>
                <a:tab pos="3171190" algn="l"/>
                <a:tab pos="5391785" algn="l"/>
              </a:tabLst>
            </a:pPr>
            <a:r>
              <a:rPr sz="2000" dirty="0">
                <a:solidFill>
                  <a:srgbClr val="001F5F"/>
                </a:solidFill>
                <a:latin typeface="Arial"/>
                <a:cs typeface="Arial"/>
              </a:rPr>
              <a:t>Peluang</a:t>
            </a:r>
            <a:r>
              <a:rPr sz="2000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1F5F"/>
                </a:solidFill>
                <a:latin typeface="Arial"/>
                <a:cs typeface="Arial"/>
              </a:rPr>
              <a:t>besar	= 4;</a:t>
            </a:r>
            <a:r>
              <a:rPr sz="2000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1F5F"/>
                </a:solidFill>
                <a:latin typeface="Arial"/>
                <a:cs typeface="Arial"/>
              </a:rPr>
              <a:t>Peluang</a:t>
            </a:r>
            <a:r>
              <a:rPr sz="2000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1F5F"/>
                </a:solidFill>
                <a:latin typeface="Arial"/>
                <a:cs typeface="Arial"/>
              </a:rPr>
              <a:t>kecil	=</a:t>
            </a:r>
            <a:r>
              <a:rPr sz="2000" spc="-1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1F5F"/>
                </a:solidFill>
                <a:latin typeface="Arial"/>
                <a:cs typeface="Arial"/>
              </a:rPr>
              <a:t>1  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Ancaman besar = 1</a:t>
            </a:r>
            <a:r>
              <a:rPr sz="2000" dirty="0">
                <a:latin typeface="Arial"/>
                <a:cs typeface="Arial"/>
              </a:rPr>
              <a:t>;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Ancaman kecil =</a:t>
            </a:r>
            <a:r>
              <a:rPr sz="2000" spc="-1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4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2413" y="470357"/>
            <a:ext cx="39084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1306347"/>
            <a:ext cx="5782310" cy="361124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Kolom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</a:t>
            </a:r>
            <a:endParaRPr sz="2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imes New Roman"/>
                <a:cs typeface="Times New Roman"/>
              </a:rPr>
              <a:t>–Faktor pembobotan, </a:t>
            </a:r>
            <a:r>
              <a:rPr sz="2800" dirty="0">
                <a:latin typeface="Times New Roman"/>
                <a:cs typeface="Times New Roman"/>
              </a:rPr>
              <a:t>Bobot </a:t>
            </a:r>
            <a:r>
              <a:rPr sz="2800" spc="-5" dirty="0">
                <a:latin typeface="Times New Roman"/>
                <a:cs typeface="Times New Roman"/>
              </a:rPr>
              <a:t>x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Rating</a:t>
            </a:r>
            <a:endParaRPr sz="2800">
              <a:latin typeface="Times New Roman"/>
              <a:cs typeface="Times New Roman"/>
            </a:endParaRPr>
          </a:p>
          <a:p>
            <a:pPr marL="12700" marR="340995" indent="457200">
              <a:lnSpc>
                <a:spcPct val="120000"/>
              </a:lnSpc>
            </a:pPr>
            <a:r>
              <a:rPr sz="2800" spc="-5" dirty="0">
                <a:latin typeface="Times New Roman"/>
                <a:cs typeface="Times New Roman"/>
              </a:rPr>
              <a:t>–Nilai 1 jelek……….4 sangat baik 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Kolom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</a:t>
            </a:r>
            <a:endParaRPr sz="2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imes New Roman"/>
                <a:cs typeface="Times New Roman"/>
              </a:rPr>
              <a:t>–Untuk memberikan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komentar</a:t>
            </a:r>
            <a:endParaRPr sz="2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Times New Roman"/>
                <a:cs typeface="Times New Roman"/>
              </a:rPr>
              <a:t>–Catatan mengapa </a:t>
            </a:r>
            <a:r>
              <a:rPr sz="2800" dirty="0">
                <a:latin typeface="Times New Roman"/>
                <a:cs typeface="Times New Roman"/>
              </a:rPr>
              <a:t>faktor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dipilih</a:t>
            </a:r>
            <a:endParaRPr sz="2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Times New Roman"/>
                <a:cs typeface="Times New Roman"/>
              </a:rPr>
              <a:t>–Perhitungan skor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pembobotan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6904" y="0"/>
            <a:ext cx="548132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Contoh,</a:t>
            </a:r>
            <a:endParaRPr sz="2800"/>
          </a:p>
          <a:p>
            <a:pPr algn="ctr">
              <a:lnSpc>
                <a:spcPct val="100000"/>
              </a:lnSpc>
            </a:pPr>
            <a:r>
              <a:rPr sz="2800" spc="-5" dirty="0"/>
              <a:t>Matrik Analisis </a:t>
            </a:r>
            <a:r>
              <a:rPr sz="2800" dirty="0"/>
              <a:t>Lingkungan</a:t>
            </a:r>
            <a:r>
              <a:rPr sz="2800" spc="-45" dirty="0"/>
              <a:t> </a:t>
            </a:r>
            <a:r>
              <a:rPr sz="2800" spc="-5" dirty="0"/>
              <a:t>Eksternal</a:t>
            </a:r>
            <a:endParaRPr sz="28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19112" y="976312"/>
          <a:ext cx="8077200" cy="4425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1400"/>
                <a:gridCol w="1066800"/>
                <a:gridCol w="914400"/>
                <a:gridCol w="838200"/>
                <a:gridCol w="1676400"/>
              </a:tblGrid>
              <a:tr h="671830">
                <a:tc>
                  <a:txBody>
                    <a:bodyPr/>
                    <a:lstStyle/>
                    <a:p>
                      <a:pPr marL="105410" marR="1056640">
                        <a:lnSpc>
                          <a:spcPts val="2160"/>
                        </a:lnSpc>
                        <a:spcBef>
                          <a:spcPts val="9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Faktor Lingkungan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eksternal 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(PEST)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Bobot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Rating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B x</a:t>
                      </a:r>
                      <a:r>
                        <a:rPr sz="15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R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Komentar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289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Peluang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172720" indent="-67310">
                        <a:lnSpc>
                          <a:spcPct val="100000"/>
                        </a:lnSpc>
                        <a:spcBef>
                          <a:spcPts val="100"/>
                        </a:spcBef>
                        <a:buSzPct val="93333"/>
                        <a:buChar char="•"/>
                        <a:tabLst>
                          <a:tab pos="173355" algn="l"/>
                        </a:tabLst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Kebijakan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desentralisasi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0,15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0,45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Delegasi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kep.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marL="172720" indent="-67310">
                        <a:lnSpc>
                          <a:spcPct val="100000"/>
                        </a:lnSpc>
                        <a:spcBef>
                          <a:spcPts val="100"/>
                        </a:spcBef>
                        <a:buSzPct val="93333"/>
                        <a:buChar char="•"/>
                        <a:tabLst>
                          <a:tab pos="173355" algn="l"/>
                        </a:tabLst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Penghasilan</a:t>
                      </a:r>
                      <a:r>
                        <a:rPr sz="15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penduduk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0,20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0,80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Pasar</a:t>
                      </a:r>
                      <a:r>
                        <a:rPr sz="1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terbuka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172720" indent="-67310">
                        <a:lnSpc>
                          <a:spcPct val="100000"/>
                        </a:lnSpc>
                        <a:spcBef>
                          <a:spcPts val="100"/>
                        </a:spcBef>
                        <a:buSzPct val="93333"/>
                        <a:buChar char="•"/>
                        <a:tabLst>
                          <a:tab pos="173355" algn="l"/>
                        </a:tabLst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Banyak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tenaga terdidik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0,25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Kunci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sukses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marL="172720" indent="-67310">
                        <a:lnSpc>
                          <a:spcPct val="100000"/>
                        </a:lnSpc>
                        <a:spcBef>
                          <a:spcPts val="100"/>
                        </a:spcBef>
                        <a:buSzPct val="93333"/>
                        <a:buChar char="•"/>
                        <a:tabLst>
                          <a:tab pos="173355" algn="l"/>
                        </a:tabLst>
                      </a:pPr>
                      <a:r>
                        <a:rPr sz="1500" spc="-20" dirty="0">
                          <a:latin typeface="Arial"/>
                          <a:cs typeface="Arial"/>
                        </a:rPr>
                        <a:t>Teknologi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komunikasi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0,10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0,30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Efisiensi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908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i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2,55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289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Ancaman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172720" indent="-67310">
                        <a:lnSpc>
                          <a:spcPct val="100000"/>
                        </a:lnSpc>
                        <a:spcBef>
                          <a:spcPts val="100"/>
                        </a:spcBef>
                        <a:buSzPct val="93333"/>
                        <a:buChar char="•"/>
                        <a:tabLst>
                          <a:tab pos="173355" algn="l"/>
                        </a:tabLst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PP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masih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terbatas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0,05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0,10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Hati-hati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marL="224154" indent="-118745">
                        <a:lnSpc>
                          <a:spcPct val="100000"/>
                        </a:lnSpc>
                        <a:spcBef>
                          <a:spcPts val="100"/>
                        </a:spcBef>
                        <a:buChar char="•"/>
                        <a:tabLst>
                          <a:tab pos="224790" algn="l"/>
                        </a:tabLst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Banyak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pesaing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0,05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0,10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spc="-20" dirty="0">
                          <a:latin typeface="Arial"/>
                          <a:cs typeface="Arial"/>
                        </a:rPr>
                        <a:t>Tantangan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172720" indent="-67310">
                        <a:lnSpc>
                          <a:spcPct val="100000"/>
                        </a:lnSpc>
                        <a:spcBef>
                          <a:spcPts val="100"/>
                        </a:spcBef>
                        <a:buSzPct val="93333"/>
                        <a:buChar char="•"/>
                        <a:tabLst>
                          <a:tab pos="173355" algn="l"/>
                        </a:tabLst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Pengaruh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narkoba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0,10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0,20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Hati-hati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224154" indent="-118745">
                        <a:lnSpc>
                          <a:spcPct val="100000"/>
                        </a:lnSpc>
                        <a:spcBef>
                          <a:spcPts val="100"/>
                        </a:spcBef>
                        <a:buChar char="•"/>
                        <a:tabLst>
                          <a:tab pos="224790" algn="l"/>
                        </a:tabLst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Kemampuan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 teknologi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0,10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0,20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Hati-hati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901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i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0,60</a:t>
                      </a:r>
                      <a:r>
                        <a:rPr sz="1500" i="1" dirty="0">
                          <a:latin typeface="Arial"/>
                          <a:cs typeface="Arial"/>
                        </a:rPr>
                        <a:t>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spc="-35" dirty="0">
                          <a:latin typeface="Arial"/>
                          <a:cs typeface="Arial"/>
                        </a:rPr>
                        <a:t>Total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i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1,95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612140" y="5516067"/>
            <a:ext cx="5645150" cy="483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6073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Times New Roman"/>
                <a:cs typeface="Times New Roman"/>
              </a:rPr>
              <a:t>Pengaruh faktor terhadap strategi organisasi </a:t>
            </a:r>
            <a:r>
              <a:rPr sz="1000" dirty="0">
                <a:latin typeface="Times New Roman"/>
                <a:cs typeface="Times New Roman"/>
              </a:rPr>
              <a:t>diberi bobot. Bobot </a:t>
            </a:r>
            <a:r>
              <a:rPr sz="1000" spc="-5" dirty="0">
                <a:latin typeface="Times New Roman"/>
                <a:cs typeface="Times New Roman"/>
              </a:rPr>
              <a:t>penting....1; </a:t>
            </a:r>
            <a:r>
              <a:rPr sz="1000" dirty="0">
                <a:latin typeface="Times New Roman"/>
                <a:cs typeface="Times New Roman"/>
              </a:rPr>
              <a:t>Tidak </a:t>
            </a:r>
            <a:r>
              <a:rPr sz="1000" spc="-5" dirty="0">
                <a:latin typeface="Times New Roman"/>
                <a:cs typeface="Times New Roman"/>
              </a:rPr>
              <a:t>penting.....0  Pengaruh faktor terhadap strategi organisasi </a:t>
            </a:r>
            <a:r>
              <a:rPr sz="1000" dirty="0">
                <a:latin typeface="Times New Roman"/>
                <a:cs typeface="Times New Roman"/>
              </a:rPr>
              <a:t>diberi </a:t>
            </a:r>
            <a:r>
              <a:rPr sz="1000" spc="-5" dirty="0">
                <a:latin typeface="Times New Roman"/>
                <a:cs typeface="Times New Roman"/>
              </a:rPr>
              <a:t>rating.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Rating besar.....4; Kecil .................1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000" spc="-5" dirty="0">
                <a:latin typeface="Times New Roman"/>
                <a:cs typeface="Times New Roman"/>
              </a:rPr>
              <a:t>Peluang besar rating besar; peluang kecil rating kecil. </a:t>
            </a:r>
            <a:r>
              <a:rPr sz="1000" spc="-10" dirty="0">
                <a:latin typeface="Times New Roman"/>
                <a:cs typeface="Times New Roman"/>
              </a:rPr>
              <a:t>Ancaman </a:t>
            </a:r>
            <a:r>
              <a:rPr sz="1000" spc="-5" dirty="0">
                <a:latin typeface="Times New Roman"/>
                <a:cs typeface="Times New Roman"/>
              </a:rPr>
              <a:t>besar rating kecil; </a:t>
            </a:r>
            <a:r>
              <a:rPr sz="1000" spc="-10" dirty="0">
                <a:latin typeface="Times New Roman"/>
                <a:cs typeface="Times New Roman"/>
              </a:rPr>
              <a:t>Ancaman </a:t>
            </a:r>
            <a:r>
              <a:rPr sz="1000" spc="-5" dirty="0">
                <a:latin typeface="Times New Roman"/>
                <a:cs typeface="Times New Roman"/>
              </a:rPr>
              <a:t>kecil rating</a:t>
            </a:r>
            <a:r>
              <a:rPr sz="1000" spc="2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besar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2689" y="161036"/>
            <a:ext cx="542798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Arial"/>
                <a:cs typeface="Arial"/>
              </a:rPr>
              <a:t>Contoh,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800" dirty="0">
                <a:latin typeface="Arial"/>
                <a:cs typeface="Arial"/>
              </a:rPr>
              <a:t>Matrik </a:t>
            </a:r>
            <a:r>
              <a:rPr sz="2800" spc="-5" dirty="0">
                <a:latin typeface="Arial"/>
                <a:cs typeface="Arial"/>
              </a:rPr>
              <a:t>Analisis </a:t>
            </a:r>
            <a:r>
              <a:rPr sz="2800" dirty="0">
                <a:latin typeface="Arial"/>
                <a:cs typeface="Arial"/>
              </a:rPr>
              <a:t>lingkungan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Internal</a:t>
            </a:r>
            <a:endParaRPr sz="28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19112" y="1128712"/>
          <a:ext cx="8077200" cy="4241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1400"/>
                <a:gridCol w="1066800"/>
                <a:gridCol w="914400"/>
                <a:gridCol w="838200"/>
                <a:gridCol w="1676400"/>
              </a:tblGrid>
              <a:tr h="45656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Faktor Lingkungan</a:t>
                      </a:r>
                      <a:r>
                        <a:rPr sz="15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Internal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Bobot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Rating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B x</a:t>
                      </a:r>
                      <a:r>
                        <a:rPr sz="15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R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Komentar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289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5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Kekuatan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marL="172720" indent="-67310">
                        <a:lnSpc>
                          <a:spcPct val="100000"/>
                        </a:lnSpc>
                        <a:spcBef>
                          <a:spcPts val="85"/>
                        </a:spcBef>
                        <a:buSzPct val="93333"/>
                        <a:buChar char="•"/>
                        <a:tabLst>
                          <a:tab pos="173355" algn="l"/>
                        </a:tabLst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Pengalaman</a:t>
                      </a:r>
                      <a:r>
                        <a:rPr sz="15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pimpinan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0,20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0,80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Kunci</a:t>
                      </a:r>
                      <a:r>
                        <a:rPr sz="15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sukse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172720" indent="-67310">
                        <a:lnSpc>
                          <a:spcPct val="100000"/>
                        </a:lnSpc>
                        <a:spcBef>
                          <a:spcPts val="85"/>
                        </a:spcBef>
                        <a:buSzPct val="93333"/>
                        <a:buChar char="•"/>
                        <a:tabLst>
                          <a:tab pos="173355" algn="l"/>
                        </a:tabLst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Staf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profesional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0,20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0,80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Kunci</a:t>
                      </a:r>
                      <a:r>
                        <a:rPr sz="15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sukes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172720" indent="-67310">
                        <a:lnSpc>
                          <a:spcPct val="100000"/>
                        </a:lnSpc>
                        <a:spcBef>
                          <a:spcPts val="85"/>
                        </a:spcBef>
                        <a:buSzPct val="93333"/>
                        <a:buChar char="•"/>
                        <a:tabLst>
                          <a:tab pos="173355" algn="l"/>
                        </a:tabLst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Networking</a:t>
                      </a:r>
                      <a:r>
                        <a:rPr sz="15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baik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0,20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0,60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Potensi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172720" indent="-67310">
                        <a:lnSpc>
                          <a:spcPct val="100000"/>
                        </a:lnSpc>
                        <a:spcBef>
                          <a:spcPts val="85"/>
                        </a:spcBef>
                        <a:buSzPct val="93333"/>
                        <a:buChar char="•"/>
                        <a:tabLst>
                          <a:tab pos="173355" algn="l"/>
                        </a:tabLst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Integrasi</a:t>
                      </a:r>
                      <a:r>
                        <a:rPr sz="15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berkembang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0,10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0,40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Efektif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901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i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2.60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353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5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Kelemahan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marL="172720" indent="-67310">
                        <a:lnSpc>
                          <a:spcPct val="100000"/>
                        </a:lnSpc>
                        <a:spcBef>
                          <a:spcPts val="85"/>
                        </a:spcBef>
                        <a:buSzPct val="93333"/>
                        <a:buChar char="•"/>
                        <a:tabLst>
                          <a:tab pos="173355" algn="l"/>
                        </a:tabLst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Mutu pelayanan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rendah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0,15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0,60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Hati-hati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172720" indent="-67310">
                        <a:lnSpc>
                          <a:spcPct val="100000"/>
                        </a:lnSpc>
                        <a:spcBef>
                          <a:spcPts val="85"/>
                        </a:spcBef>
                        <a:buSzPct val="93333"/>
                        <a:buChar char="•"/>
                        <a:tabLst>
                          <a:tab pos="173355" algn="l"/>
                        </a:tabLst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Keuangan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terbatas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0,05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0,20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Atensi</a:t>
                      </a:r>
                      <a:r>
                        <a:rPr sz="15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khusus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marL="172720" indent="-67310">
                        <a:lnSpc>
                          <a:spcPct val="100000"/>
                        </a:lnSpc>
                        <a:spcBef>
                          <a:spcPts val="85"/>
                        </a:spcBef>
                        <a:buSzPct val="93333"/>
                        <a:buChar char="•"/>
                        <a:tabLst>
                          <a:tab pos="173355" algn="l"/>
                        </a:tabLst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Fasilitas</a:t>
                      </a:r>
                      <a:r>
                        <a:rPr sz="15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terbatas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0,05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0,15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Perhatian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172720" indent="-67310">
                        <a:lnSpc>
                          <a:spcPct val="100000"/>
                        </a:lnSpc>
                        <a:spcBef>
                          <a:spcPts val="85"/>
                        </a:spcBef>
                        <a:buSzPct val="93333"/>
                        <a:buChar char="•"/>
                        <a:tabLst>
                          <a:tab pos="173355" algn="l"/>
                        </a:tabLst>
                      </a:pP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Kemampuan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bersaing</a:t>
                      </a:r>
                      <a:r>
                        <a:rPr sz="15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redah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0,05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0,15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Hati-hati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901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500" i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1,10</a:t>
                      </a:r>
                      <a:r>
                        <a:rPr sz="1500" i="1" dirty="0">
                          <a:latin typeface="Times New Roman"/>
                          <a:cs typeface="Times New Roman"/>
                        </a:rPr>
                        <a:t>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576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500" spc="-25" dirty="0">
                          <a:latin typeface="Times New Roman"/>
                          <a:cs typeface="Times New Roman"/>
                        </a:rPr>
                        <a:t>Total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1,00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500" i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1,50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12140" y="5516067"/>
            <a:ext cx="597154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090295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Times New Roman"/>
                <a:cs typeface="Times New Roman"/>
              </a:rPr>
              <a:t>Pengaruh faktor terhadap strategi organisasi </a:t>
            </a:r>
            <a:r>
              <a:rPr sz="1000" dirty="0">
                <a:latin typeface="Times New Roman"/>
                <a:cs typeface="Times New Roman"/>
              </a:rPr>
              <a:t>diberi bobot. Bobot </a:t>
            </a:r>
            <a:r>
              <a:rPr sz="1000" spc="-5" dirty="0">
                <a:latin typeface="Times New Roman"/>
                <a:cs typeface="Times New Roman"/>
              </a:rPr>
              <a:t>penting....1; </a:t>
            </a:r>
            <a:r>
              <a:rPr sz="1000" dirty="0">
                <a:latin typeface="Times New Roman"/>
                <a:cs typeface="Times New Roman"/>
              </a:rPr>
              <a:t>Tidak </a:t>
            </a:r>
            <a:r>
              <a:rPr sz="1000" spc="-5" dirty="0">
                <a:latin typeface="Times New Roman"/>
                <a:cs typeface="Times New Roman"/>
              </a:rPr>
              <a:t>penting.....0  Pengaruh faktor terhadap strategi organisasi </a:t>
            </a:r>
            <a:r>
              <a:rPr sz="1000" dirty="0">
                <a:latin typeface="Times New Roman"/>
                <a:cs typeface="Times New Roman"/>
              </a:rPr>
              <a:t>diberi </a:t>
            </a:r>
            <a:r>
              <a:rPr sz="1000" spc="-5" dirty="0">
                <a:latin typeface="Times New Roman"/>
                <a:cs typeface="Times New Roman"/>
              </a:rPr>
              <a:t>Rating besar ...............4;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Kecil .................1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latin typeface="Times New Roman"/>
                <a:cs typeface="Times New Roman"/>
              </a:rPr>
              <a:t>Kekuatan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besar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rating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besar;Kekuatan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kecil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rating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kecil.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Kelemahan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besar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rating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kecil.Kelemahan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kecil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rating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Times New Roman"/>
                <a:cs typeface="Times New Roman"/>
              </a:rPr>
              <a:t>besar</a:t>
            </a:r>
            <a:r>
              <a:rPr sz="1200" spc="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1057" y="317957"/>
            <a:ext cx="27298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0000FF"/>
                </a:solidFill>
              </a:rPr>
              <a:t>Kesimpulan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35305" marR="452120" indent="-45720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534670" algn="l"/>
                <a:tab pos="535305" algn="l"/>
              </a:tabLst>
            </a:pPr>
            <a:r>
              <a:rPr spc="-5" dirty="0"/>
              <a:t>A L mengidentifikasi </a:t>
            </a:r>
            <a:r>
              <a:rPr dirty="0"/>
              <a:t>faktor </a:t>
            </a:r>
            <a:r>
              <a:rPr spc="-5" dirty="0"/>
              <a:t>lingkungan internal +  eksternal yang mempengaruhi org.mencapai</a:t>
            </a:r>
            <a:r>
              <a:rPr spc="15" dirty="0"/>
              <a:t> </a:t>
            </a:r>
            <a:r>
              <a:rPr dirty="0"/>
              <a:t>tujuan.</a:t>
            </a:r>
          </a:p>
          <a:p>
            <a:pPr marL="535305" marR="290830" indent="-457200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534670" algn="l"/>
                <a:tab pos="535305" algn="l"/>
              </a:tabLst>
            </a:pPr>
            <a:r>
              <a:rPr spc="-5" dirty="0"/>
              <a:t>Metode analisis:</a:t>
            </a:r>
            <a:r>
              <a:rPr i="1" spc="-5" dirty="0">
                <a:latin typeface="Times New Roman"/>
                <a:cs typeface="Times New Roman"/>
              </a:rPr>
              <a:t>environmental </a:t>
            </a:r>
            <a:r>
              <a:rPr i="1" dirty="0">
                <a:latin typeface="Times New Roman"/>
                <a:cs typeface="Times New Roman"/>
              </a:rPr>
              <a:t>scanning,monitoring</a:t>
            </a:r>
            <a:r>
              <a:rPr dirty="0"/>
              <a:t>,  </a:t>
            </a:r>
            <a:r>
              <a:rPr i="1" spc="-5" dirty="0">
                <a:latin typeface="Times New Roman"/>
                <a:cs typeface="Times New Roman"/>
              </a:rPr>
              <a:t>forecasting ,scenario </a:t>
            </a:r>
            <a:r>
              <a:rPr i="1" dirty="0">
                <a:latin typeface="Times New Roman"/>
                <a:cs typeface="Times New Roman"/>
              </a:rPr>
              <a:t>dan </a:t>
            </a:r>
            <a:r>
              <a:rPr i="1" spc="-5" dirty="0">
                <a:latin typeface="Times New Roman"/>
                <a:cs typeface="Times New Roman"/>
              </a:rPr>
              <a:t>A</a:t>
            </a:r>
            <a:r>
              <a:rPr spc="-5" dirty="0"/>
              <a:t>nalisis </a:t>
            </a:r>
            <a:r>
              <a:rPr i="1" spc="-5" dirty="0">
                <a:latin typeface="Times New Roman"/>
                <a:cs typeface="Times New Roman"/>
              </a:rPr>
              <a:t>SWOT</a:t>
            </a:r>
            <a:r>
              <a:rPr i="1" spc="50" dirty="0">
                <a:latin typeface="Times New Roman"/>
                <a:cs typeface="Times New Roman"/>
              </a:rPr>
              <a:t> </a:t>
            </a:r>
            <a:r>
              <a:rPr spc="-5" dirty="0"/>
              <a:t>(terkenal).</a:t>
            </a:r>
          </a:p>
          <a:p>
            <a:pPr marL="535305" marR="5080" indent="-457200">
              <a:lnSpc>
                <a:spcPct val="100000"/>
              </a:lnSpc>
              <a:spcBef>
                <a:spcPts val="670"/>
              </a:spcBef>
              <a:buFont typeface="Wingdings"/>
              <a:buChar char=""/>
              <a:tabLst>
                <a:tab pos="534670" algn="l"/>
                <a:tab pos="535305" algn="l"/>
              </a:tabLst>
            </a:pPr>
            <a:r>
              <a:rPr spc="-5" dirty="0"/>
              <a:t>Hasil </a:t>
            </a:r>
            <a:r>
              <a:rPr i="1" spc="-5" dirty="0">
                <a:latin typeface="Times New Roman"/>
                <a:cs typeface="Times New Roman"/>
              </a:rPr>
              <a:t>A SWOT: </a:t>
            </a:r>
            <a:r>
              <a:rPr spc="-5" dirty="0"/>
              <a:t>informasi peluang &amp; </a:t>
            </a:r>
            <a:r>
              <a:rPr spc="-10" dirty="0"/>
              <a:t>ancaman </a:t>
            </a:r>
            <a:r>
              <a:rPr spc="-5" dirty="0"/>
              <a:t>ekternal  di masa yad; kekuatan &amp; kelemahan </a:t>
            </a:r>
            <a:r>
              <a:rPr dirty="0"/>
              <a:t>internal org.  </a:t>
            </a:r>
            <a:r>
              <a:rPr spc="-5" dirty="0"/>
              <a:t>sekarang; isu strategis dan </a:t>
            </a:r>
            <a:r>
              <a:rPr dirty="0"/>
              <a:t>posisi</a:t>
            </a:r>
            <a:r>
              <a:rPr spc="-20" dirty="0"/>
              <a:t> </a:t>
            </a:r>
            <a:r>
              <a:rPr dirty="0"/>
              <a:t>organisasi.</a:t>
            </a:r>
          </a:p>
          <a:p>
            <a:pPr marL="535305" marR="29845" indent="-457200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534670" algn="l"/>
                <a:tab pos="535305" algn="l"/>
                <a:tab pos="7804150" algn="l"/>
              </a:tabLst>
            </a:pPr>
            <a:r>
              <a:rPr spc="-5" dirty="0"/>
              <a:t>Hasil analisis</a:t>
            </a:r>
            <a:r>
              <a:rPr spc="-20" dirty="0"/>
              <a:t> </a:t>
            </a:r>
            <a:r>
              <a:rPr spc="-5" dirty="0"/>
              <a:t>u</a:t>
            </a:r>
            <a:r>
              <a:rPr dirty="0"/>
              <a:t>n</a:t>
            </a:r>
            <a:r>
              <a:rPr spc="-5" dirty="0"/>
              <a:t>t</a:t>
            </a:r>
            <a:r>
              <a:rPr dirty="0"/>
              <a:t>u</a:t>
            </a:r>
            <a:r>
              <a:rPr spc="-5" dirty="0"/>
              <a:t>k lan</a:t>
            </a:r>
            <a:r>
              <a:rPr dirty="0"/>
              <a:t>d</a:t>
            </a:r>
            <a:r>
              <a:rPr spc="-5" dirty="0"/>
              <a:t>asan</a:t>
            </a:r>
            <a:r>
              <a:rPr spc="-15" dirty="0"/>
              <a:t> </a:t>
            </a:r>
            <a:r>
              <a:rPr spc="-20" dirty="0"/>
              <a:t>m</a:t>
            </a:r>
            <a:r>
              <a:rPr spc="-5" dirty="0"/>
              <a:t>eru</a:t>
            </a:r>
            <a:r>
              <a:rPr spc="-15" dirty="0"/>
              <a:t>m</a:t>
            </a:r>
            <a:r>
              <a:rPr spc="-5" dirty="0"/>
              <a:t>u</a:t>
            </a:r>
            <a:r>
              <a:rPr dirty="0"/>
              <a:t>s</a:t>
            </a:r>
            <a:r>
              <a:rPr spc="-5" dirty="0"/>
              <a:t>kan</a:t>
            </a:r>
            <a:r>
              <a:rPr spc="15" dirty="0"/>
              <a:t> </a:t>
            </a:r>
            <a:r>
              <a:rPr spc="-5" dirty="0"/>
              <a:t>arahan</a:t>
            </a:r>
            <a:r>
              <a:rPr dirty="0"/>
              <a:t>	</a:t>
            </a:r>
            <a:r>
              <a:rPr spc="-5" dirty="0"/>
              <a:t>dan  formulasi</a:t>
            </a:r>
            <a:r>
              <a:rPr spc="5" dirty="0"/>
              <a:t> </a:t>
            </a:r>
            <a:r>
              <a:rPr spc="-5" dirty="0"/>
              <a:t>strategi.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90365" y="356057"/>
            <a:ext cx="16122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Tuj</a:t>
            </a:r>
            <a:r>
              <a:rPr sz="4400" spc="5" dirty="0"/>
              <a:t>u</a:t>
            </a:r>
            <a:r>
              <a:rPr sz="4400" dirty="0"/>
              <a:t>an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391157"/>
            <a:ext cx="7652384" cy="42214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marR="5080" indent="-514984">
              <a:lnSpc>
                <a:spcPct val="100000"/>
              </a:lnSpc>
              <a:spcBef>
                <a:spcPts val="105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3200" dirty="0">
                <a:latin typeface="Times New Roman"/>
                <a:cs typeface="Times New Roman"/>
              </a:rPr>
              <a:t>Identifikasi faktor lingkungan eksternal</a:t>
            </a:r>
            <a:r>
              <a:rPr sz="3200" spc="-1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dan  internal:</a:t>
            </a:r>
            <a:endParaRPr sz="32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spcBef>
                <a:spcPts val="675"/>
              </a:spcBef>
              <a:buSzPct val="96428"/>
              <a:buFont typeface="Wingdings"/>
              <a:buChar char=""/>
              <a:tabLst>
                <a:tab pos="756920" algn="l"/>
              </a:tabLst>
            </a:pPr>
            <a:r>
              <a:rPr sz="2800" spc="-5" dirty="0">
                <a:latin typeface="Times New Roman"/>
                <a:cs typeface="Times New Roman"/>
              </a:rPr>
              <a:t>Peluang</a:t>
            </a:r>
            <a:endParaRPr sz="28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spcBef>
                <a:spcPts val="675"/>
              </a:spcBef>
              <a:buSzPct val="96428"/>
              <a:buFont typeface="Wingdings"/>
              <a:buChar char=""/>
              <a:tabLst>
                <a:tab pos="756920" algn="l"/>
              </a:tabLst>
            </a:pPr>
            <a:r>
              <a:rPr sz="2800" spc="-10" dirty="0">
                <a:latin typeface="Times New Roman"/>
                <a:cs typeface="Times New Roman"/>
              </a:rPr>
              <a:t>Ancaman</a:t>
            </a:r>
            <a:endParaRPr sz="28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spcBef>
                <a:spcPts val="675"/>
              </a:spcBef>
              <a:buSzPct val="96428"/>
              <a:buFont typeface="Wingdings"/>
              <a:buChar char=""/>
              <a:tabLst>
                <a:tab pos="756920" algn="l"/>
              </a:tabLst>
            </a:pPr>
            <a:r>
              <a:rPr sz="2800" spc="-5" dirty="0">
                <a:latin typeface="Times New Roman"/>
                <a:cs typeface="Times New Roman"/>
              </a:rPr>
              <a:t>Kekuatan</a:t>
            </a:r>
            <a:endParaRPr sz="28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spcBef>
                <a:spcPts val="670"/>
              </a:spcBef>
              <a:buSzPct val="96428"/>
              <a:buFont typeface="Wingdings"/>
              <a:buChar char=""/>
              <a:tabLst>
                <a:tab pos="756920" algn="l"/>
              </a:tabLst>
            </a:pPr>
            <a:r>
              <a:rPr sz="2800" spc="-10" dirty="0">
                <a:latin typeface="Times New Roman"/>
                <a:cs typeface="Times New Roman"/>
              </a:rPr>
              <a:t>Kelemahan</a:t>
            </a:r>
            <a:endParaRPr sz="2800">
              <a:latin typeface="Times New Roman"/>
              <a:cs typeface="Times New Roman"/>
            </a:endParaRPr>
          </a:p>
          <a:p>
            <a:pPr marL="452755" indent="-440055">
              <a:lnSpc>
                <a:spcPct val="100000"/>
              </a:lnSpc>
              <a:spcBef>
                <a:spcPts val="765"/>
              </a:spcBef>
              <a:buAutoNum type="arabicParenR"/>
              <a:tabLst>
                <a:tab pos="453390" algn="l"/>
              </a:tabLst>
            </a:pPr>
            <a:r>
              <a:rPr sz="3200" dirty="0">
                <a:latin typeface="Times New Roman"/>
                <a:cs typeface="Times New Roman"/>
              </a:rPr>
              <a:t>Identifikasi isu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strategis</a:t>
            </a:r>
            <a:endParaRPr sz="3200">
              <a:latin typeface="Times New Roman"/>
              <a:cs typeface="Times New Roman"/>
            </a:endParaRPr>
          </a:p>
          <a:p>
            <a:pPr marL="453390" indent="-440690">
              <a:lnSpc>
                <a:spcPct val="100000"/>
              </a:lnSpc>
              <a:spcBef>
                <a:spcPts val="770"/>
              </a:spcBef>
              <a:buAutoNum type="arabicParenR"/>
              <a:tabLst>
                <a:tab pos="454025" algn="l"/>
              </a:tabLst>
            </a:pPr>
            <a:r>
              <a:rPr sz="3200" dirty="0">
                <a:latin typeface="Times New Roman"/>
                <a:cs typeface="Times New Roman"/>
              </a:rPr>
              <a:t>Identifikasi posisi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organisasi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2743263"/>
            <a:ext cx="1676400" cy="84328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421005">
              <a:lnSpc>
                <a:spcPct val="100000"/>
              </a:lnSpc>
              <a:spcBef>
                <a:spcPts val="295"/>
              </a:spcBef>
            </a:pPr>
            <a:r>
              <a:rPr sz="2000" dirty="0">
                <a:latin typeface="Times New Roman"/>
                <a:cs typeface="Times New Roman"/>
              </a:rPr>
              <a:t>Analisis</a:t>
            </a:r>
            <a:endParaRPr sz="2000">
              <a:latin typeface="Times New Roman"/>
              <a:cs typeface="Times New Roman"/>
            </a:endParaRPr>
          </a:p>
          <a:p>
            <a:pPr marL="407034">
              <a:lnSpc>
                <a:spcPct val="100000"/>
              </a:lnSpc>
              <a:spcBef>
                <a:spcPts val="560"/>
              </a:spcBef>
            </a:pPr>
            <a:r>
              <a:rPr sz="2400" spc="-10" dirty="0">
                <a:latin typeface="Times New Roman"/>
                <a:cs typeface="Times New Roman"/>
              </a:rPr>
              <a:t>SWOT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33600" y="2286000"/>
            <a:ext cx="0" cy="2514600"/>
          </a:xfrm>
          <a:custGeom>
            <a:avLst/>
            <a:gdLst/>
            <a:ahLst/>
            <a:cxnLst/>
            <a:rect l="l" t="t" r="r" b="b"/>
            <a:pathLst>
              <a:path h="2514600">
                <a:moveTo>
                  <a:pt x="0" y="0"/>
                </a:moveTo>
                <a:lnTo>
                  <a:pt x="0" y="2514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81200" y="3276600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0" y="0"/>
                </a:moveTo>
                <a:lnTo>
                  <a:pt x="609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33600" y="228600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33600" y="480060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90800" y="1447800"/>
            <a:ext cx="3124200" cy="1478280"/>
          </a:xfrm>
          <a:custGeom>
            <a:avLst/>
            <a:gdLst/>
            <a:ahLst/>
            <a:cxnLst/>
            <a:rect l="l" t="t" r="r" b="b"/>
            <a:pathLst>
              <a:path w="3124200" h="1478280">
                <a:moveTo>
                  <a:pt x="0" y="1478026"/>
                </a:moveTo>
                <a:lnTo>
                  <a:pt x="3124200" y="1478026"/>
                </a:lnTo>
                <a:lnTo>
                  <a:pt x="3124200" y="0"/>
                </a:lnTo>
                <a:lnTo>
                  <a:pt x="0" y="0"/>
                </a:lnTo>
                <a:lnTo>
                  <a:pt x="0" y="147802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595562" y="1747770"/>
            <a:ext cx="3114675" cy="68453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Lingkungan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sz="1800" dirty="0">
                <a:latin typeface="Times New Roman"/>
                <a:cs typeface="Times New Roman"/>
              </a:rPr>
              <a:t>Eksternal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(PEST)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90800" y="2971800"/>
            <a:ext cx="3048000" cy="812800"/>
          </a:xfrm>
          <a:custGeom>
            <a:avLst/>
            <a:gdLst/>
            <a:ahLst/>
            <a:cxnLst/>
            <a:rect l="l" t="t" r="r" b="b"/>
            <a:pathLst>
              <a:path w="3048000" h="812800">
                <a:moveTo>
                  <a:pt x="0" y="812800"/>
                </a:moveTo>
                <a:lnTo>
                  <a:pt x="3048000" y="812800"/>
                </a:lnTo>
                <a:lnTo>
                  <a:pt x="3048000" y="0"/>
                </a:lnTo>
                <a:lnTo>
                  <a:pt x="0" y="0"/>
                </a:lnTo>
                <a:lnTo>
                  <a:pt x="0" y="812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595562" y="2851530"/>
            <a:ext cx="3038475" cy="866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32510" marR="1024255" algn="ctr">
              <a:lnSpc>
                <a:spcPct val="1533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O</a:t>
            </a:r>
            <a:r>
              <a:rPr sz="1800" spc="-45" dirty="0">
                <a:latin typeface="Times New Roman"/>
                <a:cs typeface="Times New Roman"/>
              </a:rPr>
              <a:t>r</a:t>
            </a:r>
            <a:r>
              <a:rPr sz="1800" dirty="0">
                <a:latin typeface="Times New Roman"/>
                <a:cs typeface="Times New Roman"/>
              </a:rPr>
              <a:t>gan</a:t>
            </a:r>
            <a:r>
              <a:rPr sz="1800" spc="5" dirty="0">
                <a:latin typeface="Times New Roman"/>
                <a:cs typeface="Times New Roman"/>
              </a:rPr>
              <a:t>i</a:t>
            </a:r>
            <a:r>
              <a:rPr sz="1800" spc="-5" dirty="0">
                <a:latin typeface="Times New Roman"/>
                <a:cs typeface="Times New Roman"/>
              </a:rPr>
              <a:t>sasi  Pesaing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90800" y="3962400"/>
            <a:ext cx="3124200" cy="134810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727710" indent="-104139">
              <a:lnSpc>
                <a:spcPct val="100000"/>
              </a:lnSpc>
              <a:spcBef>
                <a:spcPts val="305"/>
              </a:spcBef>
            </a:pPr>
            <a:r>
              <a:rPr sz="1800" dirty="0">
                <a:latin typeface="Times New Roman"/>
                <a:cs typeface="Times New Roman"/>
              </a:rPr>
              <a:t>Lingkungan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Internal</a:t>
            </a:r>
            <a:endParaRPr sz="1800">
              <a:latin typeface="Times New Roman"/>
              <a:cs typeface="Times New Roman"/>
            </a:endParaRPr>
          </a:p>
          <a:p>
            <a:pPr marL="398780" marR="393065" indent="635" algn="ctr">
              <a:lnSpc>
                <a:spcPct val="100000"/>
              </a:lnSpc>
              <a:spcBef>
                <a:spcPts val="434"/>
              </a:spcBef>
            </a:pPr>
            <a:r>
              <a:rPr sz="1800" spc="-5" dirty="0">
                <a:latin typeface="Times New Roman"/>
                <a:cs typeface="Times New Roman"/>
              </a:rPr>
              <a:t>(SDM, organisasi,  </a:t>
            </a:r>
            <a:r>
              <a:rPr sz="1800" dirty="0">
                <a:latin typeface="Times New Roman"/>
                <a:cs typeface="Times New Roman"/>
              </a:rPr>
              <a:t>sarana,prasarana,</a:t>
            </a:r>
            <a:r>
              <a:rPr sz="1800" spc="-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kinerja,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75"/>
              </a:spcBef>
            </a:pPr>
            <a:r>
              <a:rPr sz="1800" dirty="0">
                <a:latin typeface="Times New Roman"/>
                <a:cs typeface="Times New Roman"/>
              </a:rPr>
              <a:t>pelayanan,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dll)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77000" y="1219263"/>
            <a:ext cx="1409700" cy="92583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126364" marR="119380" indent="1905" algn="ctr">
              <a:lnSpc>
                <a:spcPct val="100000"/>
              </a:lnSpc>
              <a:spcBef>
                <a:spcPts val="300"/>
              </a:spcBef>
            </a:pPr>
            <a:r>
              <a:rPr sz="1800" dirty="0">
                <a:latin typeface="Times New Roman"/>
                <a:cs typeface="Times New Roman"/>
              </a:rPr>
              <a:t>Peluang  (</a:t>
            </a:r>
            <a:r>
              <a:rPr sz="1800" i="1" spc="-5" dirty="0">
                <a:latin typeface="Times New Roman"/>
                <a:cs typeface="Times New Roman"/>
              </a:rPr>
              <a:t>Oppo</a:t>
            </a:r>
            <a:r>
              <a:rPr sz="1800" i="1" spc="-10" dirty="0">
                <a:latin typeface="Times New Roman"/>
                <a:cs typeface="Times New Roman"/>
              </a:rPr>
              <a:t>r</a:t>
            </a:r>
            <a:r>
              <a:rPr sz="1800" i="1" spc="-5" dirty="0">
                <a:latin typeface="Times New Roman"/>
                <a:cs typeface="Times New Roman"/>
              </a:rPr>
              <a:t>tun</a:t>
            </a:r>
            <a:r>
              <a:rPr sz="1800" i="1" spc="5" dirty="0">
                <a:latin typeface="Times New Roman"/>
                <a:cs typeface="Times New Roman"/>
              </a:rPr>
              <a:t>i</a:t>
            </a:r>
            <a:r>
              <a:rPr sz="1800" i="1" dirty="0">
                <a:latin typeface="Times New Roman"/>
                <a:cs typeface="Times New Roman"/>
              </a:rPr>
              <a:t>ti  </a:t>
            </a:r>
            <a:r>
              <a:rPr sz="1800" i="1" spc="-5" dirty="0">
                <a:latin typeface="Times New Roman"/>
                <a:cs typeface="Times New Roman"/>
              </a:rPr>
              <a:t>es</a:t>
            </a:r>
            <a:r>
              <a:rPr sz="1800" spc="-5" dirty="0"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77000" y="3657536"/>
            <a:ext cx="1409700" cy="73850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305"/>
              </a:spcBef>
            </a:pPr>
            <a:r>
              <a:rPr sz="1800" dirty="0">
                <a:latin typeface="Times New Roman"/>
                <a:cs typeface="Times New Roman"/>
              </a:rPr>
              <a:t>Kekuatan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75"/>
              </a:spcBef>
            </a:pPr>
            <a:r>
              <a:rPr sz="1800" spc="-10" dirty="0">
                <a:latin typeface="Times New Roman"/>
                <a:cs typeface="Times New Roman"/>
              </a:rPr>
              <a:t>(</a:t>
            </a:r>
            <a:r>
              <a:rPr sz="1800" i="1" spc="-10" dirty="0">
                <a:latin typeface="Times New Roman"/>
                <a:cs typeface="Times New Roman"/>
              </a:rPr>
              <a:t>Strengths</a:t>
            </a:r>
            <a:r>
              <a:rPr sz="1800" spc="-10" dirty="0"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715000" y="2171700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304800" y="0"/>
                </a:moveTo>
                <a:lnTo>
                  <a:pt x="304800" y="76200"/>
                </a:lnTo>
                <a:lnTo>
                  <a:pt x="368300" y="44450"/>
                </a:lnTo>
                <a:lnTo>
                  <a:pt x="317500" y="44450"/>
                </a:lnTo>
                <a:lnTo>
                  <a:pt x="317500" y="31750"/>
                </a:lnTo>
                <a:lnTo>
                  <a:pt x="368300" y="31750"/>
                </a:lnTo>
                <a:lnTo>
                  <a:pt x="304800" y="0"/>
                </a:lnTo>
                <a:close/>
              </a:path>
              <a:path w="381000" h="76200">
                <a:moveTo>
                  <a:pt x="3048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304800" y="44450"/>
                </a:lnTo>
                <a:lnTo>
                  <a:pt x="304800" y="31750"/>
                </a:lnTo>
                <a:close/>
              </a:path>
              <a:path w="381000" h="76200">
                <a:moveTo>
                  <a:pt x="368300" y="31750"/>
                </a:moveTo>
                <a:lnTo>
                  <a:pt x="317500" y="31750"/>
                </a:lnTo>
                <a:lnTo>
                  <a:pt x="317500" y="44450"/>
                </a:lnTo>
                <a:lnTo>
                  <a:pt x="368300" y="44450"/>
                </a:lnTo>
                <a:lnTo>
                  <a:pt x="381000" y="38100"/>
                </a:lnTo>
                <a:lnTo>
                  <a:pt x="3683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15000" y="4610100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304800" y="0"/>
                </a:moveTo>
                <a:lnTo>
                  <a:pt x="304800" y="76200"/>
                </a:lnTo>
                <a:lnTo>
                  <a:pt x="368300" y="44450"/>
                </a:lnTo>
                <a:lnTo>
                  <a:pt x="317500" y="44450"/>
                </a:lnTo>
                <a:lnTo>
                  <a:pt x="317500" y="31750"/>
                </a:lnTo>
                <a:lnTo>
                  <a:pt x="368300" y="31750"/>
                </a:lnTo>
                <a:lnTo>
                  <a:pt x="304800" y="0"/>
                </a:lnTo>
                <a:close/>
              </a:path>
              <a:path w="381000" h="76200">
                <a:moveTo>
                  <a:pt x="3048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304800" y="44450"/>
                </a:lnTo>
                <a:lnTo>
                  <a:pt x="304800" y="31750"/>
                </a:lnTo>
                <a:close/>
              </a:path>
              <a:path w="381000" h="76200">
                <a:moveTo>
                  <a:pt x="368300" y="31750"/>
                </a:moveTo>
                <a:lnTo>
                  <a:pt x="317500" y="31750"/>
                </a:lnTo>
                <a:lnTo>
                  <a:pt x="317500" y="44450"/>
                </a:lnTo>
                <a:lnTo>
                  <a:pt x="368300" y="44450"/>
                </a:lnTo>
                <a:lnTo>
                  <a:pt x="381000" y="38100"/>
                </a:lnTo>
                <a:lnTo>
                  <a:pt x="3683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477000" y="2286063"/>
            <a:ext cx="1409700" cy="73850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266700">
              <a:lnSpc>
                <a:spcPct val="100000"/>
              </a:lnSpc>
              <a:spcBef>
                <a:spcPts val="305"/>
              </a:spcBef>
            </a:pPr>
            <a:r>
              <a:rPr sz="1800" spc="-5" dirty="0">
                <a:latin typeface="Times New Roman"/>
                <a:cs typeface="Times New Roman"/>
              </a:rPr>
              <a:t>Ancaman</a:t>
            </a:r>
            <a:endParaRPr sz="1800">
              <a:latin typeface="Times New Roman"/>
              <a:cs typeface="Times New Roman"/>
            </a:endParaRPr>
          </a:p>
          <a:p>
            <a:pPr marL="284480">
              <a:lnSpc>
                <a:spcPct val="100000"/>
              </a:lnSpc>
              <a:spcBef>
                <a:spcPts val="575"/>
              </a:spcBef>
            </a:pPr>
            <a:r>
              <a:rPr sz="1800" spc="-10" dirty="0">
                <a:latin typeface="Times New Roman"/>
                <a:cs typeface="Times New Roman"/>
              </a:rPr>
              <a:t>(</a:t>
            </a:r>
            <a:r>
              <a:rPr sz="1800" i="1" spc="-10" dirty="0">
                <a:latin typeface="Times New Roman"/>
                <a:cs typeface="Times New Roman"/>
              </a:rPr>
              <a:t>Threats</a:t>
            </a:r>
            <a:r>
              <a:rPr sz="1800" spc="-10" dirty="0"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77000" y="4637087"/>
            <a:ext cx="1409700" cy="10160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184150" marR="175895" algn="ctr">
              <a:lnSpc>
                <a:spcPct val="100000"/>
              </a:lnSpc>
              <a:spcBef>
                <a:spcPts val="305"/>
              </a:spcBef>
            </a:pPr>
            <a:r>
              <a:rPr sz="1800" spc="-5" dirty="0">
                <a:latin typeface="Times New Roman"/>
                <a:cs typeface="Times New Roman"/>
              </a:rPr>
              <a:t>Kel</a:t>
            </a:r>
            <a:r>
              <a:rPr sz="1800" dirty="0">
                <a:latin typeface="Times New Roman"/>
                <a:cs typeface="Times New Roman"/>
              </a:rPr>
              <a:t>e</a:t>
            </a:r>
            <a:r>
              <a:rPr sz="1800" spc="-15" dirty="0">
                <a:latin typeface="Times New Roman"/>
                <a:cs typeface="Times New Roman"/>
              </a:rPr>
              <a:t>m</a:t>
            </a:r>
            <a:r>
              <a:rPr sz="1800" spc="-5" dirty="0">
                <a:latin typeface="Times New Roman"/>
                <a:cs typeface="Times New Roman"/>
              </a:rPr>
              <a:t>ah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5" dirty="0">
                <a:latin typeface="Times New Roman"/>
                <a:cs typeface="Times New Roman"/>
              </a:rPr>
              <a:t>n  </a:t>
            </a:r>
            <a:r>
              <a:rPr sz="1800" spc="-30" dirty="0">
                <a:latin typeface="Times New Roman"/>
                <a:cs typeface="Times New Roman"/>
              </a:rPr>
              <a:t>(</a:t>
            </a:r>
            <a:r>
              <a:rPr sz="1800" i="1" spc="-30" dirty="0">
                <a:latin typeface="Times New Roman"/>
                <a:cs typeface="Times New Roman"/>
              </a:rPr>
              <a:t>Weak-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80"/>
              </a:spcBef>
            </a:pPr>
            <a:r>
              <a:rPr sz="1800" i="1" spc="-5" dirty="0">
                <a:latin typeface="Times New Roman"/>
                <a:cs typeface="Times New Roman"/>
              </a:rPr>
              <a:t>nesses</a:t>
            </a:r>
            <a:r>
              <a:rPr sz="1800" spc="-5" dirty="0"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096000" y="1752600"/>
            <a:ext cx="0" cy="838200"/>
          </a:xfrm>
          <a:custGeom>
            <a:avLst/>
            <a:gdLst/>
            <a:ahLst/>
            <a:cxnLst/>
            <a:rect l="l" t="t" r="r" b="b"/>
            <a:pathLst>
              <a:path h="838200">
                <a:moveTo>
                  <a:pt x="0" y="0"/>
                </a:moveTo>
                <a:lnTo>
                  <a:pt x="0" y="838200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96000" y="1714500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304800" y="0"/>
                </a:moveTo>
                <a:lnTo>
                  <a:pt x="304800" y="76200"/>
                </a:lnTo>
                <a:lnTo>
                  <a:pt x="368300" y="44450"/>
                </a:lnTo>
                <a:lnTo>
                  <a:pt x="317500" y="44450"/>
                </a:lnTo>
                <a:lnTo>
                  <a:pt x="317500" y="31750"/>
                </a:lnTo>
                <a:lnTo>
                  <a:pt x="368300" y="31750"/>
                </a:lnTo>
                <a:lnTo>
                  <a:pt x="304800" y="0"/>
                </a:lnTo>
                <a:close/>
              </a:path>
              <a:path w="381000" h="76200">
                <a:moveTo>
                  <a:pt x="3048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304800" y="44450"/>
                </a:lnTo>
                <a:lnTo>
                  <a:pt x="304800" y="31750"/>
                </a:lnTo>
                <a:close/>
              </a:path>
              <a:path w="381000" h="76200">
                <a:moveTo>
                  <a:pt x="368300" y="31750"/>
                </a:moveTo>
                <a:lnTo>
                  <a:pt x="317500" y="31750"/>
                </a:lnTo>
                <a:lnTo>
                  <a:pt x="317500" y="44450"/>
                </a:lnTo>
                <a:lnTo>
                  <a:pt x="368300" y="44450"/>
                </a:lnTo>
                <a:lnTo>
                  <a:pt x="381000" y="38100"/>
                </a:lnTo>
                <a:lnTo>
                  <a:pt x="3683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96000" y="5143500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304800" y="0"/>
                </a:moveTo>
                <a:lnTo>
                  <a:pt x="304800" y="76200"/>
                </a:lnTo>
                <a:lnTo>
                  <a:pt x="368300" y="44450"/>
                </a:lnTo>
                <a:lnTo>
                  <a:pt x="317500" y="44450"/>
                </a:lnTo>
                <a:lnTo>
                  <a:pt x="317500" y="31750"/>
                </a:lnTo>
                <a:lnTo>
                  <a:pt x="368300" y="31750"/>
                </a:lnTo>
                <a:lnTo>
                  <a:pt x="304800" y="0"/>
                </a:lnTo>
                <a:close/>
              </a:path>
              <a:path w="381000" h="76200">
                <a:moveTo>
                  <a:pt x="3048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304800" y="44450"/>
                </a:lnTo>
                <a:lnTo>
                  <a:pt x="304800" y="31750"/>
                </a:lnTo>
                <a:close/>
              </a:path>
              <a:path w="381000" h="76200">
                <a:moveTo>
                  <a:pt x="368300" y="31750"/>
                </a:moveTo>
                <a:lnTo>
                  <a:pt x="317500" y="31750"/>
                </a:lnTo>
                <a:lnTo>
                  <a:pt x="317500" y="44450"/>
                </a:lnTo>
                <a:lnTo>
                  <a:pt x="368300" y="44450"/>
                </a:lnTo>
                <a:lnTo>
                  <a:pt x="381000" y="38100"/>
                </a:lnTo>
                <a:lnTo>
                  <a:pt x="3683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096000" y="2552700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304800" y="0"/>
                </a:moveTo>
                <a:lnTo>
                  <a:pt x="304800" y="76200"/>
                </a:lnTo>
                <a:lnTo>
                  <a:pt x="368300" y="44450"/>
                </a:lnTo>
                <a:lnTo>
                  <a:pt x="317500" y="44450"/>
                </a:lnTo>
                <a:lnTo>
                  <a:pt x="317500" y="31750"/>
                </a:lnTo>
                <a:lnTo>
                  <a:pt x="368300" y="31750"/>
                </a:lnTo>
                <a:lnTo>
                  <a:pt x="304800" y="0"/>
                </a:lnTo>
                <a:close/>
              </a:path>
              <a:path w="381000" h="76200">
                <a:moveTo>
                  <a:pt x="3048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304800" y="44450"/>
                </a:lnTo>
                <a:lnTo>
                  <a:pt x="304800" y="31750"/>
                </a:lnTo>
                <a:close/>
              </a:path>
              <a:path w="381000" h="76200">
                <a:moveTo>
                  <a:pt x="368300" y="31750"/>
                </a:moveTo>
                <a:lnTo>
                  <a:pt x="317500" y="31750"/>
                </a:lnTo>
                <a:lnTo>
                  <a:pt x="317500" y="44450"/>
                </a:lnTo>
                <a:lnTo>
                  <a:pt x="368300" y="44450"/>
                </a:lnTo>
                <a:lnTo>
                  <a:pt x="381000" y="38100"/>
                </a:lnTo>
                <a:lnTo>
                  <a:pt x="3683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96000" y="3924300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304800" y="0"/>
                </a:moveTo>
                <a:lnTo>
                  <a:pt x="304800" y="76200"/>
                </a:lnTo>
                <a:lnTo>
                  <a:pt x="368300" y="44450"/>
                </a:lnTo>
                <a:lnTo>
                  <a:pt x="317500" y="44450"/>
                </a:lnTo>
                <a:lnTo>
                  <a:pt x="317500" y="31750"/>
                </a:lnTo>
                <a:lnTo>
                  <a:pt x="368300" y="31750"/>
                </a:lnTo>
                <a:lnTo>
                  <a:pt x="304800" y="0"/>
                </a:lnTo>
                <a:close/>
              </a:path>
              <a:path w="381000" h="76200">
                <a:moveTo>
                  <a:pt x="3048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304800" y="44450"/>
                </a:lnTo>
                <a:lnTo>
                  <a:pt x="304800" y="31750"/>
                </a:lnTo>
                <a:close/>
              </a:path>
              <a:path w="381000" h="76200">
                <a:moveTo>
                  <a:pt x="368300" y="31750"/>
                </a:moveTo>
                <a:lnTo>
                  <a:pt x="317500" y="31750"/>
                </a:lnTo>
                <a:lnTo>
                  <a:pt x="317500" y="44450"/>
                </a:lnTo>
                <a:lnTo>
                  <a:pt x="368300" y="44450"/>
                </a:lnTo>
                <a:lnTo>
                  <a:pt x="381000" y="38100"/>
                </a:lnTo>
                <a:lnTo>
                  <a:pt x="3683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096000" y="3962400"/>
            <a:ext cx="0" cy="1219200"/>
          </a:xfrm>
          <a:custGeom>
            <a:avLst/>
            <a:gdLst/>
            <a:ahLst/>
            <a:cxnLst/>
            <a:rect l="l" t="t" r="r" b="b"/>
            <a:pathLst>
              <a:path h="1219200">
                <a:moveTo>
                  <a:pt x="0" y="0"/>
                </a:moveTo>
                <a:lnTo>
                  <a:pt x="0" y="1219200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943600" y="2209800"/>
            <a:ext cx="0" cy="2438400"/>
          </a:xfrm>
          <a:custGeom>
            <a:avLst/>
            <a:gdLst/>
            <a:ahLst/>
            <a:cxnLst/>
            <a:rect l="l" t="t" r="r" b="b"/>
            <a:pathLst>
              <a:path h="2438400">
                <a:moveTo>
                  <a:pt x="0" y="0"/>
                </a:moveTo>
                <a:lnTo>
                  <a:pt x="0" y="2438400"/>
                </a:lnTo>
              </a:path>
            </a:pathLst>
          </a:custGeom>
          <a:ln w="952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8007350" y="1233487"/>
            <a:ext cx="812800" cy="44196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vert" wrap="square" lIns="0" tIns="368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1800" i="1" spc="-5" dirty="0">
                <a:latin typeface="Times New Roman"/>
                <a:cs typeface="Times New Roman"/>
              </a:rPr>
              <a:t>Isu stra</a:t>
            </a:r>
            <a:r>
              <a:rPr sz="1800" i="1" dirty="0">
                <a:latin typeface="Times New Roman"/>
                <a:cs typeface="Times New Roman"/>
              </a:rPr>
              <a:t> tegis,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150"/>
              </a:spcBef>
            </a:pPr>
            <a:r>
              <a:rPr sz="1800" i="1" spc="-5" dirty="0">
                <a:latin typeface="Times New Roman"/>
                <a:cs typeface="Times New Roman"/>
              </a:rPr>
              <a:t>Posisi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Organisasi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638800" y="3314700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304800" y="0"/>
                </a:moveTo>
                <a:lnTo>
                  <a:pt x="304800" y="76200"/>
                </a:lnTo>
                <a:lnTo>
                  <a:pt x="368300" y="44450"/>
                </a:lnTo>
                <a:lnTo>
                  <a:pt x="317500" y="44450"/>
                </a:lnTo>
                <a:lnTo>
                  <a:pt x="317500" y="31750"/>
                </a:lnTo>
                <a:lnTo>
                  <a:pt x="368300" y="31750"/>
                </a:lnTo>
                <a:lnTo>
                  <a:pt x="304800" y="0"/>
                </a:lnTo>
                <a:close/>
              </a:path>
              <a:path w="381000" h="76200">
                <a:moveTo>
                  <a:pt x="3048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304800" y="44450"/>
                </a:lnTo>
                <a:lnTo>
                  <a:pt x="304800" y="31750"/>
                </a:lnTo>
                <a:close/>
              </a:path>
              <a:path w="381000" h="76200">
                <a:moveTo>
                  <a:pt x="368300" y="31750"/>
                </a:moveTo>
                <a:lnTo>
                  <a:pt x="317500" y="31750"/>
                </a:lnTo>
                <a:lnTo>
                  <a:pt x="317500" y="44450"/>
                </a:lnTo>
                <a:lnTo>
                  <a:pt x="368300" y="44450"/>
                </a:lnTo>
                <a:lnTo>
                  <a:pt x="381000" y="38100"/>
                </a:lnTo>
                <a:lnTo>
                  <a:pt x="3683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57987" rIns="0" bIns="0" rtlCol="0">
            <a:spAutoFit/>
          </a:bodyPr>
          <a:lstStyle/>
          <a:p>
            <a:pPr marL="2146935" marR="5080" indent="-8890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Arial"/>
                <a:cs typeface="Arial"/>
              </a:rPr>
              <a:t>Proses</a:t>
            </a:r>
            <a:r>
              <a:rPr sz="4400" spc="-70" dirty="0">
                <a:latin typeface="Arial"/>
                <a:cs typeface="Arial"/>
              </a:rPr>
              <a:t> </a:t>
            </a:r>
            <a:r>
              <a:rPr sz="4400" dirty="0">
                <a:latin typeface="Arial"/>
                <a:cs typeface="Arial"/>
              </a:rPr>
              <a:t>Identifikasi  S.,W.,O.,T.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8062" y="0"/>
            <a:ext cx="6949440" cy="1367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Analisis Lingkungan</a:t>
            </a:r>
            <a:r>
              <a:rPr sz="4400" spc="-95" dirty="0"/>
              <a:t> </a:t>
            </a:r>
            <a:r>
              <a:rPr sz="4400" dirty="0"/>
              <a:t>Eksternal</a:t>
            </a:r>
            <a:endParaRPr sz="4400"/>
          </a:p>
          <a:p>
            <a:pPr marL="143510" algn="ctr">
              <a:lnSpc>
                <a:spcPct val="100000"/>
              </a:lnSpc>
              <a:spcBef>
                <a:spcPts val="5"/>
              </a:spcBef>
            </a:pPr>
            <a:r>
              <a:rPr sz="4400" dirty="0"/>
              <a:t>(ALE)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59740" y="1468881"/>
            <a:ext cx="7948930" cy="4208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1073785" indent="-45720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5" dirty="0">
                <a:latin typeface="Times New Roman"/>
                <a:cs typeface="Times New Roman"/>
              </a:rPr>
              <a:t>Kondisi lingkungan eksternal mempengaruhi  </a:t>
            </a:r>
            <a:r>
              <a:rPr sz="2800" dirty="0">
                <a:latin typeface="Times New Roman"/>
                <a:cs typeface="Times New Roman"/>
              </a:rPr>
              <a:t>organisasi </a:t>
            </a:r>
            <a:r>
              <a:rPr sz="2800" spc="-10" dirty="0">
                <a:latin typeface="Times New Roman"/>
                <a:cs typeface="Times New Roman"/>
              </a:rPr>
              <a:t>mencapai </a:t>
            </a:r>
            <a:r>
              <a:rPr sz="2800" dirty="0">
                <a:latin typeface="Times New Roman"/>
                <a:cs typeface="Times New Roman"/>
              </a:rPr>
              <a:t>tujuan jangka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panjang</a:t>
            </a:r>
            <a:endParaRPr sz="280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5" dirty="0">
                <a:latin typeface="Times New Roman"/>
                <a:cs typeface="Times New Roman"/>
              </a:rPr>
              <a:t>Pengaruh kondisi lingkungan dapat positif (peluang)  dan negatif (tantangan,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ancaman)</a:t>
            </a:r>
            <a:endParaRPr sz="28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70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5" dirty="0">
                <a:latin typeface="Times New Roman"/>
                <a:cs typeface="Times New Roman"/>
              </a:rPr>
              <a:t>Kondisi lingkungan eksternal terdiri dari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PEST</a:t>
            </a:r>
            <a:endParaRPr sz="2800">
              <a:latin typeface="Times New Roman"/>
              <a:cs typeface="Times New Roman"/>
            </a:endParaRPr>
          </a:p>
          <a:p>
            <a:pPr marL="812800" lvl="1" indent="-342900">
              <a:lnSpc>
                <a:spcPct val="100000"/>
              </a:lnSpc>
              <a:spcBef>
                <a:spcPts val="340"/>
              </a:spcBef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sz="2800" spc="-5" dirty="0">
                <a:latin typeface="Times New Roman"/>
                <a:cs typeface="Times New Roman"/>
              </a:rPr>
              <a:t>Politik</a:t>
            </a:r>
            <a:endParaRPr sz="2800">
              <a:latin typeface="Times New Roman"/>
              <a:cs typeface="Times New Roman"/>
            </a:endParaRPr>
          </a:p>
          <a:p>
            <a:pPr marL="812800" lvl="1" indent="-3429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sz="2800" spc="-5" dirty="0">
                <a:latin typeface="Times New Roman"/>
                <a:cs typeface="Times New Roman"/>
              </a:rPr>
              <a:t>Ekonomi</a:t>
            </a:r>
            <a:endParaRPr sz="2800">
              <a:latin typeface="Times New Roman"/>
              <a:cs typeface="Times New Roman"/>
            </a:endParaRPr>
          </a:p>
          <a:p>
            <a:pPr marL="812800" lvl="1" indent="-3429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sz="2800" spc="-5" dirty="0">
                <a:latin typeface="Times New Roman"/>
                <a:cs typeface="Times New Roman"/>
              </a:rPr>
              <a:t>Sosial</a:t>
            </a:r>
            <a:endParaRPr sz="2800">
              <a:latin typeface="Times New Roman"/>
              <a:cs typeface="Times New Roman"/>
            </a:endParaRPr>
          </a:p>
          <a:p>
            <a:pPr marL="812800" lvl="1" indent="-342900">
              <a:lnSpc>
                <a:spcPct val="100000"/>
              </a:lnSpc>
              <a:spcBef>
                <a:spcPts val="340"/>
              </a:spcBef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sz="2800" spc="-5" dirty="0">
                <a:latin typeface="Times New Roman"/>
                <a:cs typeface="Times New Roman"/>
              </a:rPr>
              <a:t>Teknologi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78790" y="1676400"/>
            <a:ext cx="8114665" cy="357441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55575" indent="-142875">
              <a:lnSpc>
                <a:spcPct val="100000"/>
              </a:lnSpc>
              <a:spcBef>
                <a:spcPts val="480"/>
              </a:spcBef>
              <a:buSzPct val="96875"/>
              <a:buChar char="•"/>
              <a:tabLst>
                <a:tab pos="156210" algn="l"/>
              </a:tabLst>
            </a:pPr>
            <a:r>
              <a:rPr sz="3200" dirty="0">
                <a:latin typeface="Times New Roman"/>
                <a:cs typeface="Times New Roman"/>
              </a:rPr>
              <a:t>Target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analisis</a:t>
            </a:r>
          </a:p>
          <a:p>
            <a:pPr marL="155575" indent="-142875">
              <a:lnSpc>
                <a:spcPct val="100000"/>
              </a:lnSpc>
              <a:spcBef>
                <a:spcPts val="385"/>
              </a:spcBef>
              <a:buSzPct val="96875"/>
              <a:buChar char="•"/>
              <a:tabLst>
                <a:tab pos="156210" algn="l"/>
              </a:tabLst>
            </a:pPr>
            <a:r>
              <a:rPr sz="3200" dirty="0">
                <a:latin typeface="Times New Roman"/>
                <a:cs typeface="Times New Roman"/>
              </a:rPr>
              <a:t>Hasil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analisis</a:t>
            </a:r>
          </a:p>
          <a:p>
            <a:pPr marL="812800" marR="32384" lvl="1" indent="-342900">
              <a:lnSpc>
                <a:spcPts val="3020"/>
              </a:lnSpc>
              <a:spcBef>
                <a:spcPts val="730"/>
              </a:spcBef>
              <a:buFont typeface="Wingdings"/>
              <a:buChar char=""/>
              <a:tabLst>
                <a:tab pos="813435" algn="l"/>
              </a:tabLst>
            </a:pPr>
            <a:r>
              <a:rPr sz="2800" spc="-5" dirty="0">
                <a:latin typeface="Times New Roman"/>
                <a:cs typeface="Times New Roman"/>
              </a:rPr>
              <a:t>Informasi </a:t>
            </a:r>
            <a:r>
              <a:rPr sz="2800" dirty="0">
                <a:latin typeface="Times New Roman"/>
                <a:cs typeface="Times New Roman"/>
              </a:rPr>
              <a:t>peluang, faktor </a:t>
            </a:r>
            <a:r>
              <a:rPr sz="2800" spc="-5" dirty="0">
                <a:latin typeface="Times New Roman"/>
                <a:cs typeface="Times New Roman"/>
              </a:rPr>
              <a:t>eksternal </a:t>
            </a:r>
            <a:r>
              <a:rPr sz="2800" dirty="0">
                <a:latin typeface="Times New Roman"/>
                <a:cs typeface="Times New Roman"/>
              </a:rPr>
              <a:t>positif, </a:t>
            </a:r>
            <a:r>
              <a:rPr sz="2800" spc="-5" dirty="0">
                <a:latin typeface="Times New Roman"/>
                <a:cs typeface="Times New Roman"/>
              </a:rPr>
              <a:t>di </a:t>
            </a:r>
            <a:r>
              <a:rPr sz="2800" spc="-10" dirty="0">
                <a:latin typeface="Times New Roman"/>
                <a:cs typeface="Times New Roman"/>
              </a:rPr>
              <a:t>masa  </a:t>
            </a:r>
            <a:r>
              <a:rPr sz="2800" spc="-5" dirty="0">
                <a:latin typeface="Times New Roman"/>
                <a:cs typeface="Times New Roman"/>
              </a:rPr>
              <a:t>akan datang yang mempengaruhi org.mencapai  </a:t>
            </a:r>
            <a:r>
              <a:rPr sz="2800" dirty="0">
                <a:latin typeface="Times New Roman"/>
                <a:cs typeface="Times New Roman"/>
              </a:rPr>
              <a:t>tujuan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(opportunities)</a:t>
            </a:r>
            <a:endParaRPr sz="2800" dirty="0">
              <a:latin typeface="Times New Roman"/>
              <a:cs typeface="Times New Roman"/>
            </a:endParaRPr>
          </a:p>
          <a:p>
            <a:pPr marL="812800" marR="5080" lvl="1" indent="-342900">
              <a:lnSpc>
                <a:spcPts val="3020"/>
              </a:lnSpc>
              <a:spcBef>
                <a:spcPts val="685"/>
              </a:spcBef>
              <a:buFont typeface="Wingdings"/>
              <a:buChar char=""/>
              <a:tabLst>
                <a:tab pos="813435" algn="l"/>
              </a:tabLst>
            </a:pPr>
            <a:r>
              <a:rPr sz="2800" spc="-5" dirty="0">
                <a:latin typeface="Times New Roman"/>
                <a:cs typeface="Times New Roman"/>
              </a:rPr>
              <a:t>Informasi </a:t>
            </a:r>
            <a:r>
              <a:rPr sz="2800" spc="-10" dirty="0">
                <a:latin typeface="Times New Roman"/>
                <a:cs typeface="Times New Roman"/>
              </a:rPr>
              <a:t>ancaman, </a:t>
            </a:r>
            <a:r>
              <a:rPr sz="2800" dirty="0">
                <a:latin typeface="Times New Roman"/>
                <a:cs typeface="Times New Roman"/>
              </a:rPr>
              <a:t>faktor </a:t>
            </a:r>
            <a:r>
              <a:rPr sz="2800" spc="-5" dirty="0">
                <a:latin typeface="Times New Roman"/>
                <a:cs typeface="Times New Roman"/>
              </a:rPr>
              <a:t>eksernal negatif di </a:t>
            </a:r>
            <a:r>
              <a:rPr sz="2800" spc="-10" dirty="0">
                <a:latin typeface="Times New Roman"/>
                <a:cs typeface="Times New Roman"/>
              </a:rPr>
              <a:t>masa  </a:t>
            </a:r>
            <a:r>
              <a:rPr sz="2800" spc="-5" dirty="0">
                <a:latin typeface="Times New Roman"/>
                <a:cs typeface="Times New Roman"/>
              </a:rPr>
              <a:t>akan datang yang mempengaruhi org.mencapai  </a:t>
            </a:r>
            <a:r>
              <a:rPr sz="2800" dirty="0">
                <a:latin typeface="Times New Roman"/>
                <a:cs typeface="Times New Roman"/>
              </a:rPr>
              <a:t>tujuan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(threats)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7048" y="287477"/>
            <a:ext cx="4701540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60730" marR="5080" indent="-748665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Analisis</a:t>
            </a:r>
            <a:r>
              <a:rPr sz="4400" spc="-80" dirty="0"/>
              <a:t> </a:t>
            </a:r>
            <a:r>
              <a:rPr sz="4400" dirty="0"/>
              <a:t>Lingkungan  Internal</a:t>
            </a:r>
            <a:r>
              <a:rPr sz="4400" spc="-45" dirty="0"/>
              <a:t> </a:t>
            </a:r>
            <a:r>
              <a:rPr sz="4400" dirty="0"/>
              <a:t>(ALI)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2002358"/>
            <a:ext cx="7717790" cy="3136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874394" indent="-45720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sz="2800" spc="-5" dirty="0">
                <a:latin typeface="Times New Roman"/>
                <a:cs typeface="Times New Roman"/>
              </a:rPr>
              <a:t>Mengapa </a:t>
            </a:r>
            <a:r>
              <a:rPr sz="2800" dirty="0">
                <a:latin typeface="Times New Roman"/>
                <a:cs typeface="Times New Roman"/>
              </a:rPr>
              <a:t>organisasi sukses </a:t>
            </a:r>
            <a:r>
              <a:rPr sz="2800" spc="-5" dirty="0">
                <a:latin typeface="Times New Roman"/>
                <a:cs typeface="Times New Roman"/>
              </a:rPr>
              <a:t>di masa lalu,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dan  bagaimana </a:t>
            </a:r>
            <a:r>
              <a:rPr sz="2800" dirty="0">
                <a:latin typeface="Times New Roman"/>
                <a:cs typeface="Times New Roman"/>
              </a:rPr>
              <a:t>sukses di </a:t>
            </a:r>
            <a:r>
              <a:rPr sz="2800" spc="-10" dirty="0">
                <a:latin typeface="Times New Roman"/>
                <a:cs typeface="Times New Roman"/>
              </a:rPr>
              <a:t>masa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depan?</a:t>
            </a:r>
            <a:endParaRPr sz="2800">
              <a:latin typeface="Times New Roman"/>
              <a:cs typeface="Times New Roman"/>
            </a:endParaRPr>
          </a:p>
          <a:p>
            <a:pPr marL="469900" marR="208915" indent="-457200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sz="2800" spc="-5" dirty="0">
                <a:latin typeface="Times New Roman"/>
                <a:cs typeface="Times New Roman"/>
              </a:rPr>
              <a:t>Bagaimana </a:t>
            </a:r>
            <a:r>
              <a:rPr sz="2800" spc="-10" dirty="0">
                <a:latin typeface="Times New Roman"/>
                <a:cs typeface="Times New Roman"/>
              </a:rPr>
              <a:t>membuat </a:t>
            </a:r>
            <a:r>
              <a:rPr sz="2800" spc="-5" dirty="0">
                <a:latin typeface="Times New Roman"/>
                <a:cs typeface="Times New Roman"/>
              </a:rPr>
              <a:t>kemampuan </a:t>
            </a:r>
            <a:r>
              <a:rPr sz="2800" dirty="0">
                <a:latin typeface="Times New Roman"/>
                <a:cs typeface="Times New Roman"/>
              </a:rPr>
              <a:t>sukses di </a:t>
            </a:r>
            <a:r>
              <a:rPr sz="2800" spc="-10" dirty="0">
                <a:latin typeface="Times New Roman"/>
                <a:cs typeface="Times New Roman"/>
              </a:rPr>
              <a:t>masa  </a:t>
            </a:r>
            <a:r>
              <a:rPr sz="2800" spc="-5" dirty="0">
                <a:latin typeface="Times New Roman"/>
                <a:cs typeface="Times New Roman"/>
              </a:rPr>
              <a:t>depan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?</a:t>
            </a:r>
            <a:endParaRPr sz="28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sz="2800" spc="-5" dirty="0">
                <a:latin typeface="Times New Roman"/>
                <a:cs typeface="Times New Roman"/>
              </a:rPr>
              <a:t>Tujuan</a:t>
            </a:r>
            <a:endParaRPr sz="2800">
              <a:latin typeface="Times New Roman"/>
              <a:cs typeface="Times New Roman"/>
            </a:endParaRPr>
          </a:p>
          <a:p>
            <a:pPr marL="469900" marR="5080">
              <a:lnSpc>
                <a:spcPct val="100000"/>
              </a:lnSpc>
              <a:spcBef>
                <a:spcPts val="590"/>
              </a:spcBef>
            </a:pPr>
            <a:r>
              <a:rPr sz="2400" dirty="0">
                <a:latin typeface="Times New Roman"/>
                <a:cs typeface="Times New Roman"/>
              </a:rPr>
              <a:t>–identifikasi faktor lingkungan internal positif dan negatif  yang </a:t>
            </a:r>
            <a:r>
              <a:rPr sz="2400" spc="-5" dirty="0">
                <a:latin typeface="Times New Roman"/>
                <a:cs typeface="Times New Roman"/>
              </a:rPr>
              <a:t>mempengaruhi </a:t>
            </a:r>
            <a:r>
              <a:rPr sz="2400" dirty="0">
                <a:latin typeface="Times New Roman"/>
                <a:cs typeface="Times New Roman"/>
              </a:rPr>
              <a:t>perjalanan organisasi </a:t>
            </a:r>
            <a:r>
              <a:rPr sz="2400" spc="-5" dirty="0">
                <a:latin typeface="Times New Roman"/>
                <a:cs typeface="Times New Roman"/>
              </a:rPr>
              <a:t>mencapai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tujuan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9197" y="84836"/>
            <a:ext cx="355472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612140" y="771573"/>
            <a:ext cx="7844155" cy="529780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R="5728335" algn="ctr">
              <a:lnSpc>
                <a:spcPct val="100000"/>
              </a:lnSpc>
              <a:spcBef>
                <a:spcPts val="785"/>
              </a:spcBef>
            </a:pPr>
            <a:r>
              <a:rPr sz="2800" spc="-5" dirty="0">
                <a:latin typeface="Times New Roman"/>
                <a:cs typeface="Times New Roman"/>
              </a:rPr>
              <a:t>Target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analisis</a:t>
            </a:r>
            <a:endParaRPr sz="2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590"/>
              </a:spcBef>
            </a:pPr>
            <a:r>
              <a:rPr sz="2400" spc="-5" dirty="0">
                <a:latin typeface="Times New Roman"/>
                <a:cs typeface="Times New Roman"/>
              </a:rPr>
              <a:t>–Sumber </a:t>
            </a:r>
            <a:r>
              <a:rPr sz="2400" dirty="0">
                <a:latin typeface="Times New Roman"/>
                <a:cs typeface="Times New Roman"/>
              </a:rPr>
              <a:t>daya </a:t>
            </a:r>
            <a:r>
              <a:rPr sz="2400" spc="-5" dirty="0">
                <a:latin typeface="Times New Roman"/>
                <a:cs typeface="Times New Roman"/>
              </a:rPr>
              <a:t>manusia</a:t>
            </a:r>
            <a:endParaRPr sz="2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latin typeface="Times New Roman"/>
                <a:cs typeface="Times New Roman"/>
              </a:rPr>
              <a:t>–Sumber </a:t>
            </a:r>
            <a:r>
              <a:rPr sz="2400" dirty="0">
                <a:latin typeface="Times New Roman"/>
                <a:cs typeface="Times New Roman"/>
              </a:rPr>
              <a:t>daya fisik </a:t>
            </a:r>
            <a:r>
              <a:rPr sz="2400" spc="-5" dirty="0">
                <a:latin typeface="Times New Roman"/>
                <a:cs typeface="Times New Roman"/>
              </a:rPr>
              <a:t>(sarana,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prasarana)</a:t>
            </a:r>
            <a:endParaRPr sz="2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Times New Roman"/>
                <a:cs typeface="Times New Roman"/>
              </a:rPr>
              <a:t>–Sumber </a:t>
            </a:r>
            <a:r>
              <a:rPr sz="2400" dirty="0">
                <a:latin typeface="Times New Roman"/>
                <a:cs typeface="Times New Roman"/>
              </a:rPr>
              <a:t>daya keuangan</a:t>
            </a:r>
            <a:endParaRPr sz="2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latin typeface="Times New Roman"/>
                <a:cs typeface="Times New Roman"/>
              </a:rPr>
              <a:t>–Organisasi (misi,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visi)</a:t>
            </a:r>
            <a:endParaRPr sz="2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Times New Roman"/>
                <a:cs typeface="Times New Roman"/>
              </a:rPr>
              <a:t>–Program</a:t>
            </a:r>
            <a:endParaRPr sz="2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Times New Roman"/>
                <a:cs typeface="Times New Roman"/>
              </a:rPr>
              <a:t>–Kinerja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Hasil</a:t>
            </a:r>
            <a:endParaRPr sz="2800">
              <a:latin typeface="Times New Roman"/>
              <a:cs typeface="Times New Roman"/>
            </a:endParaRPr>
          </a:p>
          <a:p>
            <a:pPr marL="469900" marR="214629">
              <a:lnSpc>
                <a:spcPct val="100000"/>
              </a:lnSpc>
              <a:spcBef>
                <a:spcPts val="590"/>
              </a:spcBef>
            </a:pPr>
            <a:r>
              <a:rPr sz="2400" spc="-5" dirty="0">
                <a:latin typeface="Times New Roman"/>
                <a:cs typeface="Times New Roman"/>
              </a:rPr>
              <a:t>–Informasi </a:t>
            </a:r>
            <a:r>
              <a:rPr sz="2400" dirty="0">
                <a:latin typeface="Times New Roman"/>
                <a:cs typeface="Times New Roman"/>
              </a:rPr>
              <a:t>kekuatan, faktor internal positif, sekarang</a:t>
            </a:r>
            <a:r>
              <a:rPr sz="2400" spc="-1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yang  </a:t>
            </a:r>
            <a:r>
              <a:rPr sz="2400" spc="-5" dirty="0">
                <a:latin typeface="Times New Roman"/>
                <a:cs typeface="Times New Roman"/>
              </a:rPr>
              <a:t>mempengaruhi org.mencapai </a:t>
            </a:r>
            <a:r>
              <a:rPr sz="2400" dirty="0">
                <a:latin typeface="Times New Roman"/>
                <a:cs typeface="Times New Roman"/>
              </a:rPr>
              <a:t>tujuan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(strengths)</a:t>
            </a:r>
            <a:endParaRPr sz="2400">
              <a:latin typeface="Times New Roman"/>
              <a:cs typeface="Times New Roman"/>
            </a:endParaRPr>
          </a:p>
          <a:p>
            <a:pPr marL="469900" marR="508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latin typeface="Times New Roman"/>
                <a:cs typeface="Times New Roman"/>
              </a:rPr>
              <a:t>–Informasi kelemahan, faktor </a:t>
            </a:r>
            <a:r>
              <a:rPr sz="2400" dirty="0">
                <a:latin typeface="Times New Roman"/>
                <a:cs typeface="Times New Roman"/>
              </a:rPr>
              <a:t>internal negatif sekarang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yang  </a:t>
            </a:r>
            <a:r>
              <a:rPr sz="2400" spc="-5" dirty="0">
                <a:latin typeface="Times New Roman"/>
                <a:cs typeface="Times New Roman"/>
              </a:rPr>
              <a:t>mempengaruhi org.mencapai </a:t>
            </a:r>
            <a:r>
              <a:rPr sz="2400" dirty="0">
                <a:latin typeface="Times New Roman"/>
                <a:cs typeface="Times New Roman"/>
              </a:rPr>
              <a:t>tujuan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(weaknesses)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2413" y="546557"/>
            <a:ext cx="39084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291875"/>
            <a:ext cx="7963534" cy="322326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  <a:buSzPct val="96875"/>
              <a:buChar char="•"/>
              <a:tabLst>
                <a:tab pos="156210" algn="l"/>
              </a:tabLst>
            </a:pPr>
            <a:r>
              <a:rPr sz="3200" dirty="0">
                <a:latin typeface="Times New Roman"/>
                <a:cs typeface="Times New Roman"/>
              </a:rPr>
              <a:t>Hasil Analisis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SWOT</a:t>
            </a:r>
            <a:endParaRPr sz="3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80"/>
              </a:spcBef>
            </a:pPr>
            <a:r>
              <a:rPr sz="2800" spc="-5" dirty="0">
                <a:latin typeface="Times New Roman"/>
                <a:cs typeface="Times New Roman"/>
              </a:rPr>
              <a:t>–Informasi kekuatan, kelemahan internal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org.</a:t>
            </a:r>
            <a:endParaRPr sz="2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Times New Roman"/>
                <a:cs typeface="Times New Roman"/>
              </a:rPr>
              <a:t>–Informasi peluang, </a:t>
            </a:r>
            <a:r>
              <a:rPr sz="2800" spc="-10" dirty="0">
                <a:latin typeface="Times New Roman"/>
                <a:cs typeface="Times New Roman"/>
              </a:rPr>
              <a:t>ancaman </a:t>
            </a:r>
            <a:r>
              <a:rPr sz="2800" spc="-5" dirty="0">
                <a:latin typeface="Times New Roman"/>
                <a:cs typeface="Times New Roman"/>
              </a:rPr>
              <a:t>ekternal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org.</a:t>
            </a:r>
            <a:endParaRPr sz="2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70"/>
              </a:spcBef>
            </a:pPr>
            <a:r>
              <a:rPr sz="2800" dirty="0">
                <a:latin typeface="Times New Roman"/>
                <a:cs typeface="Times New Roman"/>
              </a:rPr>
              <a:t>–Isu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strategis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770"/>
              </a:spcBef>
              <a:buSzPct val="96875"/>
              <a:buChar char="•"/>
              <a:tabLst>
                <a:tab pos="156210" algn="l"/>
              </a:tabLst>
            </a:pPr>
            <a:r>
              <a:rPr sz="3200" dirty="0">
                <a:latin typeface="Times New Roman"/>
                <a:cs typeface="Times New Roman"/>
              </a:rPr>
              <a:t>Menjadi landasan untuk merumuskan arahan  strategi termasuk misi, nilai, visi, gol dan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tujuan.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940</TotalTime>
  <Words>688</Words>
  <Application>Microsoft Office PowerPoint</Application>
  <PresentationFormat>On-screen Show (4:3)</PresentationFormat>
  <Paragraphs>198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Analisis SWOT</vt:lpstr>
      <vt:lpstr>Tujuan</vt:lpstr>
      <vt:lpstr>PowerPoint Presentation</vt:lpstr>
      <vt:lpstr>Proses Identifikasi  S.,W.,O.,T.</vt:lpstr>
      <vt:lpstr>Analisis Lingkungan Eksternal (ALE)</vt:lpstr>
      <vt:lpstr>PowerPoint Presentation</vt:lpstr>
      <vt:lpstr>Analisis Lingkungan  Internal (ALI)</vt:lpstr>
      <vt:lpstr>PowerPoint Presentation</vt:lpstr>
      <vt:lpstr>PowerPoint Presentation</vt:lpstr>
      <vt:lpstr>Identifikasi Isu  Strategis</vt:lpstr>
      <vt:lpstr>Isu Strategis</vt:lpstr>
      <vt:lpstr>Identifikasi  Posisi Organisasi</vt:lpstr>
      <vt:lpstr>Analisis  Lingkungan Eksternal</vt:lpstr>
      <vt:lpstr>PowerPoint Presentation</vt:lpstr>
      <vt:lpstr>Contoh, Matrik Analisis Lingkungan Eksternal</vt:lpstr>
      <vt:lpstr>Contoh, Matrik Analisis lingkungan Internal</vt:lpstr>
      <vt:lpstr>Kesimpulan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strategis</dc:title>
  <dc:creator>sumengen sutomo</dc:creator>
  <cp:lastModifiedBy>HP PC</cp:lastModifiedBy>
  <cp:revision>2</cp:revision>
  <dcterms:created xsi:type="dcterms:W3CDTF">2018-04-11T05:04:31Z</dcterms:created>
  <dcterms:modified xsi:type="dcterms:W3CDTF">2018-04-11T20:47:09Z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2015-02-17T00:00:00Z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2018-04-11T00:00:00Z</vt:filetime>
  </property>
</Properties>
</file>