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5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98AF34-E356-4793-B76A-1C8DE9AD812A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005299-84B5-418B-ADE5-A2ADD745F9C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Isu Strategis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9200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0268" y="408082"/>
            <a:ext cx="756391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dirty="0"/>
              <a:t>Mengapa dari</a:t>
            </a:r>
            <a:r>
              <a:rPr sz="5000" spc="-140" dirty="0"/>
              <a:t> </a:t>
            </a:r>
            <a:r>
              <a:rPr sz="5000" dirty="0"/>
              <a:t>mandat?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73682"/>
            <a:ext cx="7226934" cy="2172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232410" indent="-45656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69900" algn="l"/>
                <a:tab pos="6308725" algn="l"/>
              </a:tabLst>
            </a:pPr>
            <a:r>
              <a:rPr sz="3200" dirty="0">
                <a:latin typeface="Arial"/>
                <a:cs typeface="Arial"/>
              </a:rPr>
              <a:t>M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n</a:t>
            </a:r>
            <a:r>
              <a:rPr sz="3200" spc="-10" dirty="0">
                <a:latin typeface="Arial"/>
                <a:cs typeface="Arial"/>
              </a:rPr>
              <a:t>d</a:t>
            </a:r>
            <a:r>
              <a:rPr sz="3200" dirty="0">
                <a:latin typeface="Arial"/>
                <a:cs typeface="Arial"/>
              </a:rPr>
              <a:t>at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m</a:t>
            </a:r>
            <a:r>
              <a:rPr sz="3200" spc="-10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g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ru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i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strate</a:t>
            </a:r>
            <a:r>
              <a:rPr sz="3200" spc="-20" dirty="0">
                <a:latin typeface="Arial"/>
                <a:cs typeface="Arial"/>
              </a:rPr>
              <a:t>g</a:t>
            </a:r>
            <a:r>
              <a:rPr sz="3200" dirty="0">
                <a:latin typeface="Arial"/>
                <a:cs typeface="Arial"/>
              </a:rPr>
              <a:t>i	d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n  sumber </a:t>
            </a:r>
            <a:r>
              <a:rPr sz="3200" spc="-5" dirty="0">
                <a:latin typeface="Arial"/>
                <a:cs typeface="Arial"/>
              </a:rPr>
              <a:t>daya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organisasi.</a:t>
            </a:r>
            <a:endParaRPr sz="3200" dirty="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469900" algn="l"/>
                <a:tab pos="3582035" algn="l"/>
              </a:tabLst>
            </a:pPr>
            <a:r>
              <a:rPr sz="3200" spc="-5" dirty="0" err="1">
                <a:latin typeface="Arial"/>
                <a:cs typeface="Arial"/>
              </a:rPr>
              <a:t>Mandat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tidak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menjadi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beban</a:t>
            </a:r>
            <a:endParaRPr sz="3200" dirty="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469900" algn="l"/>
              </a:tabLst>
            </a:pPr>
            <a:r>
              <a:rPr sz="3200" spc="-5" dirty="0">
                <a:latin typeface="Arial"/>
                <a:cs typeface="Arial"/>
              </a:rPr>
              <a:t>Mandat menjadi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beban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966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510" y="474929"/>
            <a:ext cx="3879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Review</a:t>
            </a:r>
            <a:r>
              <a:rPr spc="-80" dirty="0"/>
              <a:t> </a:t>
            </a:r>
            <a:r>
              <a:rPr dirty="0"/>
              <a:t>Mandat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044" y="1599945"/>
            <a:ext cx="7881620" cy="297751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527685" marR="850265" indent="-514984">
              <a:lnSpc>
                <a:spcPts val="3080"/>
              </a:lnSpc>
              <a:spcBef>
                <a:spcPts val="8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"/>
                <a:cs typeface="Arial"/>
              </a:rPr>
              <a:t>Kumpulkan mandat formal dan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tidak  formal dari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sumber</a:t>
            </a:r>
            <a:endParaRPr sz="32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35"/>
              </a:spcBef>
              <a:buFont typeface="Wingdings"/>
              <a:buChar char=""/>
              <a:tabLst>
                <a:tab pos="984885" algn="l"/>
                <a:tab pos="985519" algn="l"/>
              </a:tabLst>
            </a:pPr>
            <a:r>
              <a:rPr sz="2800" spc="-5" dirty="0">
                <a:latin typeface="Arial"/>
                <a:cs typeface="Arial"/>
              </a:rPr>
              <a:t>Tertulis UU,PP, Peraturan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dll.</a:t>
            </a:r>
            <a:endParaRPr sz="2800">
              <a:latin typeface="Arial"/>
              <a:cs typeface="Arial"/>
            </a:endParaRPr>
          </a:p>
          <a:p>
            <a:pPr marL="984885" marR="5080" lvl="1" indent="-515620">
              <a:lnSpc>
                <a:spcPts val="2690"/>
              </a:lnSpc>
              <a:spcBef>
                <a:spcPts val="645"/>
              </a:spcBef>
              <a:buFont typeface="Wingdings"/>
              <a:buChar char=""/>
              <a:tabLst>
                <a:tab pos="984885" algn="l"/>
                <a:tab pos="985519" algn="l"/>
              </a:tabLst>
            </a:pPr>
            <a:r>
              <a:rPr sz="2800" spc="-5" dirty="0">
                <a:latin typeface="Arial"/>
                <a:cs typeface="Arial"/>
              </a:rPr>
              <a:t>Tidak </a:t>
            </a:r>
            <a:r>
              <a:rPr sz="2800" dirty="0">
                <a:latin typeface="Arial"/>
                <a:cs typeface="Arial"/>
              </a:rPr>
              <a:t>tertulis informasi dari </a:t>
            </a:r>
            <a:r>
              <a:rPr sz="2800" spc="-5" dirty="0">
                <a:latin typeface="Arial"/>
                <a:cs typeface="Arial"/>
              </a:rPr>
              <a:t>masyarakat dan  </a:t>
            </a:r>
            <a:r>
              <a:rPr sz="2800" dirty="0">
                <a:latin typeface="Arial"/>
                <a:cs typeface="Arial"/>
              </a:rPr>
              <a:t>stakeholder.</a:t>
            </a:r>
            <a:endParaRPr sz="2800">
              <a:latin typeface="Arial"/>
              <a:cs typeface="Arial"/>
            </a:endParaRPr>
          </a:p>
          <a:p>
            <a:pPr marL="527685" marR="555625" indent="-514984">
              <a:lnSpc>
                <a:spcPts val="3070"/>
              </a:lnSpc>
              <a:spcBef>
                <a:spcPts val="750"/>
              </a:spcBef>
              <a:buAutoNum type="arabicPeriod"/>
              <a:tabLst>
                <a:tab pos="640080" algn="l"/>
                <a:tab pos="640715" algn="l"/>
                <a:tab pos="3303270" algn="l"/>
              </a:tabLst>
            </a:pPr>
            <a:r>
              <a:rPr sz="3200" dirty="0">
                <a:latin typeface="Arial"/>
                <a:cs typeface="Arial"/>
              </a:rPr>
              <a:t>Review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untuk	memperoleh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informasi  apa yang harus dikerjakan, boleh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6105" y="4453509"/>
            <a:ext cx="60274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tidak boleh </a:t>
            </a:r>
            <a:r>
              <a:rPr sz="3200" dirty="0">
                <a:latin typeface="Arial"/>
                <a:cs typeface="Arial"/>
              </a:rPr>
              <a:t>diekrjakan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organisasi.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4790313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918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7244" y="2118182"/>
            <a:ext cx="755904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3550" marR="5080" indent="-450850">
              <a:lnSpc>
                <a:spcPct val="100000"/>
              </a:lnSpc>
              <a:spcBef>
                <a:spcPts val="105"/>
              </a:spcBef>
              <a:buAutoNum type="arabicPeriod" startAt="3"/>
              <a:tabLst>
                <a:tab pos="464184" algn="l"/>
              </a:tabLst>
            </a:pPr>
            <a:r>
              <a:rPr sz="3200" dirty="0">
                <a:latin typeface="Arial"/>
                <a:cs typeface="Arial"/>
              </a:rPr>
              <a:t>Informasikan </a:t>
            </a:r>
            <a:r>
              <a:rPr sz="3200" spc="-5" dirty="0">
                <a:latin typeface="Arial"/>
                <a:cs typeface="Arial"/>
              </a:rPr>
              <a:t>kepada semua anggota  organisasi apa </a:t>
            </a:r>
            <a:r>
              <a:rPr sz="3200" dirty="0">
                <a:latin typeface="Arial"/>
                <a:cs typeface="Arial"/>
              </a:rPr>
              <a:t>yang </a:t>
            </a:r>
            <a:r>
              <a:rPr sz="3200" spc="-5" dirty="0">
                <a:latin typeface="Arial"/>
                <a:cs typeface="Arial"/>
              </a:rPr>
              <a:t>harus dilakukan  oleh </a:t>
            </a:r>
            <a:r>
              <a:rPr sz="3200" dirty="0">
                <a:latin typeface="Arial"/>
                <a:cs typeface="Arial"/>
              </a:rPr>
              <a:t>semua </a:t>
            </a:r>
            <a:r>
              <a:rPr sz="3200" spc="-5" dirty="0">
                <a:latin typeface="Arial"/>
                <a:cs typeface="Arial"/>
              </a:rPr>
              <a:t>dan apa </a:t>
            </a:r>
            <a:r>
              <a:rPr sz="3200" dirty="0">
                <a:latin typeface="Arial"/>
                <a:cs typeface="Arial"/>
              </a:rPr>
              <a:t>yang </a:t>
            </a:r>
            <a:r>
              <a:rPr sz="3200" spc="-5" dirty="0">
                <a:latin typeface="Arial"/>
                <a:cs typeface="Arial"/>
              </a:rPr>
              <a:t>atidak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boleh.</a:t>
            </a:r>
            <a:endParaRPr sz="3200">
              <a:latin typeface="Arial"/>
              <a:cs typeface="Arial"/>
            </a:endParaRPr>
          </a:p>
          <a:p>
            <a:pPr marL="463550" marR="299085" indent="-450850">
              <a:lnSpc>
                <a:spcPct val="100000"/>
              </a:lnSpc>
              <a:buAutoNum type="arabicPeriod" startAt="3"/>
              <a:tabLst>
                <a:tab pos="464184" algn="l"/>
              </a:tabLst>
            </a:pPr>
            <a:r>
              <a:rPr sz="3200" spc="-5" dirty="0">
                <a:latin typeface="Arial"/>
                <a:cs typeface="Arial"/>
              </a:rPr>
              <a:t>Menjadi </a:t>
            </a:r>
            <a:r>
              <a:rPr sz="3200" spc="-10" dirty="0">
                <a:latin typeface="Arial"/>
                <a:cs typeface="Arial"/>
              </a:rPr>
              <a:t>pedoman </a:t>
            </a:r>
            <a:r>
              <a:rPr sz="3200" spc="-5" dirty="0">
                <a:latin typeface="Arial"/>
                <a:cs typeface="Arial"/>
              </a:rPr>
              <a:t>bersama, dan tidak  boleh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lupa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5848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1402" y="2106295"/>
            <a:ext cx="692086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>
                <a:solidFill>
                  <a:srgbClr val="0000FF"/>
                </a:solidFill>
              </a:rPr>
              <a:t>Filosofi</a:t>
            </a:r>
            <a:r>
              <a:rPr sz="6600" spc="-60" dirty="0">
                <a:solidFill>
                  <a:srgbClr val="0000FF"/>
                </a:solidFill>
              </a:rPr>
              <a:t> </a:t>
            </a:r>
            <a:r>
              <a:rPr sz="6600" dirty="0">
                <a:solidFill>
                  <a:srgbClr val="0000FF"/>
                </a:solidFill>
              </a:rPr>
              <a:t>Organisasi</a:t>
            </a:r>
            <a:endParaRPr sz="6600"/>
          </a:p>
        </p:txBody>
      </p:sp>
    </p:spTree>
    <p:extLst>
      <p:ext uri="{BB962C8B-B14F-4D97-AF65-F5344CB8AC3E}">
        <p14:creationId xmlns:p14="http://schemas.microsoft.com/office/powerpoint/2010/main" val="3761473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2498" y="482930"/>
            <a:ext cx="26981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Or</a:t>
            </a:r>
            <a:r>
              <a:rPr spc="-15" dirty="0"/>
              <a:t>g</a:t>
            </a:r>
            <a:r>
              <a:rPr dirty="0"/>
              <a:t>anisasi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7452995" cy="43180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Kumpulan dari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individu/kelompok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Mengembangkan strategi yang </a:t>
            </a:r>
            <a:r>
              <a:rPr sz="3200" spc="-10" dirty="0">
                <a:latin typeface="Arial"/>
                <a:cs typeface="Arial"/>
              </a:rPr>
              <a:t>efektif  </a:t>
            </a:r>
            <a:r>
              <a:rPr sz="3200" spc="-5" dirty="0">
                <a:latin typeface="Arial"/>
                <a:cs typeface="Arial"/>
              </a:rPr>
              <a:t>perlu landasan </a:t>
            </a:r>
            <a:r>
              <a:rPr sz="3200" dirty="0">
                <a:latin typeface="Arial"/>
                <a:cs typeface="Arial"/>
              </a:rPr>
              <a:t>value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individu/kelompok  filosofi organisasi.</a:t>
            </a:r>
            <a:endParaRPr sz="3200">
              <a:latin typeface="Arial"/>
              <a:cs typeface="Arial"/>
            </a:endParaRPr>
          </a:p>
          <a:p>
            <a:pPr marL="355600" marR="41148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Filosofi Organisasi menjadi landasan  untuk mengembangkan </a:t>
            </a:r>
            <a:r>
              <a:rPr sz="3200" dirty="0">
                <a:latin typeface="Arial"/>
                <a:cs typeface="Arial"/>
              </a:rPr>
              <a:t>misi </a:t>
            </a:r>
            <a:r>
              <a:rPr sz="3200" spc="-5" dirty="0">
                <a:latin typeface="Arial"/>
                <a:cs typeface="Arial"/>
              </a:rPr>
              <a:t>dan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visi.</a:t>
            </a:r>
            <a:endParaRPr sz="3200">
              <a:latin typeface="Arial"/>
              <a:cs typeface="Arial"/>
            </a:endParaRPr>
          </a:p>
          <a:p>
            <a:pPr marL="355600" marR="86233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Misi </a:t>
            </a:r>
            <a:r>
              <a:rPr sz="3200" spc="-5" dirty="0">
                <a:latin typeface="Arial"/>
                <a:cs typeface="Arial"/>
              </a:rPr>
              <a:t>dan </a:t>
            </a:r>
            <a:r>
              <a:rPr sz="3200" dirty="0">
                <a:latin typeface="Arial"/>
                <a:cs typeface="Arial"/>
              </a:rPr>
              <a:t>visi </a:t>
            </a:r>
            <a:r>
              <a:rPr sz="3200" spc="-5" dirty="0">
                <a:latin typeface="Arial"/>
                <a:cs typeface="Arial"/>
              </a:rPr>
              <a:t>menjadi arahan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untuk  merumuskan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strategi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970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482930"/>
            <a:ext cx="19558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Indiv</a:t>
            </a:r>
            <a:r>
              <a:rPr spc="10" dirty="0"/>
              <a:t>i</a:t>
            </a:r>
            <a:r>
              <a:rPr dirty="0"/>
              <a:t>du</a:t>
            </a:r>
          </a:p>
        </p:txBody>
      </p:sp>
      <p:sp>
        <p:nvSpPr>
          <p:cNvPr id="3" name="object 3"/>
          <p:cNvSpPr/>
          <p:nvPr/>
        </p:nvSpPr>
        <p:spPr>
          <a:xfrm>
            <a:off x="1187627" y="1700745"/>
            <a:ext cx="6840728" cy="4176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9072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9448" y="360629"/>
            <a:ext cx="46253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Filosofi</a:t>
            </a:r>
            <a:r>
              <a:rPr spc="-70" dirty="0"/>
              <a:t> </a:t>
            </a:r>
            <a:r>
              <a:rPr dirty="0"/>
              <a:t>Organisasi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143355"/>
            <a:ext cx="8025765" cy="2734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Tanggung jawab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perilaku </a:t>
            </a:r>
            <a:r>
              <a:rPr sz="3200" dirty="0">
                <a:latin typeface="Arial"/>
                <a:cs typeface="Arial"/>
              </a:rPr>
              <a:t>sosial </a:t>
            </a:r>
            <a:r>
              <a:rPr sz="3200" spc="-5" dirty="0">
                <a:latin typeface="Arial"/>
                <a:cs typeface="Arial"/>
              </a:rPr>
              <a:t>organisasi  Mencakup:</a:t>
            </a:r>
            <a:endParaRPr sz="3200">
              <a:latin typeface="Arial"/>
              <a:cs typeface="Arial"/>
            </a:endParaRPr>
          </a:p>
          <a:p>
            <a:pPr marL="1003300" indent="-533400">
              <a:lnSpc>
                <a:spcPct val="100000"/>
              </a:lnSpc>
              <a:spcBef>
                <a:spcPts val="690"/>
              </a:spcBef>
              <a:buFont typeface="Wingdings"/>
              <a:buChar char=""/>
              <a:tabLst>
                <a:tab pos="1003300" algn="l"/>
                <a:tab pos="1003935" algn="l"/>
              </a:tabLst>
            </a:pPr>
            <a:r>
              <a:rPr sz="2800" spc="-5" dirty="0">
                <a:latin typeface="Arial"/>
                <a:cs typeface="Arial"/>
              </a:rPr>
              <a:t>Nilai+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Belief</a:t>
            </a:r>
            <a:endParaRPr sz="2800">
              <a:latin typeface="Arial"/>
              <a:cs typeface="Arial"/>
            </a:endParaRPr>
          </a:p>
          <a:p>
            <a:pPr marL="1003300" indent="-5334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1003300" algn="l"/>
                <a:tab pos="1003935" algn="l"/>
              </a:tabLst>
            </a:pPr>
            <a:r>
              <a:rPr sz="2800" spc="-5" dirty="0">
                <a:latin typeface="Arial"/>
                <a:cs typeface="Arial"/>
              </a:rPr>
              <a:t>Etik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dan</a:t>
            </a:r>
            <a:endParaRPr sz="2800">
              <a:latin typeface="Arial"/>
              <a:cs typeface="Arial"/>
            </a:endParaRPr>
          </a:p>
          <a:p>
            <a:pPr marL="1003300" indent="-5334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1003300" algn="l"/>
                <a:tab pos="1003935" algn="l"/>
              </a:tabLst>
            </a:pPr>
            <a:r>
              <a:rPr sz="2800" spc="-5" dirty="0">
                <a:latin typeface="Arial"/>
                <a:cs typeface="Arial"/>
              </a:rPr>
              <a:t>Kode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Etik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7322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4357" y="482930"/>
            <a:ext cx="34163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 Basic</a:t>
            </a:r>
            <a:r>
              <a:rPr spc="-75" dirty="0"/>
              <a:t> </a:t>
            </a:r>
            <a:r>
              <a:rPr dirty="0"/>
              <a:t>Belief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326"/>
            <a:ext cx="7285355" cy="43700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459"/>
              </a:spcBef>
              <a:buAutoNum type="arabicPeriod"/>
              <a:tabLst>
                <a:tab pos="527685" algn="l"/>
                <a:tab pos="528320" algn="l"/>
                <a:tab pos="2135505" algn="l"/>
              </a:tabLst>
            </a:pPr>
            <a:r>
              <a:rPr sz="3000" spc="-5" dirty="0">
                <a:latin typeface="Arial"/>
                <a:cs typeface="Arial"/>
              </a:rPr>
              <a:t>Percaya	organisasi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terbaik</a:t>
            </a:r>
            <a:endParaRPr sz="30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latin typeface="Arial"/>
                <a:cs typeface="Arial"/>
              </a:rPr>
              <a:t>Melaksanakan </a:t>
            </a:r>
            <a:r>
              <a:rPr sz="3000" spc="-5" dirty="0">
                <a:latin typeface="Arial"/>
                <a:cs typeface="Arial"/>
              </a:rPr>
              <a:t>tugas </a:t>
            </a:r>
            <a:r>
              <a:rPr sz="3000" dirty="0">
                <a:latin typeface="Arial"/>
                <a:cs typeface="Arial"/>
              </a:rPr>
              <a:t>dengan</a:t>
            </a:r>
            <a:r>
              <a:rPr sz="3000" spc="-1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baik</a:t>
            </a:r>
            <a:endParaRPr sz="30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Arial"/>
                <a:cs typeface="Arial"/>
              </a:rPr>
              <a:t>Pentingnya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individu.</a:t>
            </a:r>
            <a:endParaRPr sz="30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latin typeface="Arial"/>
                <a:cs typeface="Arial"/>
              </a:rPr>
              <a:t>Pelayanan </a:t>
            </a:r>
            <a:r>
              <a:rPr sz="3000" spc="-5" dirty="0">
                <a:latin typeface="Arial"/>
                <a:cs typeface="Arial"/>
              </a:rPr>
              <a:t>berkualitas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terbaik</a:t>
            </a:r>
            <a:endParaRPr sz="3000">
              <a:latin typeface="Arial"/>
              <a:cs typeface="Arial"/>
            </a:endParaRPr>
          </a:p>
          <a:p>
            <a:pPr marL="527685" marR="24130" indent="-514984">
              <a:lnSpc>
                <a:spcPts val="324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latin typeface="Arial"/>
                <a:cs typeface="Arial"/>
              </a:rPr>
              <a:t>Semua </a:t>
            </a:r>
            <a:r>
              <a:rPr sz="3000" spc="-5" dirty="0">
                <a:latin typeface="Arial"/>
                <a:cs typeface="Arial"/>
              </a:rPr>
              <a:t>anggota organisasi </a:t>
            </a:r>
            <a:r>
              <a:rPr sz="3000" dirty="0">
                <a:latin typeface="Arial"/>
                <a:cs typeface="Arial"/>
              </a:rPr>
              <a:t>inovator</a:t>
            </a:r>
            <a:r>
              <a:rPr sz="3000" spc="-10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dan  </a:t>
            </a:r>
            <a:r>
              <a:rPr sz="3000" spc="-5" dirty="0">
                <a:latin typeface="Arial"/>
                <a:cs typeface="Arial"/>
              </a:rPr>
              <a:t>Menghindari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kesalahan.</a:t>
            </a:r>
            <a:endParaRPr sz="30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3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Arial"/>
                <a:cs typeface="Arial"/>
              </a:rPr>
              <a:t>Pentinghnya informasi dan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komunikasi.</a:t>
            </a:r>
            <a:endParaRPr sz="3000">
              <a:latin typeface="Arial"/>
              <a:cs typeface="Arial"/>
            </a:endParaRPr>
          </a:p>
          <a:p>
            <a:pPr marL="527685" marR="5080" indent="-514984">
              <a:lnSpc>
                <a:spcPts val="324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Arial"/>
                <a:cs typeface="Arial"/>
              </a:rPr>
              <a:t>Pentingnyga pertumbuhan ekonomi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dan  profit</a:t>
            </a:r>
            <a:endParaRPr sz="3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9995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Etika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362"/>
            <a:ext cx="8324850" cy="450723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819"/>
              </a:spcBef>
            </a:pPr>
            <a:r>
              <a:rPr sz="3000" i="1" spc="-5" dirty="0">
                <a:latin typeface="Arial"/>
                <a:cs typeface="Arial"/>
              </a:rPr>
              <a:t>3 Prinsip: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Font typeface="Wingdings"/>
              <a:buChar char=""/>
              <a:tabLst>
                <a:tab pos="356235" algn="l"/>
              </a:tabLst>
            </a:pPr>
            <a:r>
              <a:rPr sz="30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Principle of justice</a:t>
            </a:r>
            <a:r>
              <a:rPr sz="3000" dirty="0">
                <a:latin typeface="Arial"/>
                <a:cs typeface="Arial"/>
              </a:rPr>
              <a:t>, </a:t>
            </a:r>
            <a:r>
              <a:rPr sz="3000" spc="-5" dirty="0">
                <a:latin typeface="Arial"/>
                <a:cs typeface="Arial"/>
              </a:rPr>
              <a:t>keputusan </a:t>
            </a:r>
            <a:r>
              <a:rPr sz="3000" dirty="0">
                <a:latin typeface="Arial"/>
                <a:cs typeface="Arial"/>
              </a:rPr>
              <a:t>etis</a:t>
            </a:r>
            <a:r>
              <a:rPr sz="3000" spc="-8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berdasarkan  kebenaran, tidak bias, dan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konsitensi.</a:t>
            </a:r>
            <a:endParaRPr sz="3000">
              <a:latin typeface="Arial"/>
              <a:cs typeface="Arial"/>
            </a:endParaRPr>
          </a:p>
          <a:p>
            <a:pPr marL="355600" marR="136525" indent="-342900">
              <a:lnSpc>
                <a:spcPct val="100000"/>
              </a:lnSpc>
              <a:spcBef>
                <a:spcPts val="720"/>
              </a:spcBef>
              <a:buFont typeface="Wingdings"/>
              <a:buChar char=""/>
              <a:tabLst>
                <a:tab pos="356235" algn="l"/>
                <a:tab pos="1920875" algn="l"/>
              </a:tabLst>
            </a:pPr>
            <a:r>
              <a:rPr sz="3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Principle of </a:t>
            </a:r>
            <a:r>
              <a:rPr sz="30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individual </a:t>
            </a:r>
            <a:r>
              <a:rPr sz="30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right</a:t>
            </a:r>
            <a:r>
              <a:rPr sz="3000" spc="-5" dirty="0">
                <a:latin typeface="Arial"/>
                <a:cs typeface="Arial"/>
              </a:rPr>
              <a:t>, keputusan</a:t>
            </a:r>
            <a:r>
              <a:rPr sz="3000" spc="-10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proteksi  </a:t>
            </a:r>
            <a:r>
              <a:rPr sz="3000" i="1" dirty="0">
                <a:latin typeface="Arial"/>
                <a:cs typeface="Arial"/>
              </a:rPr>
              <a:t>human dignity</a:t>
            </a:r>
            <a:r>
              <a:rPr sz="3000" dirty="0">
                <a:latin typeface="Arial"/>
                <a:cs typeface="Arial"/>
              </a:rPr>
              <a:t>; manajer tidak </a:t>
            </a:r>
            <a:r>
              <a:rPr sz="3000" spc="-5" dirty="0">
                <a:latin typeface="Arial"/>
                <a:cs typeface="Arial"/>
              </a:rPr>
              <a:t>memaksakan  karyawan untuk melakukan kerja sesuai  maunya	dan bertentangan dengan</a:t>
            </a:r>
            <a:r>
              <a:rPr sz="3000" spc="-6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belief.</a:t>
            </a:r>
            <a:endParaRPr sz="3000">
              <a:latin typeface="Arial"/>
              <a:cs typeface="Arial"/>
            </a:endParaRPr>
          </a:p>
          <a:p>
            <a:pPr marL="355600" marR="749300" indent="-342900">
              <a:lnSpc>
                <a:spcPct val="100000"/>
              </a:lnSpc>
              <a:spcBef>
                <a:spcPts val="725"/>
              </a:spcBef>
              <a:buFont typeface="Wingdings"/>
              <a:buChar char=""/>
              <a:tabLst>
                <a:tab pos="356235" algn="l"/>
              </a:tabLst>
            </a:pPr>
            <a:r>
              <a:rPr sz="30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Priciple of </a:t>
            </a:r>
            <a:r>
              <a:rPr sz="30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utilitarianisnm</a:t>
            </a:r>
            <a:r>
              <a:rPr sz="3000" i="1" spc="-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keputuasan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untuk  kepentingan</a:t>
            </a:r>
            <a:endParaRPr sz="3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9697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2295" y="448767"/>
            <a:ext cx="42849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Prinsip Kode</a:t>
            </a:r>
            <a:r>
              <a:rPr spc="-75" dirty="0"/>
              <a:t> </a:t>
            </a:r>
            <a:r>
              <a:rPr dirty="0"/>
              <a:t>Etik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231788"/>
            <a:ext cx="8201025" cy="16802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2800" spc="-5" dirty="0">
                <a:latin typeface="Arial"/>
                <a:cs typeface="Arial"/>
              </a:rPr>
              <a:t>Kode </a:t>
            </a:r>
            <a:r>
              <a:rPr sz="2800" dirty="0">
                <a:latin typeface="Arial"/>
                <a:cs typeface="Arial"/>
              </a:rPr>
              <a:t>etik: </a:t>
            </a:r>
            <a:r>
              <a:rPr sz="2800" spc="-5" dirty="0">
                <a:latin typeface="Arial"/>
                <a:cs typeface="Arial"/>
              </a:rPr>
              <a:t>2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Prinsip</a:t>
            </a:r>
            <a:endParaRPr sz="2800">
              <a:latin typeface="Arial"/>
              <a:cs typeface="Arial"/>
            </a:endParaRPr>
          </a:p>
          <a:p>
            <a:pPr marL="1270000" marR="5080" indent="-533400">
              <a:lnSpc>
                <a:spcPts val="2700"/>
              </a:lnSpc>
              <a:spcBef>
                <a:spcPts val="650"/>
              </a:spcBef>
              <a:buAutoNum type="arabicPeriod"/>
              <a:tabLst>
                <a:tab pos="1270000" algn="l"/>
                <a:tab pos="1270635" algn="l"/>
              </a:tabLst>
            </a:pPr>
            <a:r>
              <a:rPr sz="2500" spc="-5" dirty="0">
                <a:latin typeface="Arial"/>
                <a:cs typeface="Arial"/>
              </a:rPr>
              <a:t>Ada UU dan peraturan yang mengatur organisasi  dan bisnisnya, tertulis, berkaitan dengan</a:t>
            </a:r>
            <a:r>
              <a:rPr sz="2500" spc="6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filosofi;</a:t>
            </a:r>
            <a:endParaRPr sz="2500">
              <a:latin typeface="Arial"/>
              <a:cs typeface="Arial"/>
            </a:endParaRPr>
          </a:p>
          <a:p>
            <a:pPr marL="1270000" indent="-533400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1270000" algn="l"/>
                <a:tab pos="1270635" algn="l"/>
              </a:tabLst>
            </a:pPr>
            <a:r>
              <a:rPr sz="2500" spc="-5" dirty="0">
                <a:latin typeface="Arial"/>
                <a:cs typeface="Arial"/>
              </a:rPr>
              <a:t>Dikomunikasikan kepada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stakeholder.</a:t>
            </a:r>
            <a:endParaRPr sz="25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59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8692" y="317957"/>
            <a:ext cx="30543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Isu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Strategis?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141221"/>
            <a:ext cx="8385175" cy="4716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3200" dirty="0">
                <a:latin typeface="Times New Roman"/>
                <a:cs typeface="Times New Roman"/>
              </a:rPr>
              <a:t>Definisi</a:t>
            </a:r>
            <a:endParaRPr sz="3200">
              <a:latin typeface="Times New Roman"/>
              <a:cs typeface="Times New Roman"/>
            </a:endParaRPr>
          </a:p>
          <a:p>
            <a:pPr marL="481965" marR="997585">
              <a:lnSpc>
                <a:spcPct val="80000"/>
              </a:lnSpc>
              <a:spcBef>
                <a:spcPts val="635"/>
              </a:spcBef>
            </a:pPr>
            <a:r>
              <a:rPr sz="2600" dirty="0">
                <a:latin typeface="Times New Roman"/>
                <a:cs typeface="Times New Roman"/>
              </a:rPr>
              <a:t>“ </a:t>
            </a:r>
            <a:r>
              <a:rPr sz="2600" i="1" dirty="0">
                <a:latin typeface="Times New Roman"/>
                <a:cs typeface="Times New Roman"/>
              </a:rPr>
              <a:t>Strategic </a:t>
            </a:r>
            <a:r>
              <a:rPr sz="2600" i="1" spc="-5" dirty="0">
                <a:latin typeface="Times New Roman"/>
                <a:cs typeface="Times New Roman"/>
              </a:rPr>
              <a:t>issues </a:t>
            </a:r>
            <a:r>
              <a:rPr sz="2600" i="1" dirty="0">
                <a:latin typeface="Times New Roman"/>
                <a:cs typeface="Times New Roman"/>
              </a:rPr>
              <a:t>is defined as a fundamental</a:t>
            </a:r>
            <a:r>
              <a:rPr sz="2600" i="1" spc="-90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policy  questions or challenges </a:t>
            </a:r>
            <a:r>
              <a:rPr sz="2600" i="1" spc="-5" dirty="0">
                <a:latin typeface="Times New Roman"/>
                <a:cs typeface="Times New Roman"/>
              </a:rPr>
              <a:t>affecting </a:t>
            </a:r>
            <a:r>
              <a:rPr sz="2600" i="1" dirty="0">
                <a:latin typeface="Times New Roman"/>
                <a:cs typeface="Times New Roman"/>
              </a:rPr>
              <a:t>an</a:t>
            </a:r>
            <a:r>
              <a:rPr sz="2600" i="1" spc="-6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organization’s</a:t>
            </a:r>
            <a:endParaRPr sz="2600">
              <a:latin typeface="Times New Roman"/>
              <a:cs typeface="Times New Roman"/>
            </a:endParaRPr>
          </a:p>
          <a:p>
            <a:pPr marL="481965" marR="5080">
              <a:lnSpc>
                <a:spcPct val="80000"/>
              </a:lnSpc>
            </a:pPr>
            <a:r>
              <a:rPr sz="2600" i="1" dirty="0">
                <a:latin typeface="Times New Roman"/>
                <a:cs typeface="Times New Roman"/>
              </a:rPr>
              <a:t>mandates, mission, product or </a:t>
            </a:r>
            <a:r>
              <a:rPr sz="2600" i="1" spc="-5" dirty="0">
                <a:latin typeface="Times New Roman"/>
                <a:cs typeface="Times New Roman"/>
              </a:rPr>
              <a:t>service level </a:t>
            </a:r>
            <a:r>
              <a:rPr sz="2600" i="1" dirty="0">
                <a:latin typeface="Times New Roman"/>
                <a:cs typeface="Times New Roman"/>
              </a:rPr>
              <a:t>and mix</a:t>
            </a:r>
            <a:r>
              <a:rPr sz="2600" i="1" spc="-9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clients,  users, </a:t>
            </a:r>
            <a:r>
              <a:rPr sz="2600" i="1" dirty="0">
                <a:latin typeface="Times New Roman"/>
                <a:cs typeface="Times New Roman"/>
              </a:rPr>
              <a:t>or </a:t>
            </a:r>
            <a:r>
              <a:rPr sz="2600" i="1" spc="-5" dirty="0">
                <a:latin typeface="Times New Roman"/>
                <a:cs typeface="Times New Roman"/>
              </a:rPr>
              <a:t>payers; </a:t>
            </a:r>
            <a:r>
              <a:rPr sz="2600" i="1" dirty="0">
                <a:latin typeface="Times New Roman"/>
                <a:cs typeface="Times New Roman"/>
              </a:rPr>
              <a:t>or </a:t>
            </a:r>
            <a:r>
              <a:rPr sz="2600" i="1" spc="-5" dirty="0">
                <a:latin typeface="Times New Roman"/>
                <a:cs typeface="Times New Roman"/>
              </a:rPr>
              <a:t>costs, </a:t>
            </a:r>
            <a:r>
              <a:rPr sz="2600" i="1" dirty="0">
                <a:latin typeface="Times New Roman"/>
                <a:cs typeface="Times New Roman"/>
              </a:rPr>
              <a:t>financing </a:t>
            </a:r>
            <a:r>
              <a:rPr sz="2600" i="1" spc="-5" dirty="0">
                <a:latin typeface="Times New Roman"/>
                <a:cs typeface="Times New Roman"/>
              </a:rPr>
              <a:t>structure, </a:t>
            </a:r>
            <a:r>
              <a:rPr sz="2600" i="1" spc="5" dirty="0">
                <a:latin typeface="Times New Roman"/>
                <a:cs typeface="Times New Roman"/>
              </a:rPr>
              <a:t>or  </a:t>
            </a:r>
            <a:r>
              <a:rPr sz="2600" i="1" spc="-5" dirty="0">
                <a:latin typeface="Times New Roman"/>
                <a:cs typeface="Times New Roman"/>
              </a:rPr>
              <a:t>management </a:t>
            </a:r>
            <a:r>
              <a:rPr sz="2600" i="1" dirty="0">
                <a:latin typeface="Times New Roman"/>
                <a:cs typeface="Times New Roman"/>
              </a:rPr>
              <a:t>“ </a:t>
            </a:r>
            <a:r>
              <a:rPr sz="2600" i="1" spc="-5" dirty="0">
                <a:latin typeface="Times New Roman"/>
                <a:cs typeface="Times New Roman"/>
              </a:rPr>
              <a:t>(Bryson</a:t>
            </a:r>
            <a:r>
              <a:rPr sz="2600" i="1" spc="-30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1994)</a:t>
            </a:r>
            <a:endParaRPr sz="2600">
              <a:latin typeface="Times New Roman"/>
              <a:cs typeface="Times New Roman"/>
            </a:endParaRPr>
          </a:p>
          <a:p>
            <a:pPr marL="481965" indent="-469265">
              <a:lnSpc>
                <a:spcPct val="100000"/>
              </a:lnSpc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2600" spc="-5" dirty="0">
                <a:latin typeface="Times New Roman"/>
                <a:cs typeface="Times New Roman"/>
              </a:rPr>
              <a:t>Isu strategi</a:t>
            </a:r>
            <a:endParaRPr sz="2600">
              <a:latin typeface="Times New Roman"/>
              <a:cs typeface="Times New Roman"/>
            </a:endParaRPr>
          </a:p>
          <a:p>
            <a:pPr marL="920750" marR="415925" lvl="1" indent="-436880">
              <a:lnSpc>
                <a:spcPct val="80000"/>
              </a:lnSpc>
              <a:spcBef>
                <a:spcPts val="630"/>
              </a:spcBef>
              <a:buChar char="-"/>
              <a:tabLst>
                <a:tab pos="920750" algn="l"/>
                <a:tab pos="921385" algn="l"/>
              </a:tabLst>
            </a:pPr>
            <a:r>
              <a:rPr sz="2600" spc="-5" dirty="0">
                <a:latin typeface="Times New Roman"/>
                <a:cs typeface="Times New Roman"/>
              </a:rPr>
              <a:t>Masalah atau </a:t>
            </a:r>
            <a:r>
              <a:rPr sz="2600" dirty="0">
                <a:latin typeface="Times New Roman"/>
                <a:cs typeface="Times New Roman"/>
              </a:rPr>
              <a:t>tantangan yang </a:t>
            </a:r>
            <a:r>
              <a:rPr sz="2600" spc="-5" dirty="0">
                <a:latin typeface="Times New Roman"/>
                <a:cs typeface="Times New Roman"/>
              </a:rPr>
              <a:t>mempengaruhi </a:t>
            </a:r>
            <a:r>
              <a:rPr sz="2600" dirty="0">
                <a:latin typeface="Times New Roman"/>
                <a:cs typeface="Times New Roman"/>
              </a:rPr>
              <a:t>mandat,  </a:t>
            </a:r>
            <a:r>
              <a:rPr sz="2600" spc="-5" dirty="0">
                <a:latin typeface="Times New Roman"/>
                <a:cs typeface="Times New Roman"/>
              </a:rPr>
              <a:t>misi, visi, </a:t>
            </a:r>
            <a:r>
              <a:rPr sz="2600" dirty="0">
                <a:latin typeface="Times New Roman"/>
                <a:cs typeface="Times New Roman"/>
              </a:rPr>
              <a:t>program, pelayanan, </a:t>
            </a:r>
            <a:r>
              <a:rPr sz="2600" spc="-5" dirty="0">
                <a:latin typeface="Times New Roman"/>
                <a:cs typeface="Times New Roman"/>
              </a:rPr>
              <a:t>masyarakat, </a:t>
            </a:r>
            <a:r>
              <a:rPr sz="2600" dirty="0">
                <a:latin typeface="Times New Roman"/>
                <a:cs typeface="Times New Roman"/>
              </a:rPr>
              <a:t>dan  </a:t>
            </a:r>
            <a:r>
              <a:rPr sz="2600" spc="-5" dirty="0">
                <a:latin typeface="Times New Roman"/>
                <a:cs typeface="Times New Roman"/>
              </a:rPr>
              <a:t>manajemen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organisasi.</a:t>
            </a:r>
            <a:endParaRPr sz="2600">
              <a:latin typeface="Times New Roman"/>
              <a:cs typeface="Times New Roman"/>
            </a:endParaRPr>
          </a:p>
          <a:p>
            <a:pPr marL="920750" marR="890905" lvl="1" indent="-436880">
              <a:lnSpc>
                <a:spcPts val="2500"/>
              </a:lnSpc>
              <a:spcBef>
                <a:spcPts val="600"/>
              </a:spcBef>
              <a:buChar char="-"/>
              <a:tabLst>
                <a:tab pos="920750" algn="l"/>
                <a:tab pos="921385" algn="l"/>
              </a:tabLst>
            </a:pPr>
            <a:r>
              <a:rPr sz="2600" spc="-5" dirty="0">
                <a:latin typeface="Times New Roman"/>
                <a:cs typeface="Times New Roman"/>
              </a:rPr>
              <a:t>Masalah </a:t>
            </a:r>
            <a:r>
              <a:rPr sz="2600" dirty="0">
                <a:latin typeface="Times New Roman"/>
                <a:cs typeface="Times New Roman"/>
              </a:rPr>
              <a:t>mempengaruhi kinerja organissai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jangka  panjang( &gt;1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th).</a:t>
            </a:r>
            <a:endParaRPr sz="2600">
              <a:latin typeface="Times New Roman"/>
              <a:cs typeface="Times New Roman"/>
            </a:endParaRPr>
          </a:p>
          <a:p>
            <a:pPr marL="920750" lvl="1" indent="-436880">
              <a:lnSpc>
                <a:spcPct val="100000"/>
              </a:lnSpc>
              <a:spcBef>
                <a:spcPts val="15"/>
              </a:spcBef>
              <a:buChar char="-"/>
              <a:tabLst>
                <a:tab pos="920750" algn="l"/>
                <a:tab pos="921385" algn="l"/>
              </a:tabLst>
            </a:pPr>
            <a:r>
              <a:rPr sz="2600" spc="-5" dirty="0">
                <a:latin typeface="Times New Roman"/>
                <a:cs typeface="Times New Roman"/>
              </a:rPr>
              <a:t>Isu </a:t>
            </a:r>
            <a:r>
              <a:rPr sz="2600" spc="5" dirty="0">
                <a:latin typeface="Times New Roman"/>
                <a:cs typeface="Times New Roman"/>
              </a:rPr>
              <a:t>pokok </a:t>
            </a:r>
            <a:r>
              <a:rPr sz="2600" dirty="0">
                <a:latin typeface="Times New Roman"/>
                <a:cs typeface="Times New Roman"/>
              </a:rPr>
              <a:t>harus </a:t>
            </a:r>
            <a:r>
              <a:rPr sz="2600" spc="-5" dirty="0">
                <a:latin typeface="Times New Roman"/>
                <a:cs typeface="Times New Roman"/>
              </a:rPr>
              <a:t>diatasi </a:t>
            </a:r>
            <a:r>
              <a:rPr sz="2600" dirty="0">
                <a:latin typeface="Times New Roman"/>
                <a:cs typeface="Times New Roman"/>
              </a:rPr>
              <a:t>untuk mencapai </a:t>
            </a:r>
            <a:r>
              <a:rPr sz="2600" spc="-5" dirty="0">
                <a:latin typeface="Times New Roman"/>
                <a:cs typeface="Times New Roman"/>
              </a:rPr>
              <a:t>misi </a:t>
            </a:r>
            <a:r>
              <a:rPr sz="2600" dirty="0">
                <a:latin typeface="Times New Roman"/>
                <a:cs typeface="Times New Roman"/>
              </a:rPr>
              <a:t>dan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visi.</a:t>
            </a:r>
            <a:endParaRPr sz="2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95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1720" y="296672"/>
            <a:ext cx="361971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Kode</a:t>
            </a:r>
            <a:r>
              <a:rPr sz="4000" spc="-85" dirty="0"/>
              <a:t> </a:t>
            </a:r>
            <a:r>
              <a:rPr sz="4000" dirty="0"/>
              <a:t>Etik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76985"/>
            <a:ext cx="7948930" cy="4070986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Bisnis sesuai </a:t>
            </a:r>
            <a:r>
              <a:rPr sz="3200" spc="-5" dirty="0">
                <a:latin typeface="Arial"/>
                <a:cs typeface="Arial"/>
              </a:rPr>
              <a:t>dengan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perundangan.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 err="1" smtClean="0">
                <a:latin typeface="Arial"/>
                <a:cs typeface="Arial"/>
              </a:rPr>
              <a:t>Mengkuti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 err="1">
                <a:latin typeface="Arial"/>
                <a:cs typeface="Arial"/>
              </a:rPr>
              <a:t>peraturan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perdangangan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Produk dan pelayanan berkualtias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terbaik.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Kinerja </a:t>
            </a:r>
            <a:r>
              <a:rPr sz="3200" spc="-5" dirty="0">
                <a:latin typeface="Arial"/>
                <a:cs typeface="Arial"/>
              </a:rPr>
              <a:t>terbaik </a:t>
            </a:r>
            <a:r>
              <a:rPr sz="3200" dirty="0">
                <a:latin typeface="Arial"/>
                <a:cs typeface="Arial"/>
              </a:rPr>
              <a:t>sesuai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kemampuan.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Konservasi SD </a:t>
            </a:r>
            <a:r>
              <a:rPr sz="3200" spc="-5" dirty="0">
                <a:latin typeface="Arial"/>
                <a:cs typeface="Arial"/>
              </a:rPr>
              <a:t>dan proteksi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lingkungan</a:t>
            </a:r>
            <a:endParaRPr sz="3200" dirty="0">
              <a:latin typeface="Arial"/>
              <a:cs typeface="Arial"/>
            </a:endParaRPr>
          </a:p>
          <a:p>
            <a:pPr marL="355600" marR="1271905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  <a:tab pos="3355340" algn="l"/>
              </a:tabLst>
            </a:pPr>
            <a:r>
              <a:rPr sz="3200" spc="-10" dirty="0">
                <a:latin typeface="Arial"/>
                <a:cs typeface="Arial"/>
              </a:rPr>
              <a:t>Memenuhi </a:t>
            </a:r>
            <a:r>
              <a:rPr sz="3200" spc="-5" dirty="0">
                <a:latin typeface="Arial"/>
                <a:cs typeface="Arial"/>
              </a:rPr>
              <a:t>ketentuan </a:t>
            </a:r>
            <a:r>
              <a:rPr sz="3200" spc="-10" dirty="0">
                <a:latin typeface="Arial"/>
                <a:cs typeface="Arial"/>
              </a:rPr>
              <a:t>keselamatan,  </a:t>
            </a:r>
            <a:r>
              <a:rPr sz="3200" spc="-5" dirty="0">
                <a:latin typeface="Arial"/>
                <a:cs typeface="Arial"/>
              </a:rPr>
              <a:t>kesehatan,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dan	keamanan.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239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295752"/>
            <a:ext cx="7473315" cy="402526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Menghindari kegiatan merugikan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tugas.</a:t>
            </a:r>
            <a:endParaRPr sz="3200">
              <a:latin typeface="Arial"/>
              <a:cs typeface="Arial"/>
            </a:endParaRPr>
          </a:p>
          <a:p>
            <a:pPr marL="355600" marR="93345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Tidak menggunakan </a:t>
            </a:r>
            <a:r>
              <a:rPr sz="3200" spc="-10" dirty="0">
                <a:latin typeface="Arial"/>
                <a:cs typeface="Arial"/>
              </a:rPr>
              <a:t>barang </a:t>
            </a:r>
            <a:r>
              <a:rPr sz="3200" spc="-5" dirty="0">
                <a:latin typeface="Arial"/>
                <a:cs typeface="Arial"/>
              </a:rPr>
              <a:t>organisasi  untuk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pribadi.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Tidak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narkoba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Manajemen keuangan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baik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Keputusan tidak untuk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pribadi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Berpakaian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rapi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7473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7492" y="482930"/>
            <a:ext cx="6589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Pengembangan</a:t>
            </a:r>
            <a:r>
              <a:rPr spc="-40" dirty="0"/>
              <a:t> </a:t>
            </a:r>
            <a:r>
              <a:rPr dirty="0"/>
              <a:t>Kebijakan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8016240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Filosofi organisasi menjadi landasan untuk  mengembangkan kebijakan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organisasi.</a:t>
            </a:r>
            <a:endParaRPr sz="3200">
              <a:latin typeface="Arial"/>
              <a:cs typeface="Arial"/>
            </a:endParaRPr>
          </a:p>
          <a:p>
            <a:pPr marL="355600" marR="113220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Kebijakan ini menjadi pedoman bagi  </a:t>
            </a:r>
            <a:r>
              <a:rPr sz="3200" dirty="0">
                <a:latin typeface="Arial"/>
                <a:cs typeface="Arial"/>
              </a:rPr>
              <a:t>semua </a:t>
            </a:r>
            <a:r>
              <a:rPr sz="3200" spc="-5" dirty="0">
                <a:latin typeface="Arial"/>
                <a:cs typeface="Arial"/>
              </a:rPr>
              <a:t>karyawan/anggota untuk  </a:t>
            </a:r>
            <a:r>
              <a:rPr sz="3200" dirty="0">
                <a:latin typeface="Arial"/>
                <a:cs typeface="Arial"/>
              </a:rPr>
              <a:t>dilaksanakan</a:t>
            </a:r>
            <a:endParaRPr sz="3200">
              <a:latin typeface="Arial"/>
              <a:cs typeface="Arial"/>
            </a:endParaRPr>
          </a:p>
          <a:p>
            <a:pPr marL="355600" marR="121983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Kebijaka memfasilitasi keberhasilan  organisasi mencapai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tujuan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6118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5357" y="321056"/>
            <a:ext cx="34131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Integrasi</a:t>
            </a:r>
            <a:r>
              <a:rPr spc="-85" dirty="0"/>
              <a:t> </a:t>
            </a:r>
            <a:r>
              <a:rPr dirty="0"/>
              <a:t>Nilai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0960" y="3062882"/>
            <a:ext cx="7474584" cy="24161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49580" indent="-43688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49580" algn="l"/>
                <a:tab pos="450215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Nilai organisasi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diintegrasikan pada</a:t>
            </a:r>
            <a:r>
              <a:rPr sz="2800" u="heavy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misi</a:t>
            </a:r>
            <a:endParaRPr sz="2800">
              <a:latin typeface="Arial"/>
              <a:cs typeface="Arial"/>
            </a:endParaRPr>
          </a:p>
          <a:p>
            <a:pPr marL="449580" marR="5080" indent="-436880">
              <a:lnSpc>
                <a:spcPct val="100000"/>
              </a:lnSpc>
              <a:spcBef>
                <a:spcPts val="675"/>
              </a:spcBef>
              <a:buFont typeface="Symbol"/>
              <a:buChar char=""/>
              <a:tabLst>
                <a:tab pos="449580" algn="l"/>
                <a:tab pos="450215" algn="l"/>
              </a:tabLst>
            </a:pPr>
            <a:r>
              <a:rPr sz="2800" spc="-5" dirty="0">
                <a:latin typeface="Arial"/>
                <a:cs typeface="Arial"/>
              </a:rPr>
              <a:t>Rantai nilai dan </a:t>
            </a:r>
            <a:r>
              <a:rPr sz="2800" dirty="0">
                <a:latin typeface="Arial"/>
                <a:cs typeface="Arial"/>
              </a:rPr>
              <a:t>integrasinya </a:t>
            </a:r>
            <a:r>
              <a:rPr sz="2800" spc="5" dirty="0">
                <a:latin typeface="Arial"/>
                <a:cs typeface="Arial"/>
              </a:rPr>
              <a:t>(</a:t>
            </a:r>
            <a:r>
              <a:rPr sz="2800" i="1" spc="5" dirty="0">
                <a:latin typeface="Arial"/>
                <a:cs typeface="Arial"/>
              </a:rPr>
              <a:t>valuae </a:t>
            </a:r>
            <a:r>
              <a:rPr sz="2800" i="1" dirty="0">
                <a:latin typeface="Arial"/>
                <a:cs typeface="Arial"/>
              </a:rPr>
              <a:t>change  </a:t>
            </a:r>
            <a:r>
              <a:rPr sz="2800" i="1" spc="-5" dirty="0">
                <a:latin typeface="Arial"/>
                <a:cs typeface="Arial"/>
              </a:rPr>
              <a:t>&amp;</a:t>
            </a:r>
            <a:r>
              <a:rPr sz="2800" i="1" spc="-10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integration</a:t>
            </a:r>
            <a:r>
              <a:rPr sz="2800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449580" marR="163830" indent="-436880">
              <a:lnSpc>
                <a:spcPct val="100000"/>
              </a:lnSpc>
              <a:spcBef>
                <a:spcPts val="670"/>
              </a:spcBef>
              <a:buFont typeface="Symbol"/>
              <a:buChar char=""/>
              <a:tabLst>
                <a:tab pos="449580" algn="l"/>
                <a:tab pos="450215" algn="l"/>
                <a:tab pos="3837304" algn="l"/>
              </a:tabLst>
            </a:pPr>
            <a:r>
              <a:rPr sz="2800" spc="-5" dirty="0">
                <a:latin typeface="Arial"/>
                <a:cs typeface="Arial"/>
              </a:rPr>
              <a:t>Ada 4 macam </a:t>
            </a:r>
            <a:r>
              <a:rPr sz="2800" dirty="0">
                <a:latin typeface="Arial"/>
                <a:cs typeface="Arial"/>
              </a:rPr>
              <a:t>nilai, diintegrasikan pada  setiap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tahapan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(1-4)	</a:t>
            </a:r>
            <a:r>
              <a:rPr sz="2800" spc="-5" dirty="0">
                <a:latin typeface="Arial"/>
                <a:cs typeface="Arial"/>
              </a:rPr>
              <a:t>manajemen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oganisasi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7800" y="1905000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609600" y="0"/>
                </a:moveTo>
                <a:lnTo>
                  <a:pt x="554113" y="1868"/>
                </a:lnTo>
                <a:lnTo>
                  <a:pt x="500022" y="7367"/>
                </a:lnTo>
                <a:lnTo>
                  <a:pt x="447542" y="16333"/>
                </a:lnTo>
                <a:lnTo>
                  <a:pt x="396889" y="28606"/>
                </a:lnTo>
                <a:lnTo>
                  <a:pt x="348276" y="44025"/>
                </a:lnTo>
                <a:lnTo>
                  <a:pt x="301921" y="62427"/>
                </a:lnTo>
                <a:lnTo>
                  <a:pt x="258037" y="83651"/>
                </a:lnTo>
                <a:lnTo>
                  <a:pt x="216840" y="107537"/>
                </a:lnTo>
                <a:lnTo>
                  <a:pt x="178546" y="133921"/>
                </a:lnTo>
                <a:lnTo>
                  <a:pt x="143368" y="162643"/>
                </a:lnTo>
                <a:lnTo>
                  <a:pt x="111524" y="193541"/>
                </a:lnTo>
                <a:lnTo>
                  <a:pt x="83227" y="226455"/>
                </a:lnTo>
                <a:lnTo>
                  <a:pt x="58693" y="261221"/>
                </a:lnTo>
                <a:lnTo>
                  <a:pt x="38137" y="297679"/>
                </a:lnTo>
                <a:lnTo>
                  <a:pt x="21775" y="335668"/>
                </a:lnTo>
                <a:lnTo>
                  <a:pt x="9821" y="375025"/>
                </a:lnTo>
                <a:lnTo>
                  <a:pt x="2491" y="415589"/>
                </a:lnTo>
                <a:lnTo>
                  <a:pt x="0" y="457200"/>
                </a:lnTo>
                <a:lnTo>
                  <a:pt x="2491" y="498810"/>
                </a:lnTo>
                <a:lnTo>
                  <a:pt x="9821" y="539374"/>
                </a:lnTo>
                <a:lnTo>
                  <a:pt x="21775" y="578731"/>
                </a:lnTo>
                <a:lnTo>
                  <a:pt x="38137" y="616720"/>
                </a:lnTo>
                <a:lnTo>
                  <a:pt x="58693" y="653178"/>
                </a:lnTo>
                <a:lnTo>
                  <a:pt x="83227" y="687944"/>
                </a:lnTo>
                <a:lnTo>
                  <a:pt x="111524" y="720858"/>
                </a:lnTo>
                <a:lnTo>
                  <a:pt x="143368" y="751756"/>
                </a:lnTo>
                <a:lnTo>
                  <a:pt x="178546" y="780478"/>
                </a:lnTo>
                <a:lnTo>
                  <a:pt x="216840" y="806862"/>
                </a:lnTo>
                <a:lnTo>
                  <a:pt x="258037" y="830748"/>
                </a:lnTo>
                <a:lnTo>
                  <a:pt x="301921" y="851972"/>
                </a:lnTo>
                <a:lnTo>
                  <a:pt x="348276" y="870374"/>
                </a:lnTo>
                <a:lnTo>
                  <a:pt x="396889" y="885793"/>
                </a:lnTo>
                <a:lnTo>
                  <a:pt x="447542" y="898066"/>
                </a:lnTo>
                <a:lnTo>
                  <a:pt x="500022" y="907032"/>
                </a:lnTo>
                <a:lnTo>
                  <a:pt x="554113" y="912531"/>
                </a:lnTo>
                <a:lnTo>
                  <a:pt x="609600" y="914400"/>
                </a:lnTo>
                <a:lnTo>
                  <a:pt x="665086" y="912531"/>
                </a:lnTo>
                <a:lnTo>
                  <a:pt x="719177" y="907032"/>
                </a:lnTo>
                <a:lnTo>
                  <a:pt x="771657" y="898066"/>
                </a:lnTo>
                <a:lnTo>
                  <a:pt x="822310" y="885793"/>
                </a:lnTo>
                <a:lnTo>
                  <a:pt x="870923" y="870374"/>
                </a:lnTo>
                <a:lnTo>
                  <a:pt x="917278" y="851972"/>
                </a:lnTo>
                <a:lnTo>
                  <a:pt x="961162" y="830748"/>
                </a:lnTo>
                <a:lnTo>
                  <a:pt x="1002359" y="806862"/>
                </a:lnTo>
                <a:lnTo>
                  <a:pt x="1040653" y="780478"/>
                </a:lnTo>
                <a:lnTo>
                  <a:pt x="1075831" y="751756"/>
                </a:lnTo>
                <a:lnTo>
                  <a:pt x="1107675" y="720858"/>
                </a:lnTo>
                <a:lnTo>
                  <a:pt x="1135972" y="687944"/>
                </a:lnTo>
                <a:lnTo>
                  <a:pt x="1160506" y="653178"/>
                </a:lnTo>
                <a:lnTo>
                  <a:pt x="1181062" y="616720"/>
                </a:lnTo>
                <a:lnTo>
                  <a:pt x="1197424" y="578731"/>
                </a:lnTo>
                <a:lnTo>
                  <a:pt x="1209378" y="539374"/>
                </a:lnTo>
                <a:lnTo>
                  <a:pt x="1216708" y="498810"/>
                </a:lnTo>
                <a:lnTo>
                  <a:pt x="1219200" y="457200"/>
                </a:lnTo>
                <a:lnTo>
                  <a:pt x="1216708" y="415589"/>
                </a:lnTo>
                <a:lnTo>
                  <a:pt x="1209378" y="375025"/>
                </a:lnTo>
                <a:lnTo>
                  <a:pt x="1197424" y="335668"/>
                </a:lnTo>
                <a:lnTo>
                  <a:pt x="1181062" y="297679"/>
                </a:lnTo>
                <a:lnTo>
                  <a:pt x="1160506" y="261221"/>
                </a:lnTo>
                <a:lnTo>
                  <a:pt x="1135972" y="226455"/>
                </a:lnTo>
                <a:lnTo>
                  <a:pt x="1107675" y="193541"/>
                </a:lnTo>
                <a:lnTo>
                  <a:pt x="1075831" y="162643"/>
                </a:lnTo>
                <a:lnTo>
                  <a:pt x="1040653" y="133921"/>
                </a:lnTo>
                <a:lnTo>
                  <a:pt x="1002359" y="107537"/>
                </a:lnTo>
                <a:lnTo>
                  <a:pt x="961162" y="83651"/>
                </a:lnTo>
                <a:lnTo>
                  <a:pt x="917278" y="62427"/>
                </a:lnTo>
                <a:lnTo>
                  <a:pt x="870923" y="44025"/>
                </a:lnTo>
                <a:lnTo>
                  <a:pt x="822310" y="28606"/>
                </a:lnTo>
                <a:lnTo>
                  <a:pt x="771657" y="16333"/>
                </a:lnTo>
                <a:lnTo>
                  <a:pt x="719177" y="7367"/>
                </a:lnTo>
                <a:lnTo>
                  <a:pt x="665086" y="1868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7800" y="1905000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0" y="457200"/>
                </a:moveTo>
                <a:lnTo>
                  <a:pt x="2491" y="415589"/>
                </a:lnTo>
                <a:lnTo>
                  <a:pt x="9821" y="375025"/>
                </a:lnTo>
                <a:lnTo>
                  <a:pt x="21775" y="335668"/>
                </a:lnTo>
                <a:lnTo>
                  <a:pt x="38137" y="297679"/>
                </a:lnTo>
                <a:lnTo>
                  <a:pt x="58693" y="261221"/>
                </a:lnTo>
                <a:lnTo>
                  <a:pt x="83227" y="226455"/>
                </a:lnTo>
                <a:lnTo>
                  <a:pt x="111524" y="193541"/>
                </a:lnTo>
                <a:lnTo>
                  <a:pt x="143368" y="162643"/>
                </a:lnTo>
                <a:lnTo>
                  <a:pt x="178546" y="133921"/>
                </a:lnTo>
                <a:lnTo>
                  <a:pt x="216840" y="107537"/>
                </a:lnTo>
                <a:lnTo>
                  <a:pt x="258037" y="83651"/>
                </a:lnTo>
                <a:lnTo>
                  <a:pt x="301921" y="62427"/>
                </a:lnTo>
                <a:lnTo>
                  <a:pt x="348276" y="44025"/>
                </a:lnTo>
                <a:lnTo>
                  <a:pt x="396889" y="28606"/>
                </a:lnTo>
                <a:lnTo>
                  <a:pt x="447542" y="16333"/>
                </a:lnTo>
                <a:lnTo>
                  <a:pt x="500022" y="7367"/>
                </a:lnTo>
                <a:lnTo>
                  <a:pt x="554113" y="1868"/>
                </a:lnTo>
                <a:lnTo>
                  <a:pt x="609600" y="0"/>
                </a:lnTo>
                <a:lnTo>
                  <a:pt x="665086" y="1868"/>
                </a:lnTo>
                <a:lnTo>
                  <a:pt x="719177" y="7367"/>
                </a:lnTo>
                <a:lnTo>
                  <a:pt x="771657" y="16333"/>
                </a:lnTo>
                <a:lnTo>
                  <a:pt x="822310" y="28606"/>
                </a:lnTo>
                <a:lnTo>
                  <a:pt x="870923" y="44025"/>
                </a:lnTo>
                <a:lnTo>
                  <a:pt x="917278" y="62427"/>
                </a:lnTo>
                <a:lnTo>
                  <a:pt x="961162" y="83651"/>
                </a:lnTo>
                <a:lnTo>
                  <a:pt x="1002359" y="107537"/>
                </a:lnTo>
                <a:lnTo>
                  <a:pt x="1040653" y="133921"/>
                </a:lnTo>
                <a:lnTo>
                  <a:pt x="1075831" y="162643"/>
                </a:lnTo>
                <a:lnTo>
                  <a:pt x="1107675" y="193541"/>
                </a:lnTo>
                <a:lnTo>
                  <a:pt x="1135972" y="226455"/>
                </a:lnTo>
                <a:lnTo>
                  <a:pt x="1160506" y="261221"/>
                </a:lnTo>
                <a:lnTo>
                  <a:pt x="1181062" y="297679"/>
                </a:lnTo>
                <a:lnTo>
                  <a:pt x="1197424" y="335668"/>
                </a:lnTo>
                <a:lnTo>
                  <a:pt x="1209378" y="375025"/>
                </a:lnTo>
                <a:lnTo>
                  <a:pt x="1216708" y="415589"/>
                </a:lnTo>
                <a:lnTo>
                  <a:pt x="1219200" y="457200"/>
                </a:lnTo>
                <a:lnTo>
                  <a:pt x="1216708" y="498810"/>
                </a:lnTo>
                <a:lnTo>
                  <a:pt x="1209378" y="539374"/>
                </a:lnTo>
                <a:lnTo>
                  <a:pt x="1197424" y="578731"/>
                </a:lnTo>
                <a:lnTo>
                  <a:pt x="1181062" y="616720"/>
                </a:lnTo>
                <a:lnTo>
                  <a:pt x="1160506" y="653178"/>
                </a:lnTo>
                <a:lnTo>
                  <a:pt x="1135972" y="687944"/>
                </a:lnTo>
                <a:lnTo>
                  <a:pt x="1107675" y="720858"/>
                </a:lnTo>
                <a:lnTo>
                  <a:pt x="1075831" y="751756"/>
                </a:lnTo>
                <a:lnTo>
                  <a:pt x="1040653" y="780478"/>
                </a:lnTo>
                <a:lnTo>
                  <a:pt x="1002359" y="806862"/>
                </a:lnTo>
                <a:lnTo>
                  <a:pt x="961162" y="830748"/>
                </a:lnTo>
                <a:lnTo>
                  <a:pt x="917278" y="851972"/>
                </a:lnTo>
                <a:lnTo>
                  <a:pt x="870923" y="870374"/>
                </a:lnTo>
                <a:lnTo>
                  <a:pt x="822310" y="885793"/>
                </a:lnTo>
                <a:lnTo>
                  <a:pt x="771657" y="898066"/>
                </a:lnTo>
                <a:lnTo>
                  <a:pt x="719177" y="907032"/>
                </a:lnTo>
                <a:lnTo>
                  <a:pt x="665086" y="912531"/>
                </a:lnTo>
                <a:lnTo>
                  <a:pt x="609600" y="914400"/>
                </a:lnTo>
                <a:lnTo>
                  <a:pt x="554113" y="912531"/>
                </a:lnTo>
                <a:lnTo>
                  <a:pt x="500022" y="907032"/>
                </a:lnTo>
                <a:lnTo>
                  <a:pt x="447542" y="898066"/>
                </a:lnTo>
                <a:lnTo>
                  <a:pt x="396889" y="885793"/>
                </a:lnTo>
                <a:lnTo>
                  <a:pt x="348276" y="870374"/>
                </a:lnTo>
                <a:lnTo>
                  <a:pt x="301921" y="851972"/>
                </a:lnTo>
                <a:lnTo>
                  <a:pt x="258037" y="830748"/>
                </a:lnTo>
                <a:lnTo>
                  <a:pt x="216840" y="806862"/>
                </a:lnTo>
                <a:lnTo>
                  <a:pt x="178546" y="780478"/>
                </a:lnTo>
                <a:lnTo>
                  <a:pt x="143368" y="751756"/>
                </a:lnTo>
                <a:lnTo>
                  <a:pt x="111524" y="720858"/>
                </a:lnTo>
                <a:lnTo>
                  <a:pt x="83227" y="687944"/>
                </a:lnTo>
                <a:lnTo>
                  <a:pt x="58693" y="653178"/>
                </a:lnTo>
                <a:lnTo>
                  <a:pt x="38137" y="616720"/>
                </a:lnTo>
                <a:lnTo>
                  <a:pt x="21775" y="578731"/>
                </a:lnTo>
                <a:lnTo>
                  <a:pt x="9821" y="539374"/>
                </a:lnTo>
                <a:lnTo>
                  <a:pt x="2491" y="49881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05152" y="2156282"/>
            <a:ext cx="9074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Produk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38600" y="1905000"/>
            <a:ext cx="1524000" cy="914400"/>
          </a:xfrm>
          <a:custGeom>
            <a:avLst/>
            <a:gdLst/>
            <a:ahLst/>
            <a:cxnLst/>
            <a:rect l="l" t="t" r="r" b="b"/>
            <a:pathLst>
              <a:path w="1524000" h="914400">
                <a:moveTo>
                  <a:pt x="762000" y="0"/>
                </a:moveTo>
                <a:lnTo>
                  <a:pt x="702445" y="1375"/>
                </a:lnTo>
                <a:lnTo>
                  <a:pt x="644145" y="5435"/>
                </a:lnTo>
                <a:lnTo>
                  <a:pt x="587268" y="12076"/>
                </a:lnTo>
                <a:lnTo>
                  <a:pt x="531985" y="21198"/>
                </a:lnTo>
                <a:lnTo>
                  <a:pt x="478464" y="32698"/>
                </a:lnTo>
                <a:lnTo>
                  <a:pt x="426875" y="46475"/>
                </a:lnTo>
                <a:lnTo>
                  <a:pt x="377387" y="62427"/>
                </a:lnTo>
                <a:lnTo>
                  <a:pt x="330170" y="80453"/>
                </a:lnTo>
                <a:lnTo>
                  <a:pt x="285392" y="100450"/>
                </a:lnTo>
                <a:lnTo>
                  <a:pt x="243223" y="122318"/>
                </a:lnTo>
                <a:lnTo>
                  <a:pt x="203833" y="145954"/>
                </a:lnTo>
                <a:lnTo>
                  <a:pt x="167391" y="171256"/>
                </a:lnTo>
                <a:lnTo>
                  <a:pt x="134065" y="198124"/>
                </a:lnTo>
                <a:lnTo>
                  <a:pt x="104027" y="226455"/>
                </a:lnTo>
                <a:lnTo>
                  <a:pt x="77444" y="256147"/>
                </a:lnTo>
                <a:lnTo>
                  <a:pt x="54486" y="287099"/>
                </a:lnTo>
                <a:lnTo>
                  <a:pt x="20123" y="352377"/>
                </a:lnTo>
                <a:lnTo>
                  <a:pt x="2292" y="421473"/>
                </a:lnTo>
                <a:lnTo>
                  <a:pt x="0" y="457200"/>
                </a:lnTo>
                <a:lnTo>
                  <a:pt x="2292" y="492926"/>
                </a:lnTo>
                <a:lnTo>
                  <a:pt x="20123" y="562022"/>
                </a:lnTo>
                <a:lnTo>
                  <a:pt x="54486" y="627300"/>
                </a:lnTo>
                <a:lnTo>
                  <a:pt x="77444" y="658252"/>
                </a:lnTo>
                <a:lnTo>
                  <a:pt x="104027" y="687944"/>
                </a:lnTo>
                <a:lnTo>
                  <a:pt x="134065" y="716275"/>
                </a:lnTo>
                <a:lnTo>
                  <a:pt x="167391" y="743143"/>
                </a:lnTo>
                <a:lnTo>
                  <a:pt x="203833" y="768445"/>
                </a:lnTo>
                <a:lnTo>
                  <a:pt x="243223" y="792081"/>
                </a:lnTo>
                <a:lnTo>
                  <a:pt x="285392" y="813949"/>
                </a:lnTo>
                <a:lnTo>
                  <a:pt x="330170" y="833946"/>
                </a:lnTo>
                <a:lnTo>
                  <a:pt x="377387" y="851972"/>
                </a:lnTo>
                <a:lnTo>
                  <a:pt x="426875" y="867924"/>
                </a:lnTo>
                <a:lnTo>
                  <a:pt x="478464" y="881701"/>
                </a:lnTo>
                <a:lnTo>
                  <a:pt x="531985" y="893201"/>
                </a:lnTo>
                <a:lnTo>
                  <a:pt x="587268" y="902323"/>
                </a:lnTo>
                <a:lnTo>
                  <a:pt x="644145" y="908964"/>
                </a:lnTo>
                <a:lnTo>
                  <a:pt x="702445" y="913024"/>
                </a:lnTo>
                <a:lnTo>
                  <a:pt x="762000" y="914400"/>
                </a:lnTo>
                <a:lnTo>
                  <a:pt x="821554" y="913024"/>
                </a:lnTo>
                <a:lnTo>
                  <a:pt x="879854" y="908964"/>
                </a:lnTo>
                <a:lnTo>
                  <a:pt x="936731" y="902323"/>
                </a:lnTo>
                <a:lnTo>
                  <a:pt x="992014" y="893201"/>
                </a:lnTo>
                <a:lnTo>
                  <a:pt x="1045535" y="881701"/>
                </a:lnTo>
                <a:lnTo>
                  <a:pt x="1097124" y="867924"/>
                </a:lnTo>
                <a:lnTo>
                  <a:pt x="1146612" y="851972"/>
                </a:lnTo>
                <a:lnTo>
                  <a:pt x="1193829" y="833946"/>
                </a:lnTo>
                <a:lnTo>
                  <a:pt x="1238607" y="813949"/>
                </a:lnTo>
                <a:lnTo>
                  <a:pt x="1280776" y="792081"/>
                </a:lnTo>
                <a:lnTo>
                  <a:pt x="1320166" y="768445"/>
                </a:lnTo>
                <a:lnTo>
                  <a:pt x="1356608" y="743143"/>
                </a:lnTo>
                <a:lnTo>
                  <a:pt x="1389934" y="716275"/>
                </a:lnTo>
                <a:lnTo>
                  <a:pt x="1419972" y="687944"/>
                </a:lnTo>
                <a:lnTo>
                  <a:pt x="1446555" y="658252"/>
                </a:lnTo>
                <a:lnTo>
                  <a:pt x="1469513" y="627300"/>
                </a:lnTo>
                <a:lnTo>
                  <a:pt x="1503876" y="562022"/>
                </a:lnTo>
                <a:lnTo>
                  <a:pt x="1521707" y="492926"/>
                </a:lnTo>
                <a:lnTo>
                  <a:pt x="1524000" y="457200"/>
                </a:lnTo>
                <a:lnTo>
                  <a:pt x="1521707" y="421473"/>
                </a:lnTo>
                <a:lnTo>
                  <a:pt x="1503876" y="352377"/>
                </a:lnTo>
                <a:lnTo>
                  <a:pt x="1469513" y="287099"/>
                </a:lnTo>
                <a:lnTo>
                  <a:pt x="1446555" y="256147"/>
                </a:lnTo>
                <a:lnTo>
                  <a:pt x="1419972" y="226455"/>
                </a:lnTo>
                <a:lnTo>
                  <a:pt x="1389934" y="198124"/>
                </a:lnTo>
                <a:lnTo>
                  <a:pt x="1356608" y="171256"/>
                </a:lnTo>
                <a:lnTo>
                  <a:pt x="1320166" y="145954"/>
                </a:lnTo>
                <a:lnTo>
                  <a:pt x="1280776" y="122318"/>
                </a:lnTo>
                <a:lnTo>
                  <a:pt x="1238607" y="100450"/>
                </a:lnTo>
                <a:lnTo>
                  <a:pt x="1193829" y="80453"/>
                </a:lnTo>
                <a:lnTo>
                  <a:pt x="1146612" y="62427"/>
                </a:lnTo>
                <a:lnTo>
                  <a:pt x="1097124" y="46475"/>
                </a:lnTo>
                <a:lnTo>
                  <a:pt x="1045535" y="32698"/>
                </a:lnTo>
                <a:lnTo>
                  <a:pt x="992014" y="21198"/>
                </a:lnTo>
                <a:lnTo>
                  <a:pt x="936731" y="12076"/>
                </a:lnTo>
                <a:lnTo>
                  <a:pt x="879854" y="5435"/>
                </a:lnTo>
                <a:lnTo>
                  <a:pt x="821554" y="1375"/>
                </a:lnTo>
                <a:lnTo>
                  <a:pt x="7620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8600" y="1905000"/>
            <a:ext cx="1524000" cy="914400"/>
          </a:xfrm>
          <a:custGeom>
            <a:avLst/>
            <a:gdLst/>
            <a:ahLst/>
            <a:cxnLst/>
            <a:rect l="l" t="t" r="r" b="b"/>
            <a:pathLst>
              <a:path w="1524000" h="914400">
                <a:moveTo>
                  <a:pt x="0" y="457200"/>
                </a:moveTo>
                <a:lnTo>
                  <a:pt x="9056" y="386498"/>
                </a:lnTo>
                <a:lnTo>
                  <a:pt x="35322" y="319210"/>
                </a:lnTo>
                <a:lnTo>
                  <a:pt x="77444" y="256147"/>
                </a:lnTo>
                <a:lnTo>
                  <a:pt x="104027" y="226455"/>
                </a:lnTo>
                <a:lnTo>
                  <a:pt x="134065" y="198124"/>
                </a:lnTo>
                <a:lnTo>
                  <a:pt x="167391" y="171256"/>
                </a:lnTo>
                <a:lnTo>
                  <a:pt x="203833" y="145954"/>
                </a:lnTo>
                <a:lnTo>
                  <a:pt x="243223" y="122318"/>
                </a:lnTo>
                <a:lnTo>
                  <a:pt x="285392" y="100450"/>
                </a:lnTo>
                <a:lnTo>
                  <a:pt x="330170" y="80453"/>
                </a:lnTo>
                <a:lnTo>
                  <a:pt x="377387" y="62427"/>
                </a:lnTo>
                <a:lnTo>
                  <a:pt x="426875" y="46475"/>
                </a:lnTo>
                <a:lnTo>
                  <a:pt x="478464" y="32698"/>
                </a:lnTo>
                <a:lnTo>
                  <a:pt x="531985" y="21198"/>
                </a:lnTo>
                <a:lnTo>
                  <a:pt x="587268" y="12076"/>
                </a:lnTo>
                <a:lnTo>
                  <a:pt x="644145" y="5435"/>
                </a:lnTo>
                <a:lnTo>
                  <a:pt x="702445" y="1375"/>
                </a:lnTo>
                <a:lnTo>
                  <a:pt x="762000" y="0"/>
                </a:lnTo>
                <a:lnTo>
                  <a:pt x="821554" y="1375"/>
                </a:lnTo>
                <a:lnTo>
                  <a:pt x="879854" y="5435"/>
                </a:lnTo>
                <a:lnTo>
                  <a:pt x="936731" y="12076"/>
                </a:lnTo>
                <a:lnTo>
                  <a:pt x="992014" y="21198"/>
                </a:lnTo>
                <a:lnTo>
                  <a:pt x="1045535" y="32698"/>
                </a:lnTo>
                <a:lnTo>
                  <a:pt x="1097124" y="46475"/>
                </a:lnTo>
                <a:lnTo>
                  <a:pt x="1146612" y="62427"/>
                </a:lnTo>
                <a:lnTo>
                  <a:pt x="1193829" y="80453"/>
                </a:lnTo>
                <a:lnTo>
                  <a:pt x="1238607" y="100450"/>
                </a:lnTo>
                <a:lnTo>
                  <a:pt x="1280776" y="122318"/>
                </a:lnTo>
                <a:lnTo>
                  <a:pt x="1320166" y="145954"/>
                </a:lnTo>
                <a:lnTo>
                  <a:pt x="1356608" y="171256"/>
                </a:lnTo>
                <a:lnTo>
                  <a:pt x="1389934" y="198124"/>
                </a:lnTo>
                <a:lnTo>
                  <a:pt x="1419972" y="226455"/>
                </a:lnTo>
                <a:lnTo>
                  <a:pt x="1446555" y="256147"/>
                </a:lnTo>
                <a:lnTo>
                  <a:pt x="1469513" y="287099"/>
                </a:lnTo>
                <a:lnTo>
                  <a:pt x="1503876" y="352377"/>
                </a:lnTo>
                <a:lnTo>
                  <a:pt x="1521707" y="421473"/>
                </a:lnTo>
                <a:lnTo>
                  <a:pt x="1524000" y="457200"/>
                </a:lnTo>
                <a:lnTo>
                  <a:pt x="1521707" y="492926"/>
                </a:lnTo>
                <a:lnTo>
                  <a:pt x="1503876" y="562022"/>
                </a:lnTo>
                <a:lnTo>
                  <a:pt x="1469513" y="627300"/>
                </a:lnTo>
                <a:lnTo>
                  <a:pt x="1446555" y="658252"/>
                </a:lnTo>
                <a:lnTo>
                  <a:pt x="1419972" y="687944"/>
                </a:lnTo>
                <a:lnTo>
                  <a:pt x="1389934" y="716275"/>
                </a:lnTo>
                <a:lnTo>
                  <a:pt x="1356608" y="743143"/>
                </a:lnTo>
                <a:lnTo>
                  <a:pt x="1320166" y="768445"/>
                </a:lnTo>
                <a:lnTo>
                  <a:pt x="1280776" y="792081"/>
                </a:lnTo>
                <a:lnTo>
                  <a:pt x="1238607" y="813949"/>
                </a:lnTo>
                <a:lnTo>
                  <a:pt x="1193829" y="833946"/>
                </a:lnTo>
                <a:lnTo>
                  <a:pt x="1146612" y="851972"/>
                </a:lnTo>
                <a:lnTo>
                  <a:pt x="1097124" y="867924"/>
                </a:lnTo>
                <a:lnTo>
                  <a:pt x="1045535" y="881701"/>
                </a:lnTo>
                <a:lnTo>
                  <a:pt x="992014" y="893201"/>
                </a:lnTo>
                <a:lnTo>
                  <a:pt x="936731" y="902323"/>
                </a:lnTo>
                <a:lnTo>
                  <a:pt x="879854" y="908964"/>
                </a:lnTo>
                <a:lnTo>
                  <a:pt x="821554" y="913024"/>
                </a:lnTo>
                <a:lnTo>
                  <a:pt x="762000" y="914400"/>
                </a:lnTo>
                <a:lnTo>
                  <a:pt x="702445" y="913024"/>
                </a:lnTo>
                <a:lnTo>
                  <a:pt x="644145" y="908964"/>
                </a:lnTo>
                <a:lnTo>
                  <a:pt x="587268" y="902323"/>
                </a:lnTo>
                <a:lnTo>
                  <a:pt x="531985" y="893201"/>
                </a:lnTo>
                <a:lnTo>
                  <a:pt x="478464" y="881701"/>
                </a:lnTo>
                <a:lnTo>
                  <a:pt x="426875" y="867924"/>
                </a:lnTo>
                <a:lnTo>
                  <a:pt x="377387" y="851972"/>
                </a:lnTo>
                <a:lnTo>
                  <a:pt x="330170" y="833946"/>
                </a:lnTo>
                <a:lnTo>
                  <a:pt x="285392" y="813949"/>
                </a:lnTo>
                <a:lnTo>
                  <a:pt x="243223" y="792081"/>
                </a:lnTo>
                <a:lnTo>
                  <a:pt x="203833" y="768445"/>
                </a:lnTo>
                <a:lnTo>
                  <a:pt x="167391" y="743143"/>
                </a:lnTo>
                <a:lnTo>
                  <a:pt x="134065" y="716275"/>
                </a:lnTo>
                <a:lnTo>
                  <a:pt x="104027" y="687944"/>
                </a:lnTo>
                <a:lnTo>
                  <a:pt x="77444" y="658252"/>
                </a:lnTo>
                <a:lnTo>
                  <a:pt x="54486" y="627300"/>
                </a:lnTo>
                <a:lnTo>
                  <a:pt x="20123" y="562022"/>
                </a:lnTo>
                <a:lnTo>
                  <a:pt x="2292" y="492926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39000" y="18288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29" y="1515"/>
                </a:lnTo>
                <a:lnTo>
                  <a:pt x="606480" y="5984"/>
                </a:lnTo>
                <a:lnTo>
                  <a:pt x="549939" y="13289"/>
                </a:lnTo>
                <a:lnTo>
                  <a:pt x="495092" y="23311"/>
                </a:lnTo>
                <a:lnTo>
                  <a:pt x="442126" y="35933"/>
                </a:lnTo>
                <a:lnTo>
                  <a:pt x="391227" y="51037"/>
                </a:lnTo>
                <a:lnTo>
                  <a:pt x="342581" y="68505"/>
                </a:lnTo>
                <a:lnTo>
                  <a:pt x="296375" y="88221"/>
                </a:lnTo>
                <a:lnTo>
                  <a:pt x="252794" y="110065"/>
                </a:lnTo>
                <a:lnTo>
                  <a:pt x="212026" y="133921"/>
                </a:lnTo>
                <a:lnTo>
                  <a:pt x="174256" y="159670"/>
                </a:lnTo>
                <a:lnTo>
                  <a:pt x="139671" y="187195"/>
                </a:lnTo>
                <a:lnTo>
                  <a:pt x="108457" y="216379"/>
                </a:lnTo>
                <a:lnTo>
                  <a:pt x="80800" y="247102"/>
                </a:lnTo>
                <a:lnTo>
                  <a:pt x="56888" y="279249"/>
                </a:lnTo>
                <a:lnTo>
                  <a:pt x="36905" y="312700"/>
                </a:lnTo>
                <a:lnTo>
                  <a:pt x="9474" y="383046"/>
                </a:lnTo>
                <a:lnTo>
                  <a:pt x="0" y="457200"/>
                </a:lnTo>
                <a:lnTo>
                  <a:pt x="2399" y="494693"/>
                </a:lnTo>
                <a:lnTo>
                  <a:pt x="21038" y="567061"/>
                </a:lnTo>
                <a:lnTo>
                  <a:pt x="56888" y="635150"/>
                </a:lnTo>
                <a:lnTo>
                  <a:pt x="80800" y="667297"/>
                </a:lnTo>
                <a:lnTo>
                  <a:pt x="108457" y="698020"/>
                </a:lnTo>
                <a:lnTo>
                  <a:pt x="139671" y="727204"/>
                </a:lnTo>
                <a:lnTo>
                  <a:pt x="174256" y="754729"/>
                </a:lnTo>
                <a:lnTo>
                  <a:pt x="212026" y="780478"/>
                </a:lnTo>
                <a:lnTo>
                  <a:pt x="252794" y="804334"/>
                </a:lnTo>
                <a:lnTo>
                  <a:pt x="296375" y="826178"/>
                </a:lnTo>
                <a:lnTo>
                  <a:pt x="342581" y="845894"/>
                </a:lnTo>
                <a:lnTo>
                  <a:pt x="391227" y="863362"/>
                </a:lnTo>
                <a:lnTo>
                  <a:pt x="442126" y="878466"/>
                </a:lnTo>
                <a:lnTo>
                  <a:pt x="495092" y="891088"/>
                </a:lnTo>
                <a:lnTo>
                  <a:pt x="549939" y="901110"/>
                </a:lnTo>
                <a:lnTo>
                  <a:pt x="606480" y="908415"/>
                </a:lnTo>
                <a:lnTo>
                  <a:pt x="664529" y="912884"/>
                </a:lnTo>
                <a:lnTo>
                  <a:pt x="723900" y="914400"/>
                </a:lnTo>
                <a:lnTo>
                  <a:pt x="783270" y="912884"/>
                </a:lnTo>
                <a:lnTo>
                  <a:pt x="841319" y="908415"/>
                </a:lnTo>
                <a:lnTo>
                  <a:pt x="897860" y="901110"/>
                </a:lnTo>
                <a:lnTo>
                  <a:pt x="952707" y="891088"/>
                </a:lnTo>
                <a:lnTo>
                  <a:pt x="1005673" y="878466"/>
                </a:lnTo>
                <a:lnTo>
                  <a:pt x="1056572" y="863362"/>
                </a:lnTo>
                <a:lnTo>
                  <a:pt x="1105218" y="845894"/>
                </a:lnTo>
                <a:lnTo>
                  <a:pt x="1151424" y="826178"/>
                </a:lnTo>
                <a:lnTo>
                  <a:pt x="1195005" y="804334"/>
                </a:lnTo>
                <a:lnTo>
                  <a:pt x="1235773" y="780478"/>
                </a:lnTo>
                <a:lnTo>
                  <a:pt x="1273543" y="754729"/>
                </a:lnTo>
                <a:lnTo>
                  <a:pt x="1308128" y="727204"/>
                </a:lnTo>
                <a:lnTo>
                  <a:pt x="1339342" y="698020"/>
                </a:lnTo>
                <a:lnTo>
                  <a:pt x="1366999" y="667297"/>
                </a:lnTo>
                <a:lnTo>
                  <a:pt x="1390911" y="635150"/>
                </a:lnTo>
                <a:lnTo>
                  <a:pt x="1410894" y="601699"/>
                </a:lnTo>
                <a:lnTo>
                  <a:pt x="1438325" y="531353"/>
                </a:lnTo>
                <a:lnTo>
                  <a:pt x="1447800" y="457200"/>
                </a:lnTo>
                <a:lnTo>
                  <a:pt x="1445400" y="419706"/>
                </a:lnTo>
                <a:lnTo>
                  <a:pt x="1426761" y="347338"/>
                </a:lnTo>
                <a:lnTo>
                  <a:pt x="1390911" y="279249"/>
                </a:lnTo>
                <a:lnTo>
                  <a:pt x="1366999" y="247102"/>
                </a:lnTo>
                <a:lnTo>
                  <a:pt x="1339342" y="216379"/>
                </a:lnTo>
                <a:lnTo>
                  <a:pt x="1308128" y="187195"/>
                </a:lnTo>
                <a:lnTo>
                  <a:pt x="1273543" y="159670"/>
                </a:lnTo>
                <a:lnTo>
                  <a:pt x="1235773" y="133921"/>
                </a:lnTo>
                <a:lnTo>
                  <a:pt x="1195005" y="110065"/>
                </a:lnTo>
                <a:lnTo>
                  <a:pt x="1151424" y="88221"/>
                </a:lnTo>
                <a:lnTo>
                  <a:pt x="1105218" y="68505"/>
                </a:lnTo>
                <a:lnTo>
                  <a:pt x="1056572" y="51037"/>
                </a:lnTo>
                <a:lnTo>
                  <a:pt x="1005673" y="35933"/>
                </a:lnTo>
                <a:lnTo>
                  <a:pt x="952707" y="23311"/>
                </a:lnTo>
                <a:lnTo>
                  <a:pt x="897860" y="13289"/>
                </a:lnTo>
                <a:lnTo>
                  <a:pt x="841319" y="5984"/>
                </a:lnTo>
                <a:lnTo>
                  <a:pt x="783270" y="1515"/>
                </a:lnTo>
                <a:lnTo>
                  <a:pt x="723900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39000" y="18288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457200"/>
                </a:moveTo>
                <a:lnTo>
                  <a:pt x="9474" y="383046"/>
                </a:lnTo>
                <a:lnTo>
                  <a:pt x="36905" y="312700"/>
                </a:lnTo>
                <a:lnTo>
                  <a:pt x="56888" y="279249"/>
                </a:lnTo>
                <a:lnTo>
                  <a:pt x="80800" y="247102"/>
                </a:lnTo>
                <a:lnTo>
                  <a:pt x="108457" y="216379"/>
                </a:lnTo>
                <a:lnTo>
                  <a:pt x="139671" y="187195"/>
                </a:lnTo>
                <a:lnTo>
                  <a:pt x="174256" y="159670"/>
                </a:lnTo>
                <a:lnTo>
                  <a:pt x="212026" y="133921"/>
                </a:lnTo>
                <a:lnTo>
                  <a:pt x="252794" y="110065"/>
                </a:lnTo>
                <a:lnTo>
                  <a:pt x="296375" y="88221"/>
                </a:lnTo>
                <a:lnTo>
                  <a:pt x="342581" y="68505"/>
                </a:lnTo>
                <a:lnTo>
                  <a:pt x="391227" y="51037"/>
                </a:lnTo>
                <a:lnTo>
                  <a:pt x="442126" y="35933"/>
                </a:lnTo>
                <a:lnTo>
                  <a:pt x="495092" y="23311"/>
                </a:lnTo>
                <a:lnTo>
                  <a:pt x="549939" y="13289"/>
                </a:lnTo>
                <a:lnTo>
                  <a:pt x="606480" y="5984"/>
                </a:lnTo>
                <a:lnTo>
                  <a:pt x="664529" y="1515"/>
                </a:lnTo>
                <a:lnTo>
                  <a:pt x="723900" y="0"/>
                </a:lnTo>
                <a:lnTo>
                  <a:pt x="783270" y="1515"/>
                </a:lnTo>
                <a:lnTo>
                  <a:pt x="841319" y="5984"/>
                </a:lnTo>
                <a:lnTo>
                  <a:pt x="897860" y="13289"/>
                </a:lnTo>
                <a:lnTo>
                  <a:pt x="952707" y="23311"/>
                </a:lnTo>
                <a:lnTo>
                  <a:pt x="1005673" y="35933"/>
                </a:lnTo>
                <a:lnTo>
                  <a:pt x="1056572" y="51037"/>
                </a:lnTo>
                <a:lnTo>
                  <a:pt x="1105218" y="68505"/>
                </a:lnTo>
                <a:lnTo>
                  <a:pt x="1151424" y="88221"/>
                </a:lnTo>
                <a:lnTo>
                  <a:pt x="1195005" y="110065"/>
                </a:lnTo>
                <a:lnTo>
                  <a:pt x="1235773" y="133921"/>
                </a:lnTo>
                <a:lnTo>
                  <a:pt x="1273543" y="159670"/>
                </a:lnTo>
                <a:lnTo>
                  <a:pt x="1308128" y="187195"/>
                </a:lnTo>
                <a:lnTo>
                  <a:pt x="1339342" y="216379"/>
                </a:lnTo>
                <a:lnTo>
                  <a:pt x="1366999" y="247102"/>
                </a:lnTo>
                <a:lnTo>
                  <a:pt x="1390911" y="279249"/>
                </a:lnTo>
                <a:lnTo>
                  <a:pt x="1410894" y="312700"/>
                </a:lnTo>
                <a:lnTo>
                  <a:pt x="1438325" y="383046"/>
                </a:lnTo>
                <a:lnTo>
                  <a:pt x="1447800" y="457200"/>
                </a:lnTo>
                <a:lnTo>
                  <a:pt x="1445400" y="494693"/>
                </a:lnTo>
                <a:lnTo>
                  <a:pt x="1426761" y="567061"/>
                </a:lnTo>
                <a:lnTo>
                  <a:pt x="1390911" y="635150"/>
                </a:lnTo>
                <a:lnTo>
                  <a:pt x="1366999" y="667297"/>
                </a:lnTo>
                <a:lnTo>
                  <a:pt x="1339342" y="698020"/>
                </a:lnTo>
                <a:lnTo>
                  <a:pt x="1308128" y="727204"/>
                </a:lnTo>
                <a:lnTo>
                  <a:pt x="1273543" y="754729"/>
                </a:lnTo>
                <a:lnTo>
                  <a:pt x="1235773" y="780478"/>
                </a:lnTo>
                <a:lnTo>
                  <a:pt x="1195005" y="804334"/>
                </a:lnTo>
                <a:lnTo>
                  <a:pt x="1151424" y="826178"/>
                </a:lnTo>
                <a:lnTo>
                  <a:pt x="1105218" y="845894"/>
                </a:lnTo>
                <a:lnTo>
                  <a:pt x="1056572" y="863362"/>
                </a:lnTo>
                <a:lnTo>
                  <a:pt x="1005673" y="878466"/>
                </a:lnTo>
                <a:lnTo>
                  <a:pt x="952707" y="891088"/>
                </a:lnTo>
                <a:lnTo>
                  <a:pt x="897860" y="901110"/>
                </a:lnTo>
                <a:lnTo>
                  <a:pt x="841319" y="908415"/>
                </a:lnTo>
                <a:lnTo>
                  <a:pt x="783270" y="912884"/>
                </a:lnTo>
                <a:lnTo>
                  <a:pt x="723900" y="914400"/>
                </a:lnTo>
                <a:lnTo>
                  <a:pt x="664529" y="912884"/>
                </a:lnTo>
                <a:lnTo>
                  <a:pt x="606480" y="908415"/>
                </a:lnTo>
                <a:lnTo>
                  <a:pt x="549939" y="901110"/>
                </a:lnTo>
                <a:lnTo>
                  <a:pt x="495092" y="891088"/>
                </a:lnTo>
                <a:lnTo>
                  <a:pt x="442126" y="878466"/>
                </a:lnTo>
                <a:lnTo>
                  <a:pt x="391227" y="863362"/>
                </a:lnTo>
                <a:lnTo>
                  <a:pt x="342581" y="845894"/>
                </a:lnTo>
                <a:lnTo>
                  <a:pt x="296375" y="826178"/>
                </a:lnTo>
                <a:lnTo>
                  <a:pt x="252794" y="804334"/>
                </a:lnTo>
                <a:lnTo>
                  <a:pt x="212026" y="780478"/>
                </a:lnTo>
                <a:lnTo>
                  <a:pt x="174256" y="754729"/>
                </a:lnTo>
                <a:lnTo>
                  <a:pt x="139671" y="727204"/>
                </a:lnTo>
                <a:lnTo>
                  <a:pt x="108457" y="698020"/>
                </a:lnTo>
                <a:lnTo>
                  <a:pt x="80800" y="667297"/>
                </a:lnTo>
                <a:lnTo>
                  <a:pt x="56888" y="635150"/>
                </a:lnTo>
                <a:lnTo>
                  <a:pt x="36905" y="601699"/>
                </a:lnTo>
                <a:lnTo>
                  <a:pt x="9474" y="531353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359142" y="2080082"/>
            <a:ext cx="12090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sto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03575" y="1622805"/>
            <a:ext cx="1784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?  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51628" y="1165605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61790" y="1531365"/>
            <a:ext cx="1279525" cy="1016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3664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39"/>
              </a:spcBef>
            </a:pPr>
            <a:r>
              <a:rPr sz="2400" dirty="0">
                <a:latin typeface="Times New Roman"/>
                <a:cs typeface="Times New Roman"/>
              </a:rPr>
              <a:t>Pelayanan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99428" y="1546605"/>
            <a:ext cx="177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?  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52409" y="1013205"/>
            <a:ext cx="177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?  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67000" y="2305050"/>
            <a:ext cx="1295400" cy="114300"/>
          </a:xfrm>
          <a:custGeom>
            <a:avLst/>
            <a:gdLst/>
            <a:ahLst/>
            <a:cxnLst/>
            <a:rect l="l" t="t" r="r" b="b"/>
            <a:pathLst>
              <a:path w="1295400" h="114300">
                <a:moveTo>
                  <a:pt x="152400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52400" y="76200"/>
                </a:lnTo>
                <a:lnTo>
                  <a:pt x="152400" y="38100"/>
                </a:lnTo>
                <a:close/>
              </a:path>
              <a:path w="1295400" h="114300">
                <a:moveTo>
                  <a:pt x="419100" y="38100"/>
                </a:moveTo>
                <a:lnTo>
                  <a:pt x="266700" y="38100"/>
                </a:lnTo>
                <a:lnTo>
                  <a:pt x="266700" y="76200"/>
                </a:lnTo>
                <a:lnTo>
                  <a:pt x="419100" y="76200"/>
                </a:lnTo>
                <a:lnTo>
                  <a:pt x="419100" y="38100"/>
                </a:lnTo>
                <a:close/>
              </a:path>
              <a:path w="1295400" h="114300">
                <a:moveTo>
                  <a:pt x="685800" y="38100"/>
                </a:moveTo>
                <a:lnTo>
                  <a:pt x="533400" y="38100"/>
                </a:lnTo>
                <a:lnTo>
                  <a:pt x="533400" y="76200"/>
                </a:lnTo>
                <a:lnTo>
                  <a:pt x="685800" y="76200"/>
                </a:lnTo>
                <a:lnTo>
                  <a:pt x="685800" y="38100"/>
                </a:lnTo>
                <a:close/>
              </a:path>
              <a:path w="1295400" h="114300">
                <a:moveTo>
                  <a:pt x="952500" y="38100"/>
                </a:moveTo>
                <a:lnTo>
                  <a:pt x="800100" y="38100"/>
                </a:lnTo>
                <a:lnTo>
                  <a:pt x="800100" y="76200"/>
                </a:lnTo>
                <a:lnTo>
                  <a:pt x="952500" y="76200"/>
                </a:lnTo>
                <a:lnTo>
                  <a:pt x="952500" y="38100"/>
                </a:lnTo>
                <a:close/>
              </a:path>
              <a:path w="1295400" h="114300">
                <a:moveTo>
                  <a:pt x="1181100" y="0"/>
                </a:moveTo>
                <a:lnTo>
                  <a:pt x="1181100" y="114300"/>
                </a:lnTo>
                <a:lnTo>
                  <a:pt x="1257300" y="76200"/>
                </a:lnTo>
                <a:lnTo>
                  <a:pt x="1200150" y="76200"/>
                </a:lnTo>
                <a:lnTo>
                  <a:pt x="1200150" y="38100"/>
                </a:lnTo>
                <a:lnTo>
                  <a:pt x="1257300" y="38100"/>
                </a:lnTo>
                <a:lnTo>
                  <a:pt x="1181100" y="0"/>
                </a:lnTo>
                <a:close/>
              </a:path>
              <a:path w="1295400" h="114300">
                <a:moveTo>
                  <a:pt x="1181100" y="38100"/>
                </a:moveTo>
                <a:lnTo>
                  <a:pt x="1066800" y="38100"/>
                </a:lnTo>
                <a:lnTo>
                  <a:pt x="1066800" y="76200"/>
                </a:lnTo>
                <a:lnTo>
                  <a:pt x="1181100" y="76200"/>
                </a:lnTo>
                <a:lnTo>
                  <a:pt x="1181100" y="38100"/>
                </a:lnTo>
                <a:close/>
              </a:path>
              <a:path w="1295400" h="114300">
                <a:moveTo>
                  <a:pt x="1257300" y="38100"/>
                </a:moveTo>
                <a:lnTo>
                  <a:pt x="1200150" y="38100"/>
                </a:lnTo>
                <a:lnTo>
                  <a:pt x="1200150" y="76200"/>
                </a:lnTo>
                <a:lnTo>
                  <a:pt x="1257300" y="76200"/>
                </a:lnTo>
                <a:lnTo>
                  <a:pt x="1295400" y="57150"/>
                </a:lnTo>
                <a:lnTo>
                  <a:pt x="1257300" y="38100"/>
                </a:lnTo>
                <a:close/>
              </a:path>
            </a:pathLst>
          </a:custGeom>
          <a:solidFill>
            <a:srgbClr val="F7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38800" y="2305050"/>
            <a:ext cx="1524000" cy="114300"/>
          </a:xfrm>
          <a:custGeom>
            <a:avLst/>
            <a:gdLst/>
            <a:ahLst/>
            <a:cxnLst/>
            <a:rect l="l" t="t" r="r" b="b"/>
            <a:pathLst>
              <a:path w="1524000" h="114300">
                <a:moveTo>
                  <a:pt x="152400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52400" y="76200"/>
                </a:lnTo>
                <a:lnTo>
                  <a:pt x="152400" y="38100"/>
                </a:lnTo>
                <a:close/>
              </a:path>
              <a:path w="1524000" h="114300">
                <a:moveTo>
                  <a:pt x="419100" y="38100"/>
                </a:moveTo>
                <a:lnTo>
                  <a:pt x="266700" y="38100"/>
                </a:lnTo>
                <a:lnTo>
                  <a:pt x="266700" y="76200"/>
                </a:lnTo>
                <a:lnTo>
                  <a:pt x="419100" y="76200"/>
                </a:lnTo>
                <a:lnTo>
                  <a:pt x="419100" y="38100"/>
                </a:lnTo>
                <a:close/>
              </a:path>
              <a:path w="1524000" h="114300">
                <a:moveTo>
                  <a:pt x="685800" y="38100"/>
                </a:moveTo>
                <a:lnTo>
                  <a:pt x="533400" y="38100"/>
                </a:lnTo>
                <a:lnTo>
                  <a:pt x="533400" y="76200"/>
                </a:lnTo>
                <a:lnTo>
                  <a:pt x="685800" y="76200"/>
                </a:lnTo>
                <a:lnTo>
                  <a:pt x="685800" y="38100"/>
                </a:lnTo>
                <a:close/>
              </a:path>
              <a:path w="1524000" h="114300">
                <a:moveTo>
                  <a:pt x="952500" y="38100"/>
                </a:moveTo>
                <a:lnTo>
                  <a:pt x="800100" y="38100"/>
                </a:lnTo>
                <a:lnTo>
                  <a:pt x="800100" y="76200"/>
                </a:lnTo>
                <a:lnTo>
                  <a:pt x="952500" y="76200"/>
                </a:lnTo>
                <a:lnTo>
                  <a:pt x="952500" y="38100"/>
                </a:lnTo>
                <a:close/>
              </a:path>
              <a:path w="1524000" h="114300">
                <a:moveTo>
                  <a:pt x="1219200" y="38100"/>
                </a:moveTo>
                <a:lnTo>
                  <a:pt x="1066800" y="38100"/>
                </a:lnTo>
                <a:lnTo>
                  <a:pt x="1066800" y="76200"/>
                </a:lnTo>
                <a:lnTo>
                  <a:pt x="1219200" y="76200"/>
                </a:lnTo>
                <a:lnTo>
                  <a:pt x="1219200" y="38100"/>
                </a:lnTo>
                <a:close/>
              </a:path>
              <a:path w="1524000" h="114300">
                <a:moveTo>
                  <a:pt x="1409700" y="0"/>
                </a:moveTo>
                <a:lnTo>
                  <a:pt x="1409700" y="114300"/>
                </a:lnTo>
                <a:lnTo>
                  <a:pt x="1485900" y="76200"/>
                </a:lnTo>
                <a:lnTo>
                  <a:pt x="1428750" y="76200"/>
                </a:lnTo>
                <a:lnTo>
                  <a:pt x="1428750" y="38100"/>
                </a:lnTo>
                <a:lnTo>
                  <a:pt x="1485900" y="38100"/>
                </a:lnTo>
                <a:lnTo>
                  <a:pt x="1409700" y="0"/>
                </a:lnTo>
                <a:close/>
              </a:path>
              <a:path w="1524000" h="114300">
                <a:moveTo>
                  <a:pt x="1409700" y="38100"/>
                </a:moveTo>
                <a:lnTo>
                  <a:pt x="1333500" y="38100"/>
                </a:lnTo>
                <a:lnTo>
                  <a:pt x="1333500" y="76200"/>
                </a:lnTo>
                <a:lnTo>
                  <a:pt x="1409700" y="76200"/>
                </a:lnTo>
                <a:lnTo>
                  <a:pt x="1409700" y="38100"/>
                </a:lnTo>
                <a:close/>
              </a:path>
              <a:path w="1524000" h="114300">
                <a:moveTo>
                  <a:pt x="1485900" y="38100"/>
                </a:moveTo>
                <a:lnTo>
                  <a:pt x="1428750" y="38100"/>
                </a:lnTo>
                <a:lnTo>
                  <a:pt x="1428750" y="76200"/>
                </a:lnTo>
                <a:lnTo>
                  <a:pt x="1485900" y="76200"/>
                </a:lnTo>
                <a:lnTo>
                  <a:pt x="1524000" y="57150"/>
                </a:lnTo>
                <a:lnTo>
                  <a:pt x="1485900" y="38100"/>
                </a:lnTo>
                <a:close/>
              </a:path>
            </a:pathLst>
          </a:custGeom>
          <a:solidFill>
            <a:srgbClr val="F707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3765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2517" y="289001"/>
            <a:ext cx="28359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Macam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nilai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044" y="1436878"/>
            <a:ext cx="7198359" cy="390334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621665" marR="5080" indent="-608965">
              <a:lnSpc>
                <a:spcPct val="90100"/>
              </a:lnSpc>
              <a:spcBef>
                <a:spcPts val="38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spc="-5" dirty="0">
                <a:latin typeface="Arial"/>
                <a:cs typeface="Arial"/>
              </a:rPr>
              <a:t>Nilai dasar: dilakukan oleh semua karyawan </a:t>
            </a:r>
            <a:r>
              <a:rPr sz="2400" dirty="0">
                <a:latin typeface="Arial"/>
                <a:cs typeface="Arial"/>
              </a:rPr>
              <a:t>org.  termasuk </a:t>
            </a:r>
            <a:r>
              <a:rPr sz="2400" spc="-5" dirty="0">
                <a:latin typeface="Arial"/>
                <a:cs typeface="Arial"/>
              </a:rPr>
              <a:t>integritas dalam pelayanan </a:t>
            </a:r>
            <a:r>
              <a:rPr sz="2400" dirty="0">
                <a:latin typeface="Arial"/>
                <a:cs typeface="Arial"/>
              </a:rPr>
              <a:t>(jujur </a:t>
            </a:r>
            <a:r>
              <a:rPr sz="2400" spc="-5" dirty="0">
                <a:latin typeface="Arial"/>
                <a:cs typeface="Arial"/>
              </a:rPr>
              <a:t>dan  </a:t>
            </a:r>
            <a:r>
              <a:rPr sz="2400" dirty="0">
                <a:latin typeface="Arial"/>
                <a:cs typeface="Arial"/>
              </a:rPr>
              <a:t>fair), </a:t>
            </a:r>
            <a:r>
              <a:rPr sz="2400" spc="-5" dirty="0">
                <a:latin typeface="Arial"/>
                <a:cs typeface="Arial"/>
              </a:rPr>
              <a:t>disiplin, inovatif,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kreatif,dll.</a:t>
            </a:r>
            <a:endParaRPr sz="2400">
              <a:latin typeface="Arial"/>
              <a:cs typeface="Arial"/>
            </a:endParaRPr>
          </a:p>
          <a:p>
            <a:pPr marL="621665" marR="363220" indent="-608965">
              <a:lnSpc>
                <a:spcPts val="2590"/>
              </a:lnSpc>
              <a:spcBef>
                <a:spcPts val="61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spc="-5" dirty="0">
                <a:latin typeface="Arial"/>
                <a:cs typeface="Arial"/>
              </a:rPr>
              <a:t>Nilai pelayanan: merupakan janji untuk  memberikan pelayanan </a:t>
            </a:r>
            <a:r>
              <a:rPr sz="2400" dirty="0">
                <a:latin typeface="Arial"/>
                <a:cs typeface="Arial"/>
              </a:rPr>
              <a:t>terbaik, </a:t>
            </a:r>
            <a:r>
              <a:rPr sz="2400" spc="-5" dirty="0">
                <a:latin typeface="Arial"/>
                <a:cs typeface="Arial"/>
              </a:rPr>
              <a:t>cepat, </a:t>
            </a:r>
            <a:r>
              <a:rPr sz="2400" dirty="0">
                <a:latin typeface="Arial"/>
                <a:cs typeface="Arial"/>
              </a:rPr>
              <a:t>murah,  </a:t>
            </a:r>
            <a:r>
              <a:rPr sz="2400" spc="-5" dirty="0">
                <a:latin typeface="Arial"/>
                <a:cs typeface="Arial"/>
              </a:rPr>
              <a:t>dan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memuaskan</a:t>
            </a:r>
            <a:endParaRPr sz="2400">
              <a:latin typeface="Arial"/>
              <a:cs typeface="Arial"/>
            </a:endParaRPr>
          </a:p>
          <a:p>
            <a:pPr marL="621665" indent="-608965">
              <a:lnSpc>
                <a:spcPts val="2735"/>
              </a:lnSpc>
              <a:spcBef>
                <a:spcPts val="254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spc="-5" dirty="0">
                <a:latin typeface="Arial"/>
                <a:cs typeface="Arial"/>
              </a:rPr>
              <a:t>Nilai manfaat: setelah </a:t>
            </a:r>
            <a:r>
              <a:rPr sz="2400" dirty="0">
                <a:latin typeface="Arial"/>
                <a:cs typeface="Arial"/>
              </a:rPr>
              <a:t>memberikan </a:t>
            </a:r>
            <a:r>
              <a:rPr sz="2400" spc="-5" dirty="0">
                <a:latin typeface="Arial"/>
                <a:cs typeface="Arial"/>
              </a:rPr>
              <a:t>nila </a:t>
            </a:r>
            <a:r>
              <a:rPr sz="2400" dirty="0">
                <a:latin typeface="Arial"/>
                <a:cs typeface="Arial"/>
              </a:rPr>
              <a:t>1 dan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621665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memberikan </a:t>
            </a:r>
            <a:r>
              <a:rPr sz="2400" dirty="0">
                <a:latin typeface="Arial"/>
                <a:cs typeface="Arial"/>
              </a:rPr>
              <a:t>manfaat </a:t>
            </a:r>
            <a:r>
              <a:rPr sz="2400" spc="-5" dirty="0">
                <a:latin typeface="Arial"/>
                <a:cs typeface="Arial"/>
              </a:rPr>
              <a:t>pelayanan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profesional.</a:t>
            </a:r>
            <a:endParaRPr sz="2400">
              <a:latin typeface="Arial"/>
              <a:cs typeface="Arial"/>
            </a:endParaRPr>
          </a:p>
          <a:p>
            <a:pPr marL="621665" marR="106045" indent="-608965">
              <a:lnSpc>
                <a:spcPts val="2590"/>
              </a:lnSpc>
              <a:spcBef>
                <a:spcPts val="615"/>
              </a:spcBef>
              <a:buAutoNum type="arabicPeriod" startAt="4"/>
              <a:tabLst>
                <a:tab pos="621665" algn="l"/>
                <a:tab pos="622300" algn="l"/>
              </a:tabLst>
            </a:pPr>
            <a:r>
              <a:rPr sz="2400" spc="-5" dirty="0">
                <a:latin typeface="Arial"/>
                <a:cs typeface="Arial"/>
              </a:rPr>
              <a:t>Nilai legasi merupakan kombinasi ketiga nila  sehingga organisasi menjadi unggulan, dihargai  dan mendapat respek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stakeholder.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9992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9792" y="2348880"/>
            <a:ext cx="332838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dirty="0">
                <a:solidFill>
                  <a:srgbClr val="0000FF"/>
                </a:solidFill>
              </a:rPr>
              <a:t>Misi</a:t>
            </a:r>
            <a:endParaRPr sz="9600" dirty="0"/>
          </a:p>
        </p:txBody>
      </p:sp>
    </p:spTree>
    <p:extLst>
      <p:ext uri="{BB962C8B-B14F-4D97-AF65-F5344CB8AC3E}">
        <p14:creationId xmlns:p14="http://schemas.microsoft.com/office/powerpoint/2010/main" val="252594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9050" y="322529"/>
            <a:ext cx="13335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Mis</a:t>
            </a:r>
            <a:r>
              <a:rPr spc="15" dirty="0"/>
              <a:t>i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520689"/>
            <a:ext cx="8137525" cy="322453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  <a:buChar char="•"/>
              <a:tabLst>
                <a:tab pos="269240" algn="l"/>
              </a:tabLst>
            </a:pPr>
            <a:r>
              <a:rPr sz="3200" spc="-5" dirty="0">
                <a:latin typeface="Arial"/>
                <a:cs typeface="Arial"/>
              </a:rPr>
              <a:t>Analisis </a:t>
            </a:r>
            <a:r>
              <a:rPr sz="3200" dirty="0">
                <a:latin typeface="Arial"/>
                <a:cs typeface="Arial"/>
              </a:rPr>
              <a:t>SWOT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menghasilkan: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latin typeface="Arial"/>
                <a:cs typeface="Arial"/>
              </a:rPr>
              <a:t>–Informasi kekuatan, kelemahan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internal</a:t>
            </a:r>
            <a:endParaRPr sz="2800">
              <a:latin typeface="Arial"/>
              <a:cs typeface="Arial"/>
            </a:endParaRPr>
          </a:p>
          <a:p>
            <a:pPr marL="767080" lvl="1" indent="-297180">
              <a:lnSpc>
                <a:spcPct val="100000"/>
              </a:lnSpc>
              <a:spcBef>
                <a:spcPts val="675"/>
              </a:spcBef>
              <a:buChar char="–"/>
              <a:tabLst>
                <a:tab pos="767715" algn="l"/>
              </a:tabLst>
            </a:pPr>
            <a:r>
              <a:rPr sz="2800" spc="-5" dirty="0">
                <a:latin typeface="Arial"/>
                <a:cs typeface="Arial"/>
              </a:rPr>
              <a:t>Informasi </a:t>
            </a:r>
            <a:r>
              <a:rPr sz="2800" dirty="0">
                <a:latin typeface="Arial"/>
                <a:cs typeface="Arial"/>
              </a:rPr>
              <a:t>peluang, </a:t>
            </a:r>
            <a:r>
              <a:rPr sz="2800" spc="-5" dirty="0">
                <a:latin typeface="Arial"/>
                <a:cs typeface="Arial"/>
              </a:rPr>
              <a:t>ancaman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ekternal</a:t>
            </a:r>
            <a:endParaRPr sz="2800">
              <a:latin typeface="Arial"/>
              <a:cs typeface="Arial"/>
            </a:endParaRPr>
          </a:p>
          <a:p>
            <a:pPr marL="767080" lvl="1" indent="-297180">
              <a:lnSpc>
                <a:spcPct val="100000"/>
              </a:lnSpc>
              <a:spcBef>
                <a:spcPts val="670"/>
              </a:spcBef>
              <a:buChar char="–"/>
              <a:tabLst>
                <a:tab pos="767715" algn="l"/>
              </a:tabLst>
            </a:pPr>
            <a:r>
              <a:rPr sz="2800" spc="-5" dirty="0">
                <a:latin typeface="Arial"/>
                <a:cs typeface="Arial"/>
              </a:rPr>
              <a:t>Isu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strategis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55"/>
              </a:spcBef>
              <a:buChar char="•"/>
              <a:tabLst>
                <a:tab pos="156210" algn="l"/>
              </a:tabLst>
            </a:pPr>
            <a:r>
              <a:rPr sz="3200" dirty="0">
                <a:latin typeface="Arial"/>
                <a:cs typeface="Arial"/>
              </a:rPr>
              <a:t>Hasil </a:t>
            </a:r>
            <a:r>
              <a:rPr sz="3200" spc="-5" dirty="0">
                <a:latin typeface="Arial"/>
                <a:cs typeface="Arial"/>
              </a:rPr>
              <a:t>analisis menjadi landasan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menyiapkan  </a:t>
            </a:r>
            <a:r>
              <a:rPr sz="3200" spc="-5" dirty="0">
                <a:latin typeface="Arial"/>
                <a:cs typeface="Arial"/>
              </a:rPr>
              <a:t>arahan strategi, </a:t>
            </a:r>
            <a:r>
              <a:rPr sz="3200" dirty="0">
                <a:latin typeface="Arial"/>
                <a:cs typeface="Arial"/>
              </a:rPr>
              <a:t>termasuk misi </a:t>
            </a:r>
            <a:r>
              <a:rPr sz="3200" spc="-5" dirty="0">
                <a:latin typeface="Arial"/>
                <a:cs typeface="Arial"/>
              </a:rPr>
              <a:t>dan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nilai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2451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40" y="1842795"/>
            <a:ext cx="7665084" cy="292862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Setiap </a:t>
            </a:r>
            <a:r>
              <a:rPr sz="2800" dirty="0">
                <a:latin typeface="Arial"/>
                <a:cs typeface="Arial"/>
              </a:rPr>
              <a:t>org.mempunyai </a:t>
            </a:r>
            <a:r>
              <a:rPr sz="2800" spc="-5" dirty="0">
                <a:latin typeface="Arial"/>
                <a:cs typeface="Arial"/>
              </a:rPr>
              <a:t>misi, </a:t>
            </a:r>
            <a:r>
              <a:rPr sz="2800" dirty="0">
                <a:latin typeface="Arial"/>
                <a:cs typeface="Arial"/>
              </a:rPr>
              <a:t>visi, </a:t>
            </a:r>
            <a:r>
              <a:rPr sz="2800" spc="-5" dirty="0">
                <a:latin typeface="Arial"/>
                <a:cs typeface="Arial"/>
              </a:rPr>
              <a:t>dan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strategi.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Planner harus mengetahui org. mau ke</a:t>
            </a:r>
            <a:r>
              <a:rPr sz="2800" spc="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mana.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Planner perlu mereview misi,visi, dan</a:t>
            </a:r>
            <a:r>
              <a:rPr sz="2800" spc="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strategi</a:t>
            </a:r>
            <a:endParaRPr sz="2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75"/>
              </a:spcBef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Menggunakan </a:t>
            </a:r>
            <a:r>
              <a:rPr sz="2800" dirty="0">
                <a:latin typeface="Arial"/>
                <a:cs typeface="Arial"/>
              </a:rPr>
              <a:t>informasi hasil </a:t>
            </a:r>
            <a:r>
              <a:rPr sz="2800" spc="-5" dirty="0">
                <a:latin typeface="Arial"/>
                <a:cs typeface="Arial"/>
              </a:rPr>
              <a:t>SWOT, pimpinan  merumuskan kembali </a:t>
            </a:r>
            <a:r>
              <a:rPr sz="2800" dirty="0">
                <a:latin typeface="Arial"/>
                <a:cs typeface="Arial"/>
              </a:rPr>
              <a:t>pernyataan misi, nilai, visi,  </a:t>
            </a:r>
            <a:r>
              <a:rPr sz="2800" spc="-5" dirty="0">
                <a:latin typeface="Arial"/>
                <a:cs typeface="Arial"/>
              </a:rPr>
              <a:t>gol,</a:t>
            </a:r>
            <a:r>
              <a:rPr sz="2800" dirty="0">
                <a:latin typeface="Arial"/>
                <a:cs typeface="Arial"/>
              </a:rPr>
              <a:t> tujuan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1097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8789" y="556006"/>
            <a:ext cx="3882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Pengertian</a:t>
            </a:r>
            <a:r>
              <a:rPr spc="-60" dirty="0"/>
              <a:t> </a:t>
            </a:r>
            <a:r>
              <a:rPr dirty="0"/>
              <a:t>Misi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255" y="1447545"/>
            <a:ext cx="7885430" cy="363601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450215" marR="2259330" indent="-437515">
              <a:lnSpc>
                <a:spcPts val="3070"/>
              </a:lnSpc>
              <a:spcBef>
                <a:spcPts val="844"/>
              </a:spcBef>
              <a:buFont typeface="Symbol"/>
              <a:buChar char=""/>
              <a:tabLst>
                <a:tab pos="450215" algn="l"/>
                <a:tab pos="450850" algn="l"/>
              </a:tabLst>
            </a:pPr>
            <a:r>
              <a:rPr sz="3200" spc="-5" dirty="0">
                <a:latin typeface="Arial"/>
                <a:cs typeface="Arial"/>
              </a:rPr>
              <a:t>Pengertian </a:t>
            </a:r>
            <a:r>
              <a:rPr sz="3200" dirty="0">
                <a:latin typeface="Arial"/>
                <a:cs typeface="Arial"/>
              </a:rPr>
              <a:t>sering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bervariasi,  </a:t>
            </a:r>
            <a:r>
              <a:rPr sz="3200" spc="-5" dirty="0">
                <a:latin typeface="Arial"/>
                <a:cs typeface="Arial"/>
              </a:rPr>
              <a:t>membingungkan;</a:t>
            </a:r>
            <a:endParaRPr sz="3200">
              <a:latin typeface="Arial"/>
              <a:cs typeface="Arial"/>
            </a:endParaRPr>
          </a:p>
          <a:p>
            <a:pPr marL="450215" marR="2058035" indent="-437515">
              <a:lnSpc>
                <a:spcPts val="3070"/>
              </a:lnSpc>
              <a:spcBef>
                <a:spcPts val="775"/>
              </a:spcBef>
              <a:buFont typeface="Symbol"/>
              <a:buChar char=""/>
              <a:tabLst>
                <a:tab pos="450215" algn="l"/>
                <a:tab pos="450850" algn="l"/>
              </a:tabLst>
            </a:pPr>
            <a:r>
              <a:rPr sz="3200" spc="-5" dirty="0">
                <a:latin typeface="Arial"/>
                <a:cs typeface="Arial"/>
              </a:rPr>
              <a:t>Istilah </a:t>
            </a:r>
            <a:r>
              <a:rPr sz="3200" dirty="0">
                <a:latin typeface="Arial"/>
                <a:cs typeface="Arial"/>
              </a:rPr>
              <a:t>sering </a:t>
            </a:r>
            <a:r>
              <a:rPr sz="3200" spc="-5" dirty="0">
                <a:latin typeface="Arial"/>
                <a:cs typeface="Arial"/>
              </a:rPr>
              <a:t>dipakai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berbagai  kepentingan;</a:t>
            </a:r>
            <a:endParaRPr sz="3200">
              <a:latin typeface="Arial"/>
              <a:cs typeface="Arial"/>
            </a:endParaRPr>
          </a:p>
          <a:p>
            <a:pPr marL="450215" indent="-43751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50215" algn="l"/>
                <a:tab pos="450850" algn="l"/>
              </a:tabLst>
            </a:pPr>
            <a:r>
              <a:rPr sz="3200" spc="-5" dirty="0">
                <a:latin typeface="Arial"/>
                <a:cs typeface="Arial"/>
              </a:rPr>
              <a:t>Memberi tahu bisnis untuk mencapai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visi;</a:t>
            </a:r>
            <a:endParaRPr sz="3200">
              <a:latin typeface="Arial"/>
              <a:cs typeface="Arial"/>
            </a:endParaRPr>
          </a:p>
          <a:p>
            <a:pPr marL="450215" indent="-437515">
              <a:lnSpc>
                <a:spcPct val="100000"/>
              </a:lnSpc>
              <a:buFont typeface="Symbol"/>
              <a:buChar char=""/>
              <a:tabLst>
                <a:tab pos="450215" algn="l"/>
                <a:tab pos="450850" algn="l"/>
              </a:tabLst>
            </a:pPr>
            <a:r>
              <a:rPr sz="3200" spc="-5" dirty="0">
                <a:latin typeface="Arial"/>
                <a:cs typeface="Arial"/>
              </a:rPr>
              <a:t>Untuk mencapai </a:t>
            </a:r>
            <a:r>
              <a:rPr sz="3200" dirty="0">
                <a:latin typeface="Arial"/>
                <a:cs typeface="Arial"/>
              </a:rPr>
              <a:t>visi </a:t>
            </a:r>
            <a:r>
              <a:rPr sz="3200" spc="-5" dirty="0">
                <a:latin typeface="Arial"/>
                <a:cs typeface="Arial"/>
              </a:rPr>
              <a:t>perlu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nilai;</a:t>
            </a:r>
            <a:endParaRPr sz="3200">
              <a:latin typeface="Arial"/>
              <a:cs typeface="Arial"/>
            </a:endParaRPr>
          </a:p>
          <a:p>
            <a:pPr marL="450215" marR="387985" indent="-437515">
              <a:lnSpc>
                <a:spcPts val="3070"/>
              </a:lnSpc>
              <a:spcBef>
                <a:spcPts val="745"/>
              </a:spcBef>
              <a:buFont typeface="Symbol"/>
              <a:buChar char=""/>
              <a:tabLst>
                <a:tab pos="450215" algn="l"/>
                <a:tab pos="450850" algn="l"/>
              </a:tabLst>
            </a:pPr>
            <a:r>
              <a:rPr sz="3200" spc="-5" dirty="0">
                <a:latin typeface="Arial"/>
                <a:cs typeface="Arial"/>
              </a:rPr>
              <a:t>Org.baru, memberikan pelayanan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yang  </a:t>
            </a:r>
            <a:r>
              <a:rPr sz="3200" spc="-5" dirty="0">
                <a:latin typeface="Arial"/>
                <a:cs typeface="Arial"/>
              </a:rPr>
              <a:t>belum </a:t>
            </a:r>
            <a:r>
              <a:rPr sz="3200" dirty="0">
                <a:latin typeface="Arial"/>
                <a:cs typeface="Arial"/>
              </a:rPr>
              <a:t>dikerjakan </a:t>
            </a:r>
            <a:r>
              <a:rPr sz="3200" spc="-5" dirty="0">
                <a:latin typeface="Arial"/>
                <a:cs typeface="Arial"/>
              </a:rPr>
              <a:t>oleh org.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lain;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22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78255" y="1447545"/>
            <a:ext cx="8020050" cy="227012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450215" marR="5080" indent="-437515">
              <a:lnSpc>
                <a:spcPts val="3070"/>
              </a:lnSpc>
              <a:spcBef>
                <a:spcPts val="844"/>
              </a:spcBef>
              <a:buFont typeface="Symbol"/>
              <a:buChar char=""/>
              <a:tabLst>
                <a:tab pos="450215" algn="l"/>
                <a:tab pos="450850" algn="l"/>
              </a:tabLst>
            </a:pPr>
            <a:r>
              <a:rPr sz="3200" spc="-5" dirty="0">
                <a:latin typeface="Arial"/>
                <a:cs typeface="Arial"/>
              </a:rPr>
              <a:t>Org.lama, meningkatkan kinerja lebih baik  dari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sekarang;</a:t>
            </a:r>
            <a:endParaRPr sz="3200">
              <a:latin typeface="Arial"/>
              <a:cs typeface="Arial"/>
            </a:endParaRPr>
          </a:p>
          <a:p>
            <a:pPr marL="450215" marR="996950" indent="-437515">
              <a:lnSpc>
                <a:spcPts val="3070"/>
              </a:lnSpc>
              <a:spcBef>
                <a:spcPts val="775"/>
              </a:spcBef>
              <a:buFont typeface="Symbol"/>
              <a:buChar char=""/>
              <a:tabLst>
                <a:tab pos="450215" algn="l"/>
                <a:tab pos="450850" algn="l"/>
              </a:tabLst>
            </a:pPr>
            <a:r>
              <a:rPr sz="3200" spc="-5" dirty="0">
                <a:latin typeface="Arial"/>
                <a:cs typeface="Arial"/>
              </a:rPr>
              <a:t>Mudah dimengerti </a:t>
            </a:r>
            <a:r>
              <a:rPr sz="3200" dirty="0">
                <a:latin typeface="Arial"/>
                <a:cs typeface="Arial"/>
              </a:rPr>
              <a:t>&amp; </a:t>
            </a:r>
            <a:r>
              <a:rPr sz="3200" spc="-10" dirty="0">
                <a:latin typeface="Arial"/>
                <a:cs typeface="Arial"/>
              </a:rPr>
              <a:t>dapat </a:t>
            </a:r>
            <a:r>
              <a:rPr sz="3200" spc="-5" dirty="0">
                <a:latin typeface="Arial"/>
                <a:cs typeface="Arial"/>
              </a:rPr>
              <a:t>ditransfer  dalam kegiatan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sehari-hari;</a:t>
            </a:r>
            <a:endParaRPr sz="3200">
              <a:latin typeface="Arial"/>
              <a:cs typeface="Arial"/>
            </a:endParaRPr>
          </a:p>
          <a:p>
            <a:pPr marL="450215" indent="-43751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50215" algn="l"/>
                <a:tab pos="450850" algn="l"/>
              </a:tabLst>
            </a:pPr>
            <a:r>
              <a:rPr sz="3200" spc="-5" dirty="0">
                <a:latin typeface="Arial"/>
                <a:cs typeface="Arial"/>
              </a:rPr>
              <a:t>Tidak perlu </a:t>
            </a:r>
            <a:r>
              <a:rPr sz="3200" dirty="0">
                <a:latin typeface="Arial"/>
                <a:cs typeface="Arial"/>
              </a:rPr>
              <a:t>revisi </a:t>
            </a:r>
            <a:r>
              <a:rPr sz="3200" spc="-5" dirty="0">
                <a:latin typeface="Arial"/>
                <a:cs typeface="Arial"/>
              </a:rPr>
              <a:t>setiap beberapa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tahun;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472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48129"/>
            <a:ext cx="7830184" cy="4538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1965" marR="412750" indent="-469265">
              <a:lnSpc>
                <a:spcPct val="100000"/>
              </a:lnSpc>
              <a:spcBef>
                <a:spcPts val="95"/>
              </a:spcBef>
              <a:buChar char="•"/>
              <a:tabLst>
                <a:tab pos="481965" algn="l"/>
                <a:tab pos="482600" algn="l"/>
              </a:tabLst>
            </a:pPr>
            <a:r>
              <a:rPr sz="2800" spc="-5" dirty="0">
                <a:latin typeface="Arial"/>
                <a:cs typeface="Arial"/>
              </a:rPr>
              <a:t>Hasil analisis </a:t>
            </a:r>
            <a:r>
              <a:rPr sz="2800" dirty="0">
                <a:latin typeface="Arial"/>
                <a:cs typeface="Arial"/>
              </a:rPr>
              <a:t>lingkungan: tantangan dan </a:t>
            </a:r>
            <a:r>
              <a:rPr sz="2800" spc="-5" dirty="0">
                <a:latin typeface="Arial"/>
                <a:cs typeface="Arial"/>
              </a:rPr>
              <a:t>isu  pokok</a:t>
            </a:r>
            <a:endParaRPr sz="2800">
              <a:latin typeface="Arial"/>
              <a:cs typeface="Arial"/>
            </a:endParaRPr>
          </a:p>
          <a:p>
            <a:pPr marL="307975" marR="708025" indent="-295275">
              <a:lnSpc>
                <a:spcPct val="120000"/>
              </a:lnSpc>
              <a:spcBef>
                <a:spcPts val="5"/>
              </a:spcBef>
              <a:buChar char="•"/>
              <a:tabLst>
                <a:tab pos="481965" algn="l"/>
                <a:tab pos="482600" algn="l"/>
              </a:tabLst>
            </a:pPr>
            <a:r>
              <a:rPr sz="2800" spc="-5" dirty="0">
                <a:latin typeface="Arial"/>
                <a:cs typeface="Arial"/>
              </a:rPr>
              <a:t>Isu </a:t>
            </a:r>
            <a:r>
              <a:rPr sz="2800" dirty="0">
                <a:latin typeface="Arial"/>
                <a:cs typeface="Arial"/>
              </a:rPr>
              <a:t>strategis jantung perencanaan strategi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Contoh</a:t>
            </a:r>
            <a:endParaRPr sz="2800">
              <a:latin typeface="Arial"/>
              <a:cs typeface="Arial"/>
            </a:endParaRPr>
          </a:p>
          <a:p>
            <a:pPr marL="1326515" marR="885825" lvl="1" indent="-842644" algn="just">
              <a:lnSpc>
                <a:spcPct val="120000"/>
              </a:lnSpc>
              <a:spcBef>
                <a:spcPts val="15"/>
              </a:spcBef>
              <a:buChar char="–"/>
              <a:tabLst>
                <a:tab pos="1259840" algn="l"/>
              </a:tabLst>
            </a:pPr>
            <a:r>
              <a:rPr sz="2400" spc="-5" dirty="0">
                <a:latin typeface="Arial"/>
                <a:cs typeface="Arial"/>
              </a:rPr>
              <a:t>Tidak ada </a:t>
            </a:r>
            <a:r>
              <a:rPr sz="2400" dirty="0">
                <a:latin typeface="Arial"/>
                <a:cs typeface="Arial"/>
              </a:rPr>
              <a:t>sistem </a:t>
            </a:r>
            <a:r>
              <a:rPr sz="2400" spc="-5" dirty="0">
                <a:latin typeface="Arial"/>
                <a:cs typeface="Arial"/>
              </a:rPr>
              <a:t>surveillance yang </a:t>
            </a:r>
            <a:r>
              <a:rPr sz="2400" dirty="0">
                <a:latin typeface="Arial"/>
                <a:cs typeface="Arial"/>
              </a:rPr>
              <a:t>efektif  </a:t>
            </a:r>
            <a:r>
              <a:rPr sz="2400" spc="-5" dirty="0">
                <a:latin typeface="Arial"/>
                <a:cs typeface="Arial"/>
              </a:rPr>
              <a:t>penanggulangan HIV/AIDS sehingga </a:t>
            </a:r>
            <a:r>
              <a:rPr sz="2400" spc="-10" dirty="0">
                <a:latin typeface="Arial"/>
                <a:cs typeface="Arial"/>
              </a:rPr>
              <a:t>sulit  </a:t>
            </a:r>
            <a:r>
              <a:rPr sz="2400" spc="-5" dirty="0">
                <a:latin typeface="Arial"/>
                <a:cs typeface="Arial"/>
              </a:rPr>
              <a:t>mencapai misi dan visi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program</a:t>
            </a:r>
            <a:endParaRPr sz="2400">
              <a:latin typeface="Arial"/>
              <a:cs typeface="Arial"/>
            </a:endParaRPr>
          </a:p>
          <a:p>
            <a:pPr marL="1326515" marR="5080" lvl="1" indent="-842644">
              <a:lnSpc>
                <a:spcPct val="120000"/>
              </a:lnSpc>
              <a:buChar char="–"/>
              <a:tabLst>
                <a:tab pos="1259205" algn="l"/>
                <a:tab pos="1259840" algn="l"/>
                <a:tab pos="5257165" algn="l"/>
              </a:tabLst>
            </a:pPr>
            <a:r>
              <a:rPr sz="2400" spc="-5" dirty="0">
                <a:latin typeface="Arial"/>
                <a:cs typeface="Arial"/>
              </a:rPr>
              <a:t>Tidak ada </a:t>
            </a:r>
            <a:r>
              <a:rPr sz="2400" dirty="0">
                <a:latin typeface="Arial"/>
                <a:cs typeface="Arial"/>
              </a:rPr>
              <a:t>sistem </a:t>
            </a:r>
            <a:r>
              <a:rPr sz="2400" spc="-5" dirty="0">
                <a:latin typeface="Arial"/>
                <a:cs typeface="Arial"/>
              </a:rPr>
              <a:t>RR sehingga tidak mengetahui  Angka Kematian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Ibu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(MMR)	</a:t>
            </a:r>
            <a:r>
              <a:rPr sz="2400" spc="-5" dirty="0">
                <a:latin typeface="Arial"/>
                <a:cs typeface="Arial"/>
              </a:rPr>
              <a:t>dan menyulitkan  pencapaian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program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4579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4982" y="589229"/>
            <a:ext cx="30079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Definisi</a:t>
            </a:r>
            <a:r>
              <a:rPr spc="-90" dirty="0"/>
              <a:t> </a:t>
            </a:r>
            <a:r>
              <a:rPr dirty="0"/>
              <a:t>Misi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516125"/>
            <a:ext cx="7840980" cy="243079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481965" marR="454025" indent="-469265" algn="just">
              <a:lnSpc>
                <a:spcPts val="2380"/>
              </a:lnSpc>
              <a:spcBef>
                <a:spcPts val="1614"/>
              </a:spcBef>
              <a:buFont typeface="Symbol"/>
              <a:buChar char=""/>
              <a:tabLst>
                <a:tab pos="482600" algn="l"/>
              </a:tabLst>
            </a:pPr>
            <a:r>
              <a:rPr sz="2200" i="1" spc="-5" dirty="0" smtClean="0">
                <a:latin typeface="Arial"/>
                <a:cs typeface="Arial"/>
              </a:rPr>
              <a:t>A </a:t>
            </a:r>
            <a:r>
              <a:rPr sz="2200" i="1" spc="-5" dirty="0">
                <a:latin typeface="Arial"/>
                <a:cs typeface="Arial"/>
              </a:rPr>
              <a:t>mission statement provides the basis for setting goals  and objectives and for making decisions, taking actions,  hiring employees, and so forth </a:t>
            </a:r>
            <a:r>
              <a:rPr sz="2200" i="1" dirty="0">
                <a:latin typeface="Arial"/>
                <a:cs typeface="Arial"/>
              </a:rPr>
              <a:t>(J.P.Lewis</a:t>
            </a:r>
            <a:r>
              <a:rPr sz="2200" i="1" spc="55" dirty="0">
                <a:latin typeface="Arial"/>
                <a:cs typeface="Arial"/>
              </a:rPr>
              <a:t> </a:t>
            </a:r>
            <a:r>
              <a:rPr sz="2200" i="1" spc="-5" dirty="0">
                <a:latin typeface="Arial"/>
                <a:cs typeface="Arial"/>
              </a:rPr>
              <a:t>2000).</a:t>
            </a:r>
            <a:endParaRPr sz="2200" dirty="0">
              <a:latin typeface="Arial"/>
              <a:cs typeface="Arial"/>
            </a:endParaRPr>
          </a:p>
          <a:p>
            <a:pPr marL="481965" marR="106680" indent="-469265">
              <a:lnSpc>
                <a:spcPts val="2380"/>
              </a:lnSpc>
              <a:spcBef>
                <a:spcPts val="1839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2200" i="1" spc="-5" dirty="0">
                <a:latin typeface="Arial"/>
                <a:cs typeface="Arial"/>
              </a:rPr>
              <a:t>An organization mission is an overall goal of the  organization that provides a sense of direction and a guide  to decision making for all levels of </a:t>
            </a:r>
            <a:r>
              <a:rPr sz="2200" i="1" spc="-10" dirty="0">
                <a:latin typeface="Arial"/>
                <a:cs typeface="Arial"/>
              </a:rPr>
              <a:t>management </a:t>
            </a:r>
            <a:r>
              <a:rPr sz="2200" i="1" dirty="0">
                <a:latin typeface="Arial"/>
                <a:cs typeface="Arial"/>
              </a:rPr>
              <a:t>(L.L.Byars  </a:t>
            </a:r>
            <a:r>
              <a:rPr sz="2200" i="1" spc="-5" dirty="0">
                <a:latin typeface="Arial"/>
                <a:cs typeface="Arial"/>
              </a:rPr>
              <a:t>et.al</a:t>
            </a:r>
            <a:r>
              <a:rPr sz="2200" i="1" spc="-10" dirty="0">
                <a:latin typeface="Arial"/>
                <a:cs typeface="Arial"/>
              </a:rPr>
              <a:t> </a:t>
            </a:r>
            <a:r>
              <a:rPr sz="2200" i="1" spc="-5" dirty="0">
                <a:latin typeface="Arial"/>
                <a:cs typeface="Arial"/>
              </a:rPr>
              <a:t>1996).</a:t>
            </a:r>
            <a:endParaRPr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1809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1600" y="224409"/>
            <a:ext cx="6711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Kriteria Pernyataan</a:t>
            </a:r>
            <a:r>
              <a:rPr sz="4000" spc="5" dirty="0"/>
              <a:t> </a:t>
            </a:r>
            <a:r>
              <a:rPr sz="4000" spc="-5" dirty="0"/>
              <a:t>Misi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066545"/>
            <a:ext cx="847788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Pernyataan </a:t>
            </a:r>
            <a:r>
              <a:rPr sz="3200" dirty="0">
                <a:latin typeface="Arial"/>
                <a:cs typeface="Arial"/>
              </a:rPr>
              <a:t>misi mencakup </a:t>
            </a:r>
            <a:r>
              <a:rPr sz="3200" spc="-5" dirty="0">
                <a:latin typeface="Arial"/>
                <a:cs typeface="Arial"/>
              </a:rPr>
              <a:t>min.3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hal:</a:t>
            </a:r>
            <a:endParaRPr sz="3200">
              <a:latin typeface="Arial"/>
              <a:cs typeface="Arial"/>
            </a:endParaRPr>
          </a:p>
          <a:p>
            <a:pPr marL="1379855" indent="-457200">
              <a:lnSpc>
                <a:spcPct val="100000"/>
              </a:lnSpc>
              <a:buFont typeface="Wingdings"/>
              <a:buChar char=""/>
              <a:tabLst>
                <a:tab pos="1380490" algn="l"/>
              </a:tabLst>
            </a:pPr>
            <a:r>
              <a:rPr sz="3200" spc="-5" dirty="0">
                <a:latin typeface="Arial"/>
                <a:cs typeface="Arial"/>
              </a:rPr>
              <a:t>Kelompok taget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kebutuhannya</a:t>
            </a:r>
            <a:endParaRPr sz="3200">
              <a:latin typeface="Arial"/>
              <a:cs typeface="Arial"/>
            </a:endParaRPr>
          </a:p>
          <a:p>
            <a:pPr marL="1379855" indent="-457200">
              <a:lnSpc>
                <a:spcPct val="100000"/>
              </a:lnSpc>
              <a:buFont typeface="Wingdings"/>
              <a:buChar char=""/>
              <a:tabLst>
                <a:tab pos="1380490" algn="l"/>
              </a:tabLst>
            </a:pPr>
            <a:r>
              <a:rPr sz="3200" spc="-5" dirty="0">
                <a:latin typeface="Arial"/>
                <a:cs typeface="Arial"/>
              </a:rPr>
              <a:t>Nilai </a:t>
            </a:r>
            <a:r>
              <a:rPr sz="3200" dirty="0">
                <a:latin typeface="Arial"/>
                <a:cs typeface="Arial"/>
              </a:rPr>
              <a:t>sesuai </a:t>
            </a:r>
            <a:r>
              <a:rPr sz="3200" spc="-5" dirty="0">
                <a:latin typeface="Arial"/>
                <a:cs typeface="Arial"/>
              </a:rPr>
              <a:t>kebutuhan kelompok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target</a:t>
            </a:r>
            <a:endParaRPr sz="3200">
              <a:latin typeface="Arial"/>
              <a:cs typeface="Arial"/>
            </a:endParaRPr>
          </a:p>
          <a:p>
            <a:pPr marL="1379855" indent="-457200">
              <a:lnSpc>
                <a:spcPct val="100000"/>
              </a:lnSpc>
              <a:buFont typeface="Wingdings"/>
              <a:buChar char=""/>
              <a:tabLst>
                <a:tab pos="1380490" algn="l"/>
              </a:tabLst>
            </a:pPr>
            <a:r>
              <a:rPr sz="3200" dirty="0">
                <a:latin typeface="Arial"/>
                <a:cs typeface="Arial"/>
              </a:rPr>
              <a:t>Jelas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produk/pelayanan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317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3729" y="224409"/>
            <a:ext cx="468296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Pernyataan</a:t>
            </a:r>
            <a:r>
              <a:rPr sz="4000" spc="-30" dirty="0"/>
              <a:t> </a:t>
            </a:r>
            <a:r>
              <a:rPr sz="4000" spc="-5" dirty="0"/>
              <a:t>Misi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688340" y="1066545"/>
            <a:ext cx="7750809" cy="4442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Kriteria pernyataan </a:t>
            </a:r>
            <a:r>
              <a:rPr sz="3200" dirty="0">
                <a:latin typeface="Arial"/>
                <a:cs typeface="Arial"/>
              </a:rPr>
              <a:t>Misi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efektif</a:t>
            </a:r>
            <a:endParaRPr sz="3200">
              <a:latin typeface="Arial"/>
              <a:cs typeface="Arial"/>
            </a:endParaRPr>
          </a:p>
          <a:p>
            <a:pPr marL="979169" marR="123825" indent="-457200">
              <a:lnSpc>
                <a:spcPts val="2690"/>
              </a:lnSpc>
              <a:spcBef>
                <a:spcPts val="660"/>
              </a:spcBef>
              <a:buFont typeface="Wingdings"/>
              <a:buChar char=""/>
              <a:tabLst>
                <a:tab pos="978535" algn="l"/>
                <a:tab pos="979169" algn="l"/>
              </a:tabLst>
            </a:pPr>
            <a:r>
              <a:rPr sz="2800" i="1" dirty="0">
                <a:latin typeface="Arial"/>
                <a:cs typeface="Arial"/>
              </a:rPr>
              <a:t>Definitif: </a:t>
            </a:r>
            <a:r>
              <a:rPr sz="2800" dirty="0">
                <a:latin typeface="Arial"/>
                <a:cs typeface="Arial"/>
              </a:rPr>
              <a:t>jelas target grup, kebutuhan, nilai  </a:t>
            </a:r>
            <a:r>
              <a:rPr sz="2800" spc="-5" dirty="0">
                <a:latin typeface="Arial"/>
                <a:cs typeface="Arial"/>
              </a:rPr>
              <a:t>produk yang </a:t>
            </a:r>
            <a:r>
              <a:rPr sz="2800" dirty="0">
                <a:latin typeface="Arial"/>
                <a:cs typeface="Arial"/>
              </a:rPr>
              <a:t>ditawarkan(gambaran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bisnis)</a:t>
            </a:r>
            <a:endParaRPr sz="2800">
              <a:latin typeface="Arial"/>
              <a:cs typeface="Arial"/>
            </a:endParaRPr>
          </a:p>
          <a:p>
            <a:pPr marL="979169" indent="-457200">
              <a:lnSpc>
                <a:spcPct val="100000"/>
              </a:lnSpc>
              <a:spcBef>
                <a:spcPts val="25"/>
              </a:spcBef>
              <a:buFont typeface="Wingdings"/>
              <a:buChar char=""/>
              <a:tabLst>
                <a:tab pos="978535" algn="l"/>
                <a:tab pos="979169" algn="l"/>
              </a:tabLst>
            </a:pPr>
            <a:r>
              <a:rPr sz="2800" i="1" dirty="0">
                <a:latin typeface="Arial"/>
                <a:cs typeface="Arial"/>
              </a:rPr>
              <a:t>Identifiable</a:t>
            </a:r>
            <a:r>
              <a:rPr sz="2800" dirty="0">
                <a:latin typeface="Arial"/>
                <a:cs typeface="Arial"/>
              </a:rPr>
              <a:t>:jelas </a:t>
            </a:r>
            <a:r>
              <a:rPr sz="2800" spc="-5" dirty="0">
                <a:latin typeface="Arial"/>
                <a:cs typeface="Arial"/>
              </a:rPr>
              <a:t>bisnis </a:t>
            </a:r>
            <a:r>
              <a:rPr sz="2800" dirty="0">
                <a:latin typeface="Arial"/>
                <a:cs typeface="Arial"/>
              </a:rPr>
              <a:t>dan bukan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bisnis</a:t>
            </a:r>
            <a:endParaRPr sz="2800">
              <a:latin typeface="Arial"/>
              <a:cs typeface="Arial"/>
            </a:endParaRPr>
          </a:p>
          <a:p>
            <a:pPr marL="979169" marR="445134" indent="-457200">
              <a:lnSpc>
                <a:spcPts val="2690"/>
              </a:lnSpc>
              <a:spcBef>
                <a:spcPts val="650"/>
              </a:spcBef>
              <a:buFont typeface="Wingdings"/>
              <a:buChar char=""/>
              <a:tabLst>
                <a:tab pos="978535" algn="l"/>
                <a:tab pos="979169" algn="l"/>
              </a:tabLst>
            </a:pPr>
            <a:r>
              <a:rPr sz="2800" i="1" spc="-5" dirty="0">
                <a:latin typeface="Arial"/>
                <a:cs typeface="Arial"/>
              </a:rPr>
              <a:t>Concise: </a:t>
            </a:r>
            <a:r>
              <a:rPr sz="2800" spc="-5" dirty="0">
                <a:latin typeface="Arial"/>
                <a:cs typeface="Arial"/>
              </a:rPr>
              <a:t>bisa </a:t>
            </a:r>
            <a:r>
              <a:rPr sz="2800" dirty="0">
                <a:latin typeface="Arial"/>
                <a:cs typeface="Arial"/>
              </a:rPr>
              <a:t>dirumuskan </a:t>
            </a:r>
            <a:r>
              <a:rPr sz="2800" spc="-5" dirty="0">
                <a:latin typeface="Arial"/>
                <a:cs typeface="Arial"/>
              </a:rPr>
              <a:t>dalam </a:t>
            </a:r>
            <a:r>
              <a:rPr sz="2800" dirty="0">
                <a:latin typeface="Arial"/>
                <a:cs typeface="Arial"/>
              </a:rPr>
              <a:t>bentuk  ringka </a:t>
            </a:r>
            <a:r>
              <a:rPr sz="2800" spc="-5" dirty="0">
                <a:latin typeface="Arial"/>
                <a:cs typeface="Arial"/>
              </a:rPr>
              <a:t>bersama </a:t>
            </a:r>
            <a:r>
              <a:rPr sz="2800" dirty="0">
                <a:latin typeface="Arial"/>
                <a:cs typeface="Arial"/>
              </a:rPr>
              <a:t>nilai dan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visi</a:t>
            </a:r>
            <a:endParaRPr sz="2800">
              <a:latin typeface="Arial"/>
              <a:cs typeface="Arial"/>
            </a:endParaRPr>
          </a:p>
          <a:p>
            <a:pPr marL="979169" marR="5080" indent="-457200">
              <a:lnSpc>
                <a:spcPts val="2690"/>
              </a:lnSpc>
              <a:spcBef>
                <a:spcPts val="670"/>
              </a:spcBef>
              <a:buFont typeface="Wingdings"/>
              <a:buChar char=""/>
              <a:tabLst>
                <a:tab pos="978535" algn="l"/>
                <a:tab pos="979169" algn="l"/>
              </a:tabLst>
            </a:pPr>
            <a:r>
              <a:rPr sz="2800" i="1" spc="-5" dirty="0">
                <a:latin typeface="Arial"/>
                <a:cs typeface="Arial"/>
              </a:rPr>
              <a:t>Actionable: </a:t>
            </a:r>
            <a:r>
              <a:rPr sz="2800" i="1" dirty="0">
                <a:latin typeface="Arial"/>
                <a:cs typeface="Arial"/>
              </a:rPr>
              <a:t>diketahui </a:t>
            </a:r>
            <a:r>
              <a:rPr sz="2800" spc="-5" dirty="0">
                <a:latin typeface="Arial"/>
                <a:cs typeface="Arial"/>
              </a:rPr>
              <a:t>bagaimana  </a:t>
            </a:r>
            <a:r>
              <a:rPr sz="2800" dirty="0">
                <a:latin typeface="Arial"/>
                <a:cs typeface="Arial"/>
              </a:rPr>
              <a:t>beroperasi, dan </a:t>
            </a:r>
            <a:r>
              <a:rPr sz="2800" spc="-5" dirty="0">
                <a:latin typeface="Arial"/>
                <a:cs typeface="Arial"/>
              </a:rPr>
              <a:t>menyampaikan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produknya</a:t>
            </a:r>
            <a:endParaRPr sz="2800">
              <a:latin typeface="Arial"/>
              <a:cs typeface="Arial"/>
            </a:endParaRPr>
          </a:p>
          <a:p>
            <a:pPr marL="979169" marR="781685" indent="-457200">
              <a:lnSpc>
                <a:spcPts val="2690"/>
              </a:lnSpc>
              <a:spcBef>
                <a:spcPts val="665"/>
              </a:spcBef>
              <a:buFont typeface="Wingdings"/>
              <a:buChar char=""/>
              <a:tabLst>
                <a:tab pos="978535" algn="l"/>
                <a:tab pos="979169" algn="l"/>
              </a:tabLst>
            </a:pPr>
            <a:r>
              <a:rPr sz="2800" i="1" spc="-5" dirty="0">
                <a:latin typeface="Arial"/>
                <a:cs typeface="Arial"/>
              </a:rPr>
              <a:t>Memorable: </a:t>
            </a:r>
            <a:r>
              <a:rPr sz="2800" dirty="0">
                <a:latin typeface="Arial"/>
                <a:cs typeface="Arial"/>
              </a:rPr>
              <a:t>jelas, </a:t>
            </a:r>
            <a:r>
              <a:rPr sz="2800" spc="-5" dirty="0">
                <a:latin typeface="Arial"/>
                <a:cs typeface="Arial"/>
              </a:rPr>
              <a:t>mudah </a:t>
            </a:r>
            <a:r>
              <a:rPr sz="2800" dirty="0">
                <a:latin typeface="Arial"/>
                <a:cs typeface="Arial"/>
              </a:rPr>
              <a:t>diingat, </a:t>
            </a:r>
            <a:r>
              <a:rPr sz="2800" spc="-5" dirty="0">
                <a:latin typeface="Arial"/>
                <a:cs typeface="Arial"/>
              </a:rPr>
              <a:t>sulit  dilupakan</a:t>
            </a:r>
            <a:endParaRPr sz="2800">
              <a:latin typeface="Arial"/>
              <a:cs typeface="Arial"/>
            </a:endParaRPr>
          </a:p>
          <a:p>
            <a:pPr marL="1014094">
              <a:lnSpc>
                <a:spcPct val="100000"/>
              </a:lnSpc>
              <a:spcBef>
                <a:spcPts val="25"/>
              </a:spcBef>
            </a:pPr>
            <a:r>
              <a:rPr sz="2800" i="1" spc="-5" dirty="0">
                <a:latin typeface="Arial"/>
                <a:cs typeface="Arial"/>
              </a:rPr>
              <a:t>(Karl </a:t>
            </a:r>
            <a:r>
              <a:rPr sz="2800" i="1" dirty="0">
                <a:latin typeface="Arial"/>
                <a:cs typeface="Arial"/>
              </a:rPr>
              <a:t>Albrecht</a:t>
            </a:r>
            <a:r>
              <a:rPr sz="2800" i="1" spc="5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1994)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63297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4540" y="1737105"/>
            <a:ext cx="7847330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2800" dirty="0">
                <a:latin typeface="Arial"/>
                <a:cs typeface="Arial"/>
              </a:rPr>
              <a:t>Revisi bila tidak sesuai </a:t>
            </a:r>
            <a:r>
              <a:rPr sz="2800" spc="-5" dirty="0">
                <a:latin typeface="Arial"/>
                <a:cs typeface="Arial"/>
              </a:rPr>
              <a:t>dengan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lingkungan;</a:t>
            </a:r>
            <a:endParaRPr sz="2800">
              <a:latin typeface="Arial"/>
              <a:cs typeface="Arial"/>
            </a:endParaRPr>
          </a:p>
          <a:p>
            <a:pPr marL="481965" indent="-46926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2800" dirty="0">
                <a:latin typeface="Arial"/>
                <a:cs typeface="Arial"/>
              </a:rPr>
              <a:t>Memberi arahan dan visi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organisasi;</a:t>
            </a:r>
            <a:endParaRPr sz="2800">
              <a:latin typeface="Arial"/>
              <a:cs typeface="Arial"/>
            </a:endParaRPr>
          </a:p>
          <a:p>
            <a:pPr marL="481965" indent="-469265">
              <a:lnSpc>
                <a:spcPct val="100000"/>
              </a:lnSpc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2800" dirty="0">
                <a:latin typeface="Arial"/>
                <a:cs typeface="Arial"/>
              </a:rPr>
              <a:t>Menjadi pedoman menentukan visi,gol,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tujuan;</a:t>
            </a:r>
            <a:endParaRPr sz="2800">
              <a:latin typeface="Arial"/>
              <a:cs typeface="Arial"/>
            </a:endParaRPr>
          </a:p>
          <a:p>
            <a:pPr marL="481965" indent="-469265">
              <a:lnSpc>
                <a:spcPct val="100000"/>
              </a:lnSpc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2800" dirty="0">
                <a:latin typeface="Arial"/>
                <a:cs typeface="Arial"/>
              </a:rPr>
              <a:t>Mendorong emosi dan </a:t>
            </a:r>
            <a:r>
              <a:rPr sz="2800" spc="-5" dirty="0">
                <a:latin typeface="Arial"/>
                <a:cs typeface="Arial"/>
              </a:rPr>
              <a:t>motif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pegawai;</a:t>
            </a:r>
            <a:endParaRPr sz="2800">
              <a:latin typeface="Arial"/>
              <a:cs typeface="Arial"/>
            </a:endParaRPr>
          </a:p>
          <a:p>
            <a:pPr marL="481965" indent="-469265">
              <a:lnSpc>
                <a:spcPct val="100000"/>
              </a:lnSpc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2800" dirty="0">
                <a:latin typeface="Arial"/>
                <a:cs typeface="Arial"/>
              </a:rPr>
              <a:t>Mendasarkan hasil analisis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situasi;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2760980" marR="45720" indent="-2633980">
              <a:lnSpc>
                <a:spcPct val="100000"/>
              </a:lnSpc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Organisasi tanpa Misi seperti menjalankan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mobil 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tanpa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i="1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roadmap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679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5656" y="282854"/>
            <a:ext cx="691276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Times New Roman"/>
                <a:cs typeface="Times New Roman"/>
              </a:rPr>
              <a:t>Contoh: Pernyataan</a:t>
            </a:r>
            <a:r>
              <a:rPr sz="4000" spc="-10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Misi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5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 marR="227329">
              <a:lnSpc>
                <a:spcPct val="120000"/>
              </a:lnSpc>
              <a:spcBef>
                <a:spcPts val="100"/>
              </a:spcBef>
            </a:pPr>
            <a:r>
              <a:rPr u="none" spc="-5" dirty="0" err="1" smtClean="0"/>
              <a:t>Fikes</a:t>
            </a:r>
            <a:r>
              <a:rPr u="none" spc="-5" dirty="0" smtClean="0"/>
              <a:t> </a:t>
            </a:r>
            <a:r>
              <a:rPr u="none" spc="-5" dirty="0" err="1" smtClean="0"/>
              <a:t>Universitas</a:t>
            </a:r>
            <a:r>
              <a:rPr u="none" spc="-5" dirty="0" smtClean="0"/>
              <a:t> </a:t>
            </a:r>
            <a:r>
              <a:rPr u="none" spc="-5" dirty="0" err="1" smtClean="0"/>
              <a:t>Esa</a:t>
            </a:r>
            <a:r>
              <a:rPr u="none" spc="-5" dirty="0" smtClean="0"/>
              <a:t> </a:t>
            </a:r>
            <a:r>
              <a:rPr u="none" spc="-5" dirty="0" err="1" smtClean="0"/>
              <a:t>Unggul</a:t>
            </a:r>
            <a:r>
              <a:rPr u="none" spc="-5" dirty="0" smtClean="0"/>
              <a:t>, Jakarta  </a:t>
            </a:r>
            <a:r>
              <a:rPr u="none" spc="-5" dirty="0"/>
              <a:t>mendidik lususan </a:t>
            </a:r>
            <a:r>
              <a:rPr spc="-5" dirty="0"/>
              <a:t>Sekolah Menengah Tingkat Atas </a:t>
            </a:r>
            <a:r>
              <a:rPr dirty="0"/>
              <a:t>dan </a:t>
            </a:r>
            <a:r>
              <a:rPr u="none" dirty="0"/>
              <a:t> </a:t>
            </a:r>
            <a:r>
              <a:rPr dirty="0"/>
              <a:t>lulusan Pendidikan </a:t>
            </a:r>
            <a:r>
              <a:rPr spc="-5" dirty="0"/>
              <a:t>D3 </a:t>
            </a:r>
            <a:r>
              <a:rPr spc="-5" dirty="0" err="1" smtClean="0"/>
              <a:t>Kesehatan</a:t>
            </a:r>
            <a:r>
              <a:rPr spc="-5" dirty="0" smtClean="0"/>
              <a:t> </a:t>
            </a:r>
            <a:r>
              <a:rPr u="none" spc="-5" dirty="0" smtClean="0"/>
              <a:t>yang </a:t>
            </a:r>
            <a:r>
              <a:rPr u="none" spc="-5" dirty="0"/>
              <a:t>berminat  mengembangkan karir menjadi </a:t>
            </a:r>
            <a:r>
              <a:rPr spc="-5" dirty="0" err="1"/>
              <a:t>Sarjana</a:t>
            </a:r>
            <a:r>
              <a:rPr spc="-5" dirty="0"/>
              <a:t> </a:t>
            </a:r>
            <a:r>
              <a:rPr spc="-5" dirty="0" err="1" smtClean="0"/>
              <a:t>kesmas</a:t>
            </a:r>
            <a:r>
              <a:rPr spc="-5" dirty="0" smtClean="0"/>
              <a:t> </a:t>
            </a:r>
            <a:r>
              <a:rPr dirty="0" err="1" smtClean="0"/>
              <a:t>profesional</a:t>
            </a:r>
            <a:r>
              <a:rPr u="none" dirty="0" smtClean="0"/>
              <a:t> </a:t>
            </a:r>
            <a:r>
              <a:rPr u="none" spc="-5" dirty="0"/>
              <a:t>melalui </a:t>
            </a:r>
            <a:r>
              <a:rPr spc="-5" dirty="0"/>
              <a:t>pendidikan, riset, </a:t>
            </a:r>
            <a:r>
              <a:rPr u="none" spc="-5" dirty="0"/>
              <a:t> </a:t>
            </a:r>
            <a:r>
              <a:rPr spc="-5" dirty="0"/>
              <a:t>pengambangan, dana </a:t>
            </a:r>
            <a:r>
              <a:rPr spc="-5" dirty="0" err="1"/>
              <a:t>pengabdian</a:t>
            </a:r>
            <a:r>
              <a:rPr spc="-30" dirty="0"/>
              <a:t> </a:t>
            </a:r>
            <a:r>
              <a:rPr spc="-5" dirty="0" err="1" smtClean="0"/>
              <a:t>masyarfakat</a:t>
            </a:r>
            <a:endParaRPr sz="4600" dirty="0"/>
          </a:p>
          <a:p>
            <a:pPr marL="41275" marR="5080">
              <a:lnSpc>
                <a:spcPct val="120100"/>
              </a:lnSpc>
            </a:pPr>
            <a:r>
              <a:rPr sz="2200" u="none" spc="-5" dirty="0"/>
              <a:t>(Pernyataan </a:t>
            </a:r>
            <a:r>
              <a:rPr sz="2200" u="none" spc="-10" dirty="0"/>
              <a:t>misi </a:t>
            </a:r>
            <a:r>
              <a:rPr sz="2200" u="none" spc="-5" dirty="0"/>
              <a:t>sering dalam bentuk slogan ringkas dan pendek seperti  “ </a:t>
            </a:r>
            <a:r>
              <a:rPr sz="2200" u="none" spc="-10" dirty="0"/>
              <a:t>MOTO”</a:t>
            </a:r>
            <a:r>
              <a:rPr sz="2200" u="none" spc="10" dirty="0"/>
              <a:t> </a:t>
            </a:r>
            <a:r>
              <a:rPr sz="2200" u="none" spc="-5" dirty="0"/>
              <a:t>)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623487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5737" y="2255596"/>
            <a:ext cx="3370418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dirty="0">
                <a:solidFill>
                  <a:srgbClr val="0000FF"/>
                </a:solidFill>
              </a:rPr>
              <a:t>Visi</a:t>
            </a:r>
            <a:endParaRPr sz="9600" dirty="0"/>
          </a:p>
        </p:txBody>
      </p:sp>
    </p:spTree>
    <p:extLst>
      <p:ext uri="{BB962C8B-B14F-4D97-AF65-F5344CB8AC3E}">
        <p14:creationId xmlns:p14="http://schemas.microsoft.com/office/powerpoint/2010/main" val="29611942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7858" y="354330"/>
            <a:ext cx="12071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Vis</a:t>
            </a:r>
            <a:r>
              <a:rPr spc="5" dirty="0">
                <a:latin typeface="Times New Roman"/>
                <a:cs typeface="Times New Roman"/>
              </a:rPr>
              <a:t>i</a:t>
            </a:r>
            <a:r>
              <a:rPr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066545"/>
            <a:ext cx="8100059" cy="4749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Visi</a:t>
            </a:r>
            <a:endParaRPr sz="3200">
              <a:latin typeface="Arial"/>
              <a:cs typeface="Arial"/>
            </a:endParaRPr>
          </a:p>
          <a:p>
            <a:pPr marL="1018540" indent="-533400">
              <a:lnSpc>
                <a:spcPct val="100000"/>
              </a:lnSpc>
              <a:spcBef>
                <a:spcPts val="15"/>
              </a:spcBef>
              <a:buFont typeface="Symbol"/>
              <a:buChar char=""/>
              <a:tabLst>
                <a:tab pos="1018540" algn="l"/>
                <a:tab pos="1019175" algn="l"/>
              </a:tabLst>
            </a:pPr>
            <a:r>
              <a:rPr sz="2800" spc="-5" dirty="0">
                <a:latin typeface="Arial"/>
                <a:cs typeface="Arial"/>
              </a:rPr>
              <a:t>Imaginasi </a:t>
            </a:r>
            <a:r>
              <a:rPr sz="2800" dirty="0">
                <a:latin typeface="Arial"/>
                <a:cs typeface="Arial"/>
              </a:rPr>
              <a:t>situasi org.yang akan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datang</a:t>
            </a:r>
            <a:endParaRPr sz="2800">
              <a:latin typeface="Arial"/>
              <a:cs typeface="Arial"/>
            </a:endParaRPr>
          </a:p>
          <a:p>
            <a:pPr marL="1018540" marR="5080" indent="-533400">
              <a:lnSpc>
                <a:spcPts val="2690"/>
              </a:lnSpc>
              <a:spcBef>
                <a:spcPts val="650"/>
              </a:spcBef>
              <a:buFont typeface="Symbol"/>
              <a:buChar char=""/>
              <a:tabLst>
                <a:tab pos="1018540" algn="l"/>
                <a:tab pos="1019175" algn="l"/>
              </a:tabLst>
            </a:pPr>
            <a:r>
              <a:rPr sz="2800" spc="-5" dirty="0">
                <a:latin typeface="Arial"/>
                <a:cs typeface="Arial"/>
              </a:rPr>
              <a:t>Gambaran </a:t>
            </a:r>
            <a:r>
              <a:rPr sz="2800" dirty="0">
                <a:latin typeface="Arial"/>
                <a:cs typeface="Arial"/>
              </a:rPr>
              <a:t>org.beroperasi </a:t>
            </a:r>
            <a:r>
              <a:rPr sz="2800" spc="-5" dirty="0">
                <a:latin typeface="Arial"/>
                <a:cs typeface="Arial"/>
              </a:rPr>
              <a:t>dalam </a:t>
            </a:r>
            <a:r>
              <a:rPr sz="2800" dirty="0">
                <a:latin typeface="Arial"/>
                <a:cs typeface="Arial"/>
              </a:rPr>
              <a:t>lingkungan,  sukses, </a:t>
            </a:r>
            <a:r>
              <a:rPr sz="2800" spc="-5" dirty="0">
                <a:latin typeface="Arial"/>
                <a:cs typeface="Arial"/>
              </a:rPr>
              <a:t>dan memberikan </a:t>
            </a:r>
            <a:r>
              <a:rPr sz="2800" dirty="0">
                <a:latin typeface="Arial"/>
                <a:cs typeface="Arial"/>
              </a:rPr>
              <a:t>kontribusi </a:t>
            </a:r>
            <a:r>
              <a:rPr sz="2800" spc="-5" dirty="0">
                <a:latin typeface="Arial"/>
                <a:cs typeface="Arial"/>
              </a:rPr>
              <a:t>pada  </a:t>
            </a:r>
            <a:r>
              <a:rPr sz="2800" dirty="0">
                <a:latin typeface="Arial"/>
                <a:cs typeface="Arial"/>
              </a:rPr>
              <a:t>stakeholder.</a:t>
            </a:r>
            <a:endParaRPr sz="2800">
              <a:latin typeface="Arial"/>
              <a:cs typeface="Arial"/>
            </a:endParaRPr>
          </a:p>
          <a:p>
            <a:pPr marL="1018540" indent="-5334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018540" algn="l"/>
                <a:tab pos="1019175" algn="l"/>
              </a:tabLst>
            </a:pPr>
            <a:r>
              <a:rPr sz="2800" spc="-5" dirty="0">
                <a:latin typeface="Arial"/>
                <a:cs typeface="Arial"/>
              </a:rPr>
              <a:t>Pernyataan </a:t>
            </a:r>
            <a:r>
              <a:rPr sz="2800" dirty="0">
                <a:latin typeface="Arial"/>
                <a:cs typeface="Arial"/>
              </a:rPr>
              <a:t>visi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efektif:</a:t>
            </a:r>
            <a:endParaRPr sz="2800">
              <a:latin typeface="Arial"/>
              <a:cs typeface="Arial"/>
            </a:endParaRPr>
          </a:p>
          <a:p>
            <a:pPr marL="1707514" lvl="1" indent="-387350">
              <a:lnSpc>
                <a:spcPts val="2590"/>
              </a:lnSpc>
              <a:spcBef>
                <a:spcPts val="15"/>
              </a:spcBef>
              <a:buAutoNum type="arabicPeriod"/>
              <a:tabLst>
                <a:tab pos="1707514" algn="l"/>
                <a:tab pos="1708150" algn="l"/>
              </a:tabLst>
            </a:pPr>
            <a:r>
              <a:rPr sz="2400" spc="-5" dirty="0">
                <a:latin typeface="Arial"/>
                <a:cs typeface="Arial"/>
              </a:rPr>
              <a:t>Fokus: sesuatu yang benar,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berdasarkan</a:t>
            </a:r>
            <a:endParaRPr sz="2400">
              <a:latin typeface="Arial"/>
              <a:cs typeface="Arial"/>
            </a:endParaRPr>
          </a:p>
          <a:p>
            <a:pPr marL="1707514">
              <a:lnSpc>
                <a:spcPts val="2590"/>
              </a:lnSpc>
            </a:pPr>
            <a:r>
              <a:rPr sz="2400" spc="-5" dirty="0">
                <a:latin typeface="Arial"/>
                <a:cs typeface="Arial"/>
              </a:rPr>
              <a:t>reasoning.</a:t>
            </a:r>
            <a:endParaRPr sz="2400">
              <a:latin typeface="Arial"/>
              <a:cs typeface="Arial"/>
            </a:endParaRPr>
          </a:p>
          <a:p>
            <a:pPr marL="1707514" marR="790575" lvl="1" indent="-387350">
              <a:lnSpc>
                <a:spcPts val="2300"/>
              </a:lnSpc>
              <a:spcBef>
                <a:spcPts val="560"/>
              </a:spcBef>
              <a:buAutoNum type="arabicPeriod" startAt="2"/>
              <a:tabLst>
                <a:tab pos="1707514" algn="l"/>
                <a:tab pos="1708150" algn="l"/>
              </a:tabLst>
            </a:pPr>
            <a:r>
              <a:rPr sz="2400" spc="-5" dirty="0">
                <a:latin typeface="Arial"/>
                <a:cs typeface="Arial"/>
              </a:rPr>
              <a:t>Tujuan: impresive, berharga, </a:t>
            </a:r>
            <a:r>
              <a:rPr sz="2400" dirty="0">
                <a:latin typeface="Arial"/>
                <a:cs typeface="Arial"/>
              </a:rPr>
              <a:t>bermanfaat,  </a:t>
            </a:r>
            <a:r>
              <a:rPr sz="2400" spc="-5" dirty="0">
                <a:latin typeface="Arial"/>
                <a:cs typeface="Arial"/>
              </a:rPr>
              <a:t>memberikan perubahan, menghasilkan  komitment.</a:t>
            </a:r>
            <a:endParaRPr sz="2400">
              <a:latin typeface="Arial"/>
              <a:cs typeface="Arial"/>
            </a:endParaRPr>
          </a:p>
          <a:p>
            <a:pPr marL="1707514" lvl="1" indent="-387350">
              <a:lnSpc>
                <a:spcPts val="2590"/>
              </a:lnSpc>
              <a:spcBef>
                <a:spcPts val="30"/>
              </a:spcBef>
              <a:buAutoNum type="arabicPeriod" startAt="2"/>
              <a:tabLst>
                <a:tab pos="1707514" algn="l"/>
                <a:tab pos="1708150" algn="l"/>
              </a:tabLst>
            </a:pPr>
            <a:r>
              <a:rPr sz="2400" spc="-5" dirty="0">
                <a:latin typeface="Arial"/>
                <a:cs typeface="Arial"/>
              </a:rPr>
              <a:t>Realistik: kemungkinan dicapai walaupun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tidak</a:t>
            </a:r>
            <a:endParaRPr sz="2400">
              <a:latin typeface="Arial"/>
              <a:cs typeface="Arial"/>
            </a:endParaRPr>
          </a:p>
          <a:p>
            <a:pPr marL="1707514">
              <a:lnSpc>
                <a:spcPts val="2590"/>
              </a:lnSpc>
            </a:pPr>
            <a:r>
              <a:rPr sz="2400" spc="-5" dirty="0">
                <a:latin typeface="Arial"/>
                <a:cs typeface="Arial"/>
              </a:rPr>
              <a:t>sepenuhnya, feasibel,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reasonable.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597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9201" y="636777"/>
            <a:ext cx="56229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Mengapa visi</a:t>
            </a:r>
            <a:r>
              <a:rPr spc="-70" dirty="0"/>
              <a:t> </a:t>
            </a:r>
            <a:r>
              <a:rPr dirty="0"/>
              <a:t>penting?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6284" y="2197430"/>
            <a:ext cx="7543800" cy="2415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5465" marR="104139" indent="-53276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2800" spc="-5" dirty="0">
                <a:latin typeface="Arial"/>
                <a:cs typeface="Arial"/>
              </a:rPr>
              <a:t>Arahan </a:t>
            </a:r>
            <a:r>
              <a:rPr sz="2800" dirty="0">
                <a:latin typeface="Arial"/>
                <a:cs typeface="Arial"/>
              </a:rPr>
              <a:t>untuk formulasi strategi </a:t>
            </a:r>
            <a:r>
              <a:rPr sz="2800" spc="-5" dirty="0">
                <a:latin typeface="Arial"/>
                <a:cs typeface="Arial"/>
              </a:rPr>
              <a:t>umum, </a:t>
            </a:r>
            <a:r>
              <a:rPr sz="2800" dirty="0">
                <a:latin typeface="Arial"/>
                <a:cs typeface="Arial"/>
              </a:rPr>
              <a:t>unit,  </a:t>
            </a:r>
            <a:r>
              <a:rPr sz="2800" spc="-5" dirty="0">
                <a:latin typeface="Arial"/>
                <a:cs typeface="Arial"/>
              </a:rPr>
              <a:t>dan </a:t>
            </a:r>
            <a:r>
              <a:rPr sz="2800" dirty="0">
                <a:latin typeface="Arial"/>
                <a:cs typeface="Arial"/>
              </a:rPr>
              <a:t>strategi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fungsional</a:t>
            </a:r>
            <a:endParaRPr sz="2800">
              <a:latin typeface="Arial"/>
              <a:cs typeface="Arial"/>
            </a:endParaRPr>
          </a:p>
          <a:p>
            <a:pPr marL="545465" indent="-532765">
              <a:lnSpc>
                <a:spcPct val="100000"/>
              </a:lnSpc>
              <a:spcBef>
                <a:spcPts val="67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2800" spc="-5" dirty="0">
                <a:latin typeface="Arial"/>
                <a:cs typeface="Arial"/>
              </a:rPr>
              <a:t>Arahan untuk merumuskan misi </a:t>
            </a:r>
            <a:r>
              <a:rPr sz="2800" dirty="0">
                <a:latin typeface="Arial"/>
                <a:cs typeface="Arial"/>
              </a:rPr>
              <a:t>dan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nilai</a:t>
            </a:r>
            <a:endParaRPr sz="2800">
              <a:latin typeface="Arial"/>
              <a:cs typeface="Arial"/>
            </a:endParaRPr>
          </a:p>
          <a:p>
            <a:pPr marL="545465" indent="-532765">
              <a:lnSpc>
                <a:spcPct val="100000"/>
              </a:lnSpc>
              <a:spcBef>
                <a:spcPts val="67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2800" spc="-5" dirty="0">
                <a:latin typeface="Arial"/>
                <a:cs typeface="Arial"/>
              </a:rPr>
              <a:t>Gambaran masa depan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organisasi</a:t>
            </a:r>
            <a:endParaRPr sz="2800">
              <a:latin typeface="Arial"/>
              <a:cs typeface="Arial"/>
            </a:endParaRPr>
          </a:p>
          <a:p>
            <a:pPr marL="545465" indent="-532765">
              <a:lnSpc>
                <a:spcPct val="100000"/>
              </a:lnSpc>
              <a:spcBef>
                <a:spcPts val="6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2800" spc="-5" dirty="0">
                <a:latin typeface="Arial"/>
                <a:cs typeface="Arial"/>
              </a:rPr>
              <a:t>Kerangka untuk merumuskan gol dan</a:t>
            </a:r>
            <a:r>
              <a:rPr sz="2800" spc="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tujuan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0936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40" y="1615186"/>
            <a:ext cx="7726045" cy="4195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95"/>
              </a:spcBef>
              <a:buChar char="•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Menjawab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pertanyaan:</a:t>
            </a:r>
            <a:endParaRPr sz="2800">
              <a:latin typeface="Arial"/>
              <a:cs typeface="Arial"/>
            </a:endParaRPr>
          </a:p>
          <a:p>
            <a:pPr marL="1003300" lvl="1" indent="-519430">
              <a:lnSpc>
                <a:spcPct val="100000"/>
              </a:lnSpc>
              <a:spcBef>
                <a:spcPts val="20"/>
              </a:spcBef>
              <a:buChar char="-"/>
              <a:tabLst>
                <a:tab pos="1003300" algn="l"/>
                <a:tab pos="1003935" algn="l"/>
              </a:tabLst>
            </a:pPr>
            <a:r>
              <a:rPr sz="2400" spc="-5" dirty="0">
                <a:latin typeface="Arial"/>
                <a:cs typeface="Arial"/>
              </a:rPr>
              <a:t>Ke </a:t>
            </a:r>
            <a:r>
              <a:rPr sz="2400" dirty="0">
                <a:latin typeface="Arial"/>
                <a:cs typeface="Arial"/>
              </a:rPr>
              <a:t>mana </a:t>
            </a:r>
            <a:r>
              <a:rPr sz="2400" spc="-5" dirty="0">
                <a:latin typeface="Arial"/>
                <a:cs typeface="Arial"/>
              </a:rPr>
              <a:t>organisasi pada </a:t>
            </a:r>
            <a:r>
              <a:rPr sz="2400" dirty="0">
                <a:latin typeface="Arial"/>
                <a:cs typeface="Arial"/>
              </a:rPr>
              <a:t>masa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mendatang?</a:t>
            </a:r>
            <a:endParaRPr sz="2400">
              <a:latin typeface="Arial"/>
              <a:cs typeface="Arial"/>
            </a:endParaRPr>
          </a:p>
          <a:p>
            <a:pPr marL="1003300" lvl="1" indent="-519430">
              <a:lnSpc>
                <a:spcPct val="100000"/>
              </a:lnSpc>
              <a:buChar char="-"/>
              <a:tabLst>
                <a:tab pos="1003300" algn="l"/>
                <a:tab pos="1003935" algn="l"/>
              </a:tabLst>
            </a:pPr>
            <a:r>
              <a:rPr sz="2400" spc="-5" dirty="0">
                <a:latin typeface="Arial"/>
                <a:cs typeface="Arial"/>
              </a:rPr>
              <a:t>Mengapa </a:t>
            </a:r>
            <a:r>
              <a:rPr sz="2400" dirty="0">
                <a:latin typeface="Arial"/>
                <a:cs typeface="Arial"/>
              </a:rPr>
              <a:t>kita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ada?</a:t>
            </a:r>
            <a:endParaRPr sz="2400">
              <a:latin typeface="Arial"/>
              <a:cs typeface="Arial"/>
            </a:endParaRPr>
          </a:p>
          <a:p>
            <a:pPr marL="1003300" lvl="1" indent="-519430">
              <a:lnSpc>
                <a:spcPts val="2870"/>
              </a:lnSpc>
              <a:buChar char="-"/>
              <a:tabLst>
                <a:tab pos="1003300" algn="l"/>
                <a:tab pos="1003935" algn="l"/>
              </a:tabLst>
            </a:pPr>
            <a:r>
              <a:rPr sz="2400" spc="-5" dirty="0">
                <a:latin typeface="Arial"/>
                <a:cs typeface="Arial"/>
              </a:rPr>
              <a:t>Apa yang akan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dikerjakan?</a:t>
            </a:r>
            <a:endParaRPr sz="2400">
              <a:latin typeface="Arial"/>
              <a:cs typeface="Arial"/>
            </a:endParaRPr>
          </a:p>
          <a:p>
            <a:pPr marL="622300" marR="1488440" indent="-609600" algn="just">
              <a:lnSpc>
                <a:spcPct val="80000"/>
              </a:lnSpc>
              <a:spcBef>
                <a:spcPts val="665"/>
              </a:spcBef>
              <a:buChar char="•"/>
              <a:tabLst>
                <a:tab pos="622935" algn="l"/>
              </a:tabLst>
            </a:pPr>
            <a:r>
              <a:rPr sz="2800" dirty="0">
                <a:latin typeface="Arial"/>
                <a:cs typeface="Arial"/>
              </a:rPr>
              <a:t>Janji </a:t>
            </a:r>
            <a:r>
              <a:rPr sz="2800" spc="-5" dirty="0">
                <a:latin typeface="Arial"/>
                <a:cs typeface="Arial"/>
              </a:rPr>
              <a:t>organisasi </a:t>
            </a:r>
            <a:r>
              <a:rPr sz="2800" dirty="0">
                <a:latin typeface="Arial"/>
                <a:cs typeface="Arial"/>
              </a:rPr>
              <a:t>yang </a:t>
            </a:r>
            <a:r>
              <a:rPr sz="2800" spc="-5" dirty="0">
                <a:latin typeface="Arial"/>
                <a:cs typeface="Arial"/>
              </a:rPr>
              <a:t>ingin </a:t>
            </a:r>
            <a:r>
              <a:rPr sz="2800" dirty="0">
                <a:latin typeface="Arial"/>
                <a:cs typeface="Arial"/>
              </a:rPr>
              <a:t>dicapai,  </a:t>
            </a:r>
            <a:r>
              <a:rPr sz="2800" spc="-5" dirty="0">
                <a:latin typeface="Arial"/>
                <a:cs typeface="Arial"/>
              </a:rPr>
              <a:t>bagaimana </a:t>
            </a:r>
            <a:r>
              <a:rPr sz="2800" dirty="0">
                <a:latin typeface="Arial"/>
                <a:cs typeface="Arial"/>
              </a:rPr>
              <a:t>mencapai, </a:t>
            </a:r>
            <a:r>
              <a:rPr sz="2800" spc="-5" dirty="0">
                <a:latin typeface="Arial"/>
                <a:cs typeface="Arial"/>
              </a:rPr>
              <a:t>dan </a:t>
            </a:r>
            <a:r>
              <a:rPr sz="2800" dirty="0">
                <a:latin typeface="Arial"/>
                <a:cs typeface="Arial"/>
              </a:rPr>
              <a:t>motivasi  mencapai.</a:t>
            </a:r>
            <a:endParaRPr sz="2800">
              <a:latin typeface="Arial"/>
              <a:cs typeface="Arial"/>
            </a:endParaRPr>
          </a:p>
          <a:p>
            <a:pPr marL="622300" marR="936625" indent="-609600">
              <a:lnSpc>
                <a:spcPct val="80000"/>
              </a:lnSpc>
              <a:spcBef>
                <a:spcPts val="670"/>
              </a:spcBef>
              <a:buChar char="•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Visi tanpa </a:t>
            </a:r>
            <a:r>
              <a:rPr sz="2800" dirty="0">
                <a:latin typeface="Arial"/>
                <a:cs typeface="Arial"/>
              </a:rPr>
              <a:t>pelaksanaan…hanya </a:t>
            </a:r>
            <a:r>
              <a:rPr sz="2800" spc="-5" dirty="0">
                <a:latin typeface="Arial"/>
                <a:cs typeface="Arial"/>
              </a:rPr>
              <a:t>impian  </a:t>
            </a:r>
            <a:r>
              <a:rPr sz="2800" dirty="0">
                <a:latin typeface="Arial"/>
                <a:cs typeface="Arial"/>
              </a:rPr>
              <a:t>belaka.</a:t>
            </a:r>
            <a:endParaRPr sz="2800">
              <a:latin typeface="Arial"/>
              <a:cs typeface="Arial"/>
            </a:endParaRPr>
          </a:p>
          <a:p>
            <a:pPr marL="622300" marR="5080" indent="-609600">
              <a:lnSpc>
                <a:spcPct val="80000"/>
              </a:lnSpc>
              <a:spcBef>
                <a:spcPts val="675"/>
              </a:spcBef>
              <a:buChar char="•"/>
              <a:tabLst>
                <a:tab pos="622300" algn="l"/>
                <a:tab pos="622935" algn="l"/>
              </a:tabLst>
            </a:pPr>
            <a:r>
              <a:rPr sz="2800" dirty="0">
                <a:latin typeface="Arial"/>
                <a:cs typeface="Arial"/>
              </a:rPr>
              <a:t>Pelaksanaan strategi </a:t>
            </a:r>
            <a:r>
              <a:rPr sz="2800" spc="-5" dirty="0">
                <a:latin typeface="Arial"/>
                <a:cs typeface="Arial"/>
              </a:rPr>
              <a:t>tanpa </a:t>
            </a:r>
            <a:r>
              <a:rPr sz="2800" dirty="0">
                <a:latin typeface="Arial"/>
                <a:cs typeface="Arial"/>
              </a:rPr>
              <a:t>visi </a:t>
            </a:r>
            <a:r>
              <a:rPr sz="2800" spc="-5" dirty="0">
                <a:latin typeface="Arial"/>
                <a:cs typeface="Arial"/>
              </a:rPr>
              <a:t>hanya buang  waktu </a:t>
            </a:r>
            <a:r>
              <a:rPr sz="2000" i="1" spc="-5" dirty="0">
                <a:latin typeface="Arial"/>
                <a:cs typeface="Arial"/>
              </a:rPr>
              <a:t>(Barker’s</a:t>
            </a:r>
            <a:r>
              <a:rPr sz="2000" i="1" spc="1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1990)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0238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010" y="482930"/>
            <a:ext cx="2886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Contoh</a:t>
            </a:r>
            <a:r>
              <a:rPr spc="-75" dirty="0"/>
              <a:t> </a:t>
            </a:r>
            <a:r>
              <a:rPr dirty="0"/>
              <a:t>Visi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14"/>
          </p:nvPr>
        </p:nvSpPr>
        <p:spPr>
          <a:xfrm>
            <a:off x="535940" y="6290385"/>
            <a:ext cx="10648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ed</a:t>
            </a:r>
            <a:r>
              <a:rPr spc="-85" dirty="0"/>
              <a:t> </a:t>
            </a:r>
            <a:r>
              <a:rPr dirty="0"/>
              <a:t>17.3.2015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5"/>
          </p:nvPr>
        </p:nvSpPr>
        <p:spPr>
          <a:xfrm>
            <a:off x="8371840" y="6290385"/>
            <a:ext cx="2489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6"/>
          </p:nvPr>
        </p:nvSpPr>
        <p:spPr>
          <a:xfrm>
            <a:off x="3743705" y="6290385"/>
            <a:ext cx="1656079" cy="43815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67310" marR="5080" indent="-55244">
              <a:lnSpc>
                <a:spcPts val="1680"/>
              </a:lnSpc>
              <a:spcBef>
                <a:spcPts val="25"/>
              </a:spcBef>
            </a:pPr>
            <a:r>
              <a:rPr dirty="0"/>
              <a:t>Mo2.Arahan</a:t>
            </a:r>
            <a:r>
              <a:rPr spc="-114" dirty="0"/>
              <a:t> </a:t>
            </a:r>
            <a:r>
              <a:rPr dirty="0"/>
              <a:t>Strategi  Sumengen</a:t>
            </a:r>
            <a:r>
              <a:rPr spc="-75" dirty="0"/>
              <a:t> </a:t>
            </a:r>
            <a:r>
              <a:rPr dirty="0"/>
              <a:t>Sutomo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7810500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 err="1" smtClean="0">
                <a:latin typeface="Arial"/>
                <a:cs typeface="Arial"/>
              </a:rPr>
              <a:t>Fikes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Universitas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Esa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Unggul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menjadi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menjadi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kampus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Swasta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u="heavy" spc="-5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terbaik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di Jakarta </a:t>
            </a:r>
            <a:r>
              <a:rPr sz="3200" spc="-5" dirty="0">
                <a:latin typeface="Arial"/>
                <a:cs typeface="Arial"/>
              </a:rPr>
              <a:t>dan  menghasilkan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sarjana profesional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dengan  </a:t>
            </a:r>
            <a:r>
              <a:rPr sz="3200" spc="-5" dirty="0" err="1">
                <a:latin typeface="Arial"/>
                <a:cs typeface="Arial"/>
              </a:rPr>
              <a:t>kompetensi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Kesmas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dan mampu  menerapkan </a:t>
            </a:r>
            <a:r>
              <a:rPr sz="3200" dirty="0">
                <a:latin typeface="Arial"/>
                <a:cs typeface="Arial"/>
              </a:rPr>
              <a:t>di </a:t>
            </a:r>
            <a:r>
              <a:rPr sz="3200" spc="-5" dirty="0" err="1">
                <a:latin typeface="Arial"/>
                <a:cs typeface="Arial"/>
              </a:rPr>
              <a:t>berbagai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fasilitas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kesehatan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 err="1" smtClean="0">
                <a:latin typeface="Arial"/>
                <a:cs typeface="Arial"/>
              </a:rPr>
              <a:t>publik</a:t>
            </a:r>
            <a:r>
              <a:rPr sz="3200" spc="-5" dirty="0" smtClean="0">
                <a:latin typeface="Arial"/>
                <a:cs typeface="Arial"/>
              </a:rPr>
              <a:t>. 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518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7242" y="400253"/>
            <a:ext cx="4660265" cy="1166495"/>
          </a:xfrm>
          <a:prstGeom prst="rect">
            <a:avLst/>
          </a:prstGeom>
        </p:spPr>
        <p:txBody>
          <a:bodyPr vert="horz" wrap="square" lIns="0" tIns="214629" rIns="0" bIns="0" rtlCol="0">
            <a:spAutoFit/>
          </a:bodyPr>
          <a:lstStyle/>
          <a:p>
            <a:pPr marL="838200" marR="5080" indent="-826135">
              <a:lnSpc>
                <a:spcPct val="70000"/>
              </a:lnSpc>
              <a:spcBef>
                <a:spcPts val="1689"/>
              </a:spcBef>
            </a:pPr>
            <a:r>
              <a:rPr dirty="0"/>
              <a:t>Metode</a:t>
            </a:r>
            <a:r>
              <a:rPr spc="-55" dirty="0"/>
              <a:t> </a:t>
            </a:r>
            <a:r>
              <a:rPr dirty="0"/>
              <a:t>identifikasi  isu</a:t>
            </a:r>
            <a:r>
              <a:rPr spc="-30" dirty="0"/>
              <a:t> </a:t>
            </a:r>
            <a:r>
              <a:rPr dirty="0"/>
              <a:t>strategis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18336"/>
            <a:ext cx="8042275" cy="376682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Cara</a:t>
            </a:r>
            <a:r>
              <a:rPr sz="32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langsung</a:t>
            </a:r>
            <a:endParaRPr sz="32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610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Tim mereview mandat, </a:t>
            </a:r>
            <a:r>
              <a:rPr sz="2400" dirty="0">
                <a:latin typeface="Arial"/>
                <a:cs typeface="Arial"/>
              </a:rPr>
              <a:t>misi, </a:t>
            </a:r>
            <a:r>
              <a:rPr sz="2400" spc="-5" dirty="0">
                <a:latin typeface="Arial"/>
                <a:cs typeface="Arial"/>
              </a:rPr>
              <a:t>nilai, dan analisis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situasi;</a:t>
            </a:r>
            <a:endParaRPr sz="2400">
              <a:latin typeface="Arial"/>
              <a:cs typeface="Arial"/>
            </a:endParaRPr>
          </a:p>
          <a:p>
            <a:pPr marL="622300" marR="5080" indent="-609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sz="2400" i="1" spc="-5" dirty="0">
                <a:latin typeface="Arial"/>
                <a:cs typeface="Arial"/>
              </a:rPr>
              <a:t>Brainstorming </a:t>
            </a:r>
            <a:r>
              <a:rPr sz="2400" spc="-5" dirty="0">
                <a:latin typeface="Arial"/>
                <a:cs typeface="Arial"/>
              </a:rPr>
              <a:t>identifikasi isu strategis, sebab, akibat  membahas bersama </a:t>
            </a:r>
            <a:r>
              <a:rPr sz="2400" dirty="0">
                <a:latin typeface="Arial"/>
                <a:cs typeface="Arial"/>
              </a:rPr>
              <a:t>tim, </a:t>
            </a:r>
            <a:r>
              <a:rPr sz="2400" spc="-5" dirty="0">
                <a:latin typeface="Arial"/>
                <a:cs typeface="Arial"/>
              </a:rPr>
              <a:t>konsensus dan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memutuskan.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Cara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melalui</a:t>
            </a:r>
            <a:r>
              <a:rPr sz="32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gol</a:t>
            </a:r>
            <a:endParaRPr sz="32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60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dirty="0">
                <a:latin typeface="Arial"/>
                <a:cs typeface="Arial"/>
              </a:rPr>
              <a:t>Tim merumuskan </a:t>
            </a:r>
            <a:r>
              <a:rPr sz="2400" spc="-5" dirty="0">
                <a:latin typeface="Arial"/>
                <a:cs typeface="Arial"/>
              </a:rPr>
              <a:t>tujuan dan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gol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7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Menentukan cara untuk mencapai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tujuan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80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Mengidentifikasi isu </a:t>
            </a:r>
            <a:r>
              <a:rPr sz="2400" dirty="0">
                <a:latin typeface="Arial"/>
                <a:cs typeface="Arial"/>
              </a:rPr>
              <a:t>strategis </a:t>
            </a:r>
            <a:r>
              <a:rPr sz="2400" spc="-5" dirty="0">
                <a:latin typeface="Arial"/>
                <a:cs typeface="Arial"/>
              </a:rPr>
              <a:t>untuk mencapai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tujuan.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253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520" y="1196752"/>
            <a:ext cx="831281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600" dirty="0">
                <a:solidFill>
                  <a:srgbClr val="0000FF"/>
                </a:solidFill>
              </a:rPr>
              <a:t>Tujuan</a:t>
            </a:r>
            <a:r>
              <a:rPr sz="9600" spc="-95" dirty="0">
                <a:solidFill>
                  <a:srgbClr val="0000FF"/>
                </a:solidFill>
              </a:rPr>
              <a:t> </a:t>
            </a:r>
            <a:r>
              <a:rPr sz="9600" dirty="0">
                <a:solidFill>
                  <a:srgbClr val="0000FF"/>
                </a:solidFill>
              </a:rPr>
              <a:t>umum</a:t>
            </a:r>
            <a:endParaRPr sz="9600" dirty="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600" i="1" dirty="0">
                <a:solidFill>
                  <a:srgbClr val="0000FF"/>
                </a:solidFill>
                <a:latin typeface="Arial"/>
                <a:cs typeface="Arial"/>
              </a:rPr>
              <a:t>Goal</a:t>
            </a:r>
            <a:endParaRPr sz="9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7976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0782" y="232918"/>
            <a:ext cx="12071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Gol?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4565" y="1005586"/>
            <a:ext cx="7780020" cy="4014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800" spc="-5" dirty="0">
                <a:latin typeface="Arial"/>
                <a:cs typeface="Arial"/>
              </a:rPr>
              <a:t>Tujuan </a:t>
            </a:r>
            <a:r>
              <a:rPr sz="2800" dirty="0">
                <a:latin typeface="Arial"/>
                <a:cs typeface="Arial"/>
              </a:rPr>
              <a:t>antara </a:t>
            </a:r>
            <a:r>
              <a:rPr sz="2800" spc="-5" dirty="0">
                <a:latin typeface="Arial"/>
                <a:cs typeface="Arial"/>
              </a:rPr>
              <a:t>untuk mencapai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visi</a:t>
            </a:r>
            <a:endParaRPr sz="28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800" spc="-5" dirty="0">
                <a:latin typeface="Arial"/>
                <a:cs typeface="Arial"/>
              </a:rPr>
              <a:t>Dampak yang </a:t>
            </a:r>
            <a:r>
              <a:rPr sz="2800" dirty="0">
                <a:latin typeface="Arial"/>
                <a:cs typeface="Arial"/>
              </a:rPr>
              <a:t>akan dicapai strategi </a:t>
            </a:r>
            <a:r>
              <a:rPr sz="2800" spc="-5" dirty="0">
                <a:latin typeface="Arial"/>
                <a:cs typeface="Arial"/>
              </a:rPr>
              <a:t>/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800" spc="-5" dirty="0">
                <a:latin typeface="Arial"/>
                <a:cs typeface="Arial"/>
              </a:rPr>
              <a:t>Pernyataan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gol</a:t>
            </a:r>
            <a:endParaRPr sz="2800">
              <a:latin typeface="Arial"/>
              <a:cs typeface="Arial"/>
            </a:endParaRPr>
          </a:p>
          <a:p>
            <a:pPr marL="1308100" lvl="1" indent="-381000">
              <a:lnSpc>
                <a:spcPts val="2590"/>
              </a:lnSpc>
              <a:spcBef>
                <a:spcPts val="20"/>
              </a:spcBef>
              <a:buAutoNum type="arabicPeriod"/>
              <a:tabLst>
                <a:tab pos="1308100" algn="l"/>
                <a:tab pos="1308735" algn="l"/>
              </a:tabLst>
            </a:pPr>
            <a:r>
              <a:rPr sz="2400" i="1" spc="-5" dirty="0">
                <a:latin typeface="Arial"/>
                <a:cs typeface="Arial"/>
              </a:rPr>
              <a:t>Verifiable: </a:t>
            </a:r>
            <a:r>
              <a:rPr sz="2400" spc="-5" dirty="0">
                <a:latin typeface="Arial"/>
                <a:cs typeface="Arial"/>
              </a:rPr>
              <a:t>dapat diukur,ketahuan gol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sudah</a:t>
            </a:r>
            <a:endParaRPr sz="2400">
              <a:latin typeface="Arial"/>
              <a:cs typeface="Arial"/>
            </a:endParaRPr>
          </a:p>
          <a:p>
            <a:pPr marL="1308100">
              <a:lnSpc>
                <a:spcPts val="2590"/>
              </a:lnSpc>
            </a:pPr>
            <a:r>
              <a:rPr sz="2400" spc="-5" dirty="0">
                <a:latin typeface="Arial"/>
                <a:cs typeface="Arial"/>
              </a:rPr>
              <a:t>/belum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dicapai</a:t>
            </a:r>
            <a:endParaRPr sz="2400">
              <a:latin typeface="Arial"/>
              <a:cs typeface="Arial"/>
            </a:endParaRPr>
          </a:p>
          <a:p>
            <a:pPr marL="1308100" marR="5080" lvl="1" indent="-381000">
              <a:lnSpc>
                <a:spcPts val="2300"/>
              </a:lnSpc>
              <a:spcBef>
                <a:spcPts val="560"/>
              </a:spcBef>
              <a:buAutoNum type="arabicPeriod" startAt="2"/>
              <a:tabLst>
                <a:tab pos="1308100" algn="l"/>
                <a:tab pos="1308735" algn="l"/>
              </a:tabLst>
            </a:pPr>
            <a:r>
              <a:rPr sz="2400" i="1" spc="-5" dirty="0">
                <a:latin typeface="Arial"/>
                <a:cs typeface="Arial"/>
              </a:rPr>
              <a:t>Achievable</a:t>
            </a:r>
            <a:r>
              <a:rPr sz="2400" spc="-5" dirty="0">
                <a:latin typeface="Arial"/>
                <a:cs typeface="Arial"/>
              </a:rPr>
              <a:t>:realistik tidak muluk muluk sehingga  demoralise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people</a:t>
            </a:r>
            <a:endParaRPr sz="2400">
              <a:latin typeface="Arial"/>
              <a:cs typeface="Arial"/>
            </a:endParaRPr>
          </a:p>
          <a:p>
            <a:pPr marL="1308100" lvl="1" indent="-381000">
              <a:lnSpc>
                <a:spcPct val="100000"/>
              </a:lnSpc>
              <a:spcBef>
                <a:spcPts val="25"/>
              </a:spcBef>
              <a:buAutoNum type="arabicPeriod" startAt="2"/>
              <a:tabLst>
                <a:tab pos="1308100" algn="l"/>
                <a:tab pos="1308735" algn="l"/>
              </a:tabLst>
            </a:pPr>
            <a:r>
              <a:rPr sz="2400" i="1" spc="-5" dirty="0">
                <a:latin typeface="Arial"/>
                <a:cs typeface="Arial"/>
              </a:rPr>
              <a:t>Valuable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dirty="0">
                <a:latin typeface="Arial"/>
                <a:cs typeface="Arial"/>
              </a:rPr>
              <a:t>bermanfaat </a:t>
            </a:r>
            <a:r>
              <a:rPr sz="2400" spc="-5" dirty="0">
                <a:latin typeface="Arial"/>
                <a:cs typeface="Arial"/>
              </a:rPr>
              <a:t>stakehodler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appreciate</a:t>
            </a:r>
            <a:endParaRPr sz="2400">
              <a:latin typeface="Arial"/>
              <a:cs typeface="Arial"/>
            </a:endParaRPr>
          </a:p>
          <a:p>
            <a:pPr marL="1308100" marR="322580" lvl="1" indent="-381000">
              <a:lnSpc>
                <a:spcPct val="80000"/>
              </a:lnSpc>
              <a:spcBef>
                <a:spcPts val="575"/>
              </a:spcBef>
              <a:buAutoNum type="arabicPeriod" startAt="2"/>
              <a:tabLst>
                <a:tab pos="1308100" algn="l"/>
                <a:tab pos="1308735" algn="l"/>
              </a:tabLst>
            </a:pPr>
            <a:r>
              <a:rPr sz="2400" i="1" spc="-5" dirty="0">
                <a:latin typeface="Arial"/>
                <a:cs typeface="Arial"/>
              </a:rPr>
              <a:t>Ownable</a:t>
            </a:r>
            <a:r>
              <a:rPr sz="2400" spc="-5" dirty="0">
                <a:latin typeface="Arial"/>
                <a:cs typeface="Arial"/>
              </a:rPr>
              <a:t>: pegawai ikut memiliki sehingga ikut  bertanggung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jawab</a:t>
            </a:r>
            <a:endParaRPr sz="2400">
              <a:latin typeface="Arial"/>
              <a:cs typeface="Arial"/>
            </a:endParaRPr>
          </a:p>
          <a:p>
            <a:pPr marL="1308100" lvl="1" indent="-381000">
              <a:lnSpc>
                <a:spcPct val="100000"/>
              </a:lnSpc>
              <a:buAutoNum type="arabicPeriod" startAt="2"/>
              <a:tabLst>
                <a:tab pos="1308100" algn="l"/>
                <a:tab pos="1308735" algn="l"/>
              </a:tabLst>
            </a:pPr>
            <a:r>
              <a:rPr sz="2400" i="1" spc="-5" dirty="0">
                <a:latin typeface="Arial"/>
                <a:cs typeface="Arial"/>
              </a:rPr>
              <a:t>Actionable</a:t>
            </a:r>
            <a:r>
              <a:rPr sz="2400" spc="-5" dirty="0">
                <a:latin typeface="Arial"/>
                <a:cs typeface="Arial"/>
              </a:rPr>
              <a:t>: dapat dilaksanakan,dan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dicapai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75268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5736" y="2420888"/>
            <a:ext cx="509397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678305" algn="l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FF"/>
                </a:solidFill>
              </a:rPr>
              <a:t>Tujuan  (</a:t>
            </a:r>
            <a:r>
              <a:rPr i="1" dirty="0">
                <a:solidFill>
                  <a:srgbClr val="0000FF"/>
                </a:solidFill>
                <a:latin typeface="Arial"/>
                <a:cs typeface="Arial"/>
              </a:rPr>
              <a:t>Strategic</a:t>
            </a:r>
            <a:r>
              <a:rPr i="1" spc="-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i="1" dirty="0">
                <a:solidFill>
                  <a:srgbClr val="0000FF"/>
                </a:solidFill>
                <a:latin typeface="Arial"/>
                <a:cs typeface="Arial"/>
              </a:rPr>
              <a:t>Objective</a:t>
            </a:r>
            <a:r>
              <a:rPr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58453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5605" y="232918"/>
            <a:ext cx="17354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Tujuan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81786"/>
            <a:ext cx="8221345" cy="4331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Hasil </a:t>
            </a:r>
            <a:r>
              <a:rPr sz="2800" dirty="0">
                <a:latin typeface="Arial"/>
                <a:cs typeface="Arial"/>
              </a:rPr>
              <a:t>spesifik harus dicapai </a:t>
            </a:r>
            <a:r>
              <a:rPr sz="2800" spc="-5" dirty="0">
                <a:latin typeface="Arial"/>
                <a:cs typeface="Arial"/>
              </a:rPr>
              <a:t>untuk mencapai</a:t>
            </a:r>
            <a:r>
              <a:rPr sz="2800" spc="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gol.</a:t>
            </a:r>
            <a:endParaRPr sz="28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Hasil </a:t>
            </a:r>
            <a:r>
              <a:rPr sz="2800" dirty="0">
                <a:latin typeface="Arial"/>
                <a:cs typeface="Arial"/>
              </a:rPr>
              <a:t>(</a:t>
            </a:r>
            <a:r>
              <a:rPr sz="2800" i="1" dirty="0">
                <a:latin typeface="Arial"/>
                <a:cs typeface="Arial"/>
              </a:rPr>
              <a:t>outcome</a:t>
            </a:r>
            <a:r>
              <a:rPr sz="2800" dirty="0">
                <a:latin typeface="Arial"/>
                <a:cs typeface="Arial"/>
              </a:rPr>
              <a:t>), harus dicapai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program/proyek</a:t>
            </a:r>
            <a:endParaRPr sz="2800">
              <a:latin typeface="Arial"/>
              <a:cs typeface="Arial"/>
            </a:endParaRPr>
          </a:p>
          <a:p>
            <a:pPr marL="622300" indent="-609600">
              <a:lnSpc>
                <a:spcPts val="3025"/>
              </a:lnSpc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Kondisi </a:t>
            </a:r>
            <a:r>
              <a:rPr sz="2800" dirty="0">
                <a:latin typeface="Arial"/>
                <a:cs typeface="Arial"/>
              </a:rPr>
              <a:t>yang akan dicapai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program/proyek</a:t>
            </a:r>
            <a:endParaRPr sz="2800">
              <a:latin typeface="Arial"/>
              <a:cs typeface="Arial"/>
            </a:endParaRPr>
          </a:p>
          <a:p>
            <a:pPr marL="622300">
              <a:lnSpc>
                <a:spcPts val="3025"/>
              </a:lnSpc>
            </a:pPr>
            <a:r>
              <a:rPr sz="2800" i="1" dirty="0">
                <a:latin typeface="Arial"/>
                <a:cs typeface="Arial"/>
              </a:rPr>
              <a:t>(Strategic Objective)</a:t>
            </a:r>
            <a:endParaRPr sz="28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Gol </a:t>
            </a:r>
            <a:r>
              <a:rPr sz="2800" dirty="0">
                <a:latin typeface="Arial"/>
                <a:cs typeface="Arial"/>
              </a:rPr>
              <a:t>dicapai oleh beberapa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tujuan</a:t>
            </a:r>
            <a:endParaRPr sz="28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Pernyataan </a:t>
            </a:r>
            <a:r>
              <a:rPr sz="2800" dirty="0">
                <a:latin typeface="Arial"/>
                <a:cs typeface="Arial"/>
              </a:rPr>
              <a:t>tujuan,kkriteria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i="1" spc="-10" dirty="0">
                <a:latin typeface="Arial"/>
                <a:cs typeface="Arial"/>
              </a:rPr>
              <a:t>SMART</a:t>
            </a:r>
            <a:endParaRPr sz="2800">
              <a:latin typeface="Arial"/>
              <a:cs typeface="Arial"/>
            </a:endParaRPr>
          </a:p>
          <a:p>
            <a:pPr marL="1384300" lvl="1" indent="-457200">
              <a:lnSpc>
                <a:spcPct val="100000"/>
              </a:lnSpc>
              <a:spcBef>
                <a:spcPts val="15"/>
              </a:spcBef>
              <a:buFont typeface="Wingdings"/>
              <a:buChar char=""/>
              <a:tabLst>
                <a:tab pos="1384300" algn="l"/>
                <a:tab pos="1384935" algn="l"/>
              </a:tabLst>
            </a:pPr>
            <a:r>
              <a:rPr sz="2400" i="1" spc="-5" dirty="0">
                <a:latin typeface="Arial"/>
                <a:cs typeface="Arial"/>
              </a:rPr>
              <a:t>Spesific</a:t>
            </a:r>
            <a:endParaRPr sz="2400">
              <a:latin typeface="Arial"/>
              <a:cs typeface="Arial"/>
            </a:endParaRPr>
          </a:p>
          <a:p>
            <a:pPr marL="1384300" lvl="1" indent="-457200">
              <a:lnSpc>
                <a:spcPct val="100000"/>
              </a:lnSpc>
              <a:buFont typeface="Wingdings"/>
              <a:buChar char=""/>
              <a:tabLst>
                <a:tab pos="1384300" algn="l"/>
                <a:tab pos="1384935" algn="l"/>
              </a:tabLst>
            </a:pPr>
            <a:r>
              <a:rPr sz="2400" i="1" spc="-5" dirty="0">
                <a:latin typeface="Arial"/>
                <a:cs typeface="Arial"/>
              </a:rPr>
              <a:t>Measureable</a:t>
            </a:r>
            <a:endParaRPr sz="2400">
              <a:latin typeface="Arial"/>
              <a:cs typeface="Arial"/>
            </a:endParaRPr>
          </a:p>
          <a:p>
            <a:pPr marL="1384300" lvl="1" indent="-457200">
              <a:lnSpc>
                <a:spcPct val="100000"/>
              </a:lnSpc>
              <a:buFont typeface="Wingdings"/>
              <a:buChar char=""/>
              <a:tabLst>
                <a:tab pos="1384300" algn="l"/>
                <a:tab pos="1384935" algn="l"/>
              </a:tabLst>
            </a:pPr>
            <a:r>
              <a:rPr sz="2400" i="1" spc="-5" dirty="0">
                <a:latin typeface="Arial"/>
                <a:cs typeface="Arial"/>
              </a:rPr>
              <a:t>Achiveable</a:t>
            </a:r>
            <a:endParaRPr sz="2400">
              <a:latin typeface="Arial"/>
              <a:cs typeface="Arial"/>
            </a:endParaRPr>
          </a:p>
          <a:p>
            <a:pPr marL="1384300" lvl="1" indent="-457200">
              <a:lnSpc>
                <a:spcPct val="100000"/>
              </a:lnSpc>
              <a:buFont typeface="Wingdings"/>
              <a:buChar char=""/>
              <a:tabLst>
                <a:tab pos="1384300" algn="l"/>
                <a:tab pos="1384935" algn="l"/>
              </a:tabLst>
            </a:pPr>
            <a:r>
              <a:rPr sz="2400" i="1" spc="-5" dirty="0">
                <a:latin typeface="Arial"/>
                <a:cs typeface="Arial"/>
              </a:rPr>
              <a:t>Realistic</a:t>
            </a:r>
            <a:endParaRPr sz="2400">
              <a:latin typeface="Arial"/>
              <a:cs typeface="Arial"/>
            </a:endParaRPr>
          </a:p>
          <a:p>
            <a:pPr marL="1384300" lvl="1" indent="-4572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1384300" algn="l"/>
                <a:tab pos="1384935" algn="l"/>
              </a:tabLst>
            </a:pPr>
            <a:r>
              <a:rPr sz="2400" i="1" spc="-10" dirty="0">
                <a:latin typeface="Arial"/>
                <a:cs typeface="Arial"/>
              </a:rPr>
              <a:t>Time</a:t>
            </a:r>
            <a:r>
              <a:rPr sz="2400" i="1" spc="15" dirty="0">
                <a:latin typeface="Arial"/>
                <a:cs typeface="Arial"/>
              </a:rPr>
              <a:t> </a:t>
            </a:r>
            <a:r>
              <a:rPr sz="2400" i="1" spc="-10" dirty="0">
                <a:latin typeface="Arial"/>
                <a:cs typeface="Arial"/>
              </a:rPr>
              <a:t>Limit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02940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0161" y="482930"/>
            <a:ext cx="35045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Hirarik</a:t>
            </a:r>
            <a:r>
              <a:rPr spc="-95" dirty="0"/>
              <a:t> </a:t>
            </a:r>
            <a:r>
              <a:rPr dirty="0"/>
              <a:t>Tujuan</a:t>
            </a:r>
          </a:p>
        </p:txBody>
      </p:sp>
      <p:sp>
        <p:nvSpPr>
          <p:cNvPr id="3" name="object 3"/>
          <p:cNvSpPr/>
          <p:nvPr/>
        </p:nvSpPr>
        <p:spPr>
          <a:xfrm>
            <a:off x="3551356" y="1890724"/>
            <a:ext cx="1452911" cy="1173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05616" y="2242859"/>
            <a:ext cx="944392" cy="601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96648" y="1978757"/>
            <a:ext cx="1162685" cy="939165"/>
          </a:xfrm>
          <a:custGeom>
            <a:avLst/>
            <a:gdLst/>
            <a:ahLst/>
            <a:cxnLst/>
            <a:rect l="l" t="t" r="r" b="b"/>
            <a:pathLst>
              <a:path w="1162685" h="939164">
                <a:moveTo>
                  <a:pt x="581164" y="0"/>
                </a:moveTo>
                <a:lnTo>
                  <a:pt x="528284" y="1917"/>
                </a:lnTo>
                <a:lnTo>
                  <a:pt x="476730" y="7561"/>
                </a:lnTo>
                <a:lnTo>
                  <a:pt x="426708" y="16764"/>
                </a:lnTo>
                <a:lnTo>
                  <a:pt x="378424" y="29362"/>
                </a:lnTo>
                <a:lnTo>
                  <a:pt x="332083" y="45189"/>
                </a:lnTo>
                <a:lnTo>
                  <a:pt x="287891" y="64079"/>
                </a:lnTo>
                <a:lnTo>
                  <a:pt x="246053" y="85868"/>
                </a:lnTo>
                <a:lnTo>
                  <a:pt x="206775" y="110390"/>
                </a:lnTo>
                <a:lnTo>
                  <a:pt x="170263" y="137479"/>
                </a:lnTo>
                <a:lnTo>
                  <a:pt x="136721" y="166970"/>
                </a:lnTo>
                <a:lnTo>
                  <a:pt x="106355" y="198697"/>
                </a:lnTo>
                <a:lnTo>
                  <a:pt x="79372" y="232496"/>
                </a:lnTo>
                <a:lnTo>
                  <a:pt x="55975" y="268200"/>
                </a:lnTo>
                <a:lnTo>
                  <a:pt x="36372" y="305644"/>
                </a:lnTo>
                <a:lnTo>
                  <a:pt x="20767" y="344663"/>
                </a:lnTo>
                <a:lnTo>
                  <a:pt x="9367" y="385091"/>
                </a:lnTo>
                <a:lnTo>
                  <a:pt x="2376" y="426763"/>
                </a:lnTo>
                <a:lnTo>
                  <a:pt x="0" y="469513"/>
                </a:lnTo>
                <a:lnTo>
                  <a:pt x="2376" y="512235"/>
                </a:lnTo>
                <a:lnTo>
                  <a:pt x="9367" y="553884"/>
                </a:lnTo>
                <a:lnTo>
                  <a:pt x="20767" y="594296"/>
                </a:lnTo>
                <a:lnTo>
                  <a:pt x="36372" y="633304"/>
                </a:lnTo>
                <a:lnTo>
                  <a:pt x="55975" y="670742"/>
                </a:lnTo>
                <a:lnTo>
                  <a:pt x="79372" y="706444"/>
                </a:lnTo>
                <a:lnTo>
                  <a:pt x="106355" y="740244"/>
                </a:lnTo>
                <a:lnTo>
                  <a:pt x="136721" y="771976"/>
                </a:lnTo>
                <a:lnTo>
                  <a:pt x="170263" y="801474"/>
                </a:lnTo>
                <a:lnTo>
                  <a:pt x="206775" y="828572"/>
                </a:lnTo>
                <a:lnTo>
                  <a:pt x="246053" y="853104"/>
                </a:lnTo>
                <a:lnTo>
                  <a:pt x="287891" y="874904"/>
                </a:lnTo>
                <a:lnTo>
                  <a:pt x="332083" y="893805"/>
                </a:lnTo>
                <a:lnTo>
                  <a:pt x="378424" y="909642"/>
                </a:lnTo>
                <a:lnTo>
                  <a:pt x="426708" y="922249"/>
                </a:lnTo>
                <a:lnTo>
                  <a:pt x="476730" y="931460"/>
                </a:lnTo>
                <a:lnTo>
                  <a:pt x="528284" y="937108"/>
                </a:lnTo>
                <a:lnTo>
                  <a:pt x="581164" y="939027"/>
                </a:lnTo>
                <a:lnTo>
                  <a:pt x="634045" y="937108"/>
                </a:lnTo>
                <a:lnTo>
                  <a:pt x="685598" y="931460"/>
                </a:lnTo>
                <a:lnTo>
                  <a:pt x="735620" y="922249"/>
                </a:lnTo>
                <a:lnTo>
                  <a:pt x="783904" y="909642"/>
                </a:lnTo>
                <a:lnTo>
                  <a:pt x="830245" y="893805"/>
                </a:lnTo>
                <a:lnTo>
                  <a:pt x="874437" y="874904"/>
                </a:lnTo>
                <a:lnTo>
                  <a:pt x="916275" y="853104"/>
                </a:lnTo>
                <a:lnTo>
                  <a:pt x="955553" y="828572"/>
                </a:lnTo>
                <a:lnTo>
                  <a:pt x="992066" y="801474"/>
                </a:lnTo>
                <a:lnTo>
                  <a:pt x="1025608" y="771976"/>
                </a:lnTo>
                <a:lnTo>
                  <a:pt x="1055973" y="740244"/>
                </a:lnTo>
                <a:lnTo>
                  <a:pt x="1082957" y="706444"/>
                </a:lnTo>
                <a:lnTo>
                  <a:pt x="1106353" y="670742"/>
                </a:lnTo>
                <a:lnTo>
                  <a:pt x="1125956" y="633304"/>
                </a:lnTo>
                <a:lnTo>
                  <a:pt x="1141561" y="594296"/>
                </a:lnTo>
                <a:lnTo>
                  <a:pt x="1152962" y="553884"/>
                </a:lnTo>
                <a:lnTo>
                  <a:pt x="1159953" y="512235"/>
                </a:lnTo>
                <a:lnTo>
                  <a:pt x="1162329" y="469513"/>
                </a:lnTo>
                <a:lnTo>
                  <a:pt x="1159953" y="426763"/>
                </a:lnTo>
                <a:lnTo>
                  <a:pt x="1152962" y="385091"/>
                </a:lnTo>
                <a:lnTo>
                  <a:pt x="1141561" y="344663"/>
                </a:lnTo>
                <a:lnTo>
                  <a:pt x="1125956" y="305644"/>
                </a:lnTo>
                <a:lnTo>
                  <a:pt x="1106353" y="268200"/>
                </a:lnTo>
                <a:lnTo>
                  <a:pt x="1082957" y="232496"/>
                </a:lnTo>
                <a:lnTo>
                  <a:pt x="1055973" y="198697"/>
                </a:lnTo>
                <a:lnTo>
                  <a:pt x="1025608" y="166970"/>
                </a:lnTo>
                <a:lnTo>
                  <a:pt x="992066" y="137479"/>
                </a:lnTo>
                <a:lnTo>
                  <a:pt x="955553" y="110390"/>
                </a:lnTo>
                <a:lnTo>
                  <a:pt x="916275" y="85868"/>
                </a:lnTo>
                <a:lnTo>
                  <a:pt x="874437" y="64079"/>
                </a:lnTo>
                <a:lnTo>
                  <a:pt x="830245" y="45189"/>
                </a:lnTo>
                <a:lnTo>
                  <a:pt x="783904" y="29362"/>
                </a:lnTo>
                <a:lnTo>
                  <a:pt x="735620" y="16764"/>
                </a:lnTo>
                <a:lnTo>
                  <a:pt x="685598" y="7561"/>
                </a:lnTo>
                <a:lnTo>
                  <a:pt x="634045" y="1917"/>
                </a:lnTo>
                <a:lnTo>
                  <a:pt x="58116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96648" y="1978758"/>
            <a:ext cx="1162685" cy="939165"/>
          </a:xfrm>
          <a:custGeom>
            <a:avLst/>
            <a:gdLst/>
            <a:ahLst/>
            <a:cxnLst/>
            <a:rect l="l" t="t" r="r" b="b"/>
            <a:pathLst>
              <a:path w="1162685" h="939164">
                <a:moveTo>
                  <a:pt x="0" y="469513"/>
                </a:moveTo>
                <a:lnTo>
                  <a:pt x="2376" y="426763"/>
                </a:lnTo>
                <a:lnTo>
                  <a:pt x="9367" y="385091"/>
                </a:lnTo>
                <a:lnTo>
                  <a:pt x="20767" y="344663"/>
                </a:lnTo>
                <a:lnTo>
                  <a:pt x="36372" y="305644"/>
                </a:lnTo>
                <a:lnTo>
                  <a:pt x="55975" y="268200"/>
                </a:lnTo>
                <a:lnTo>
                  <a:pt x="79372" y="232496"/>
                </a:lnTo>
                <a:lnTo>
                  <a:pt x="106355" y="198697"/>
                </a:lnTo>
                <a:lnTo>
                  <a:pt x="136721" y="166970"/>
                </a:lnTo>
                <a:lnTo>
                  <a:pt x="170263" y="137479"/>
                </a:lnTo>
                <a:lnTo>
                  <a:pt x="206775" y="110390"/>
                </a:lnTo>
                <a:lnTo>
                  <a:pt x="246053" y="85868"/>
                </a:lnTo>
                <a:lnTo>
                  <a:pt x="287891" y="64079"/>
                </a:lnTo>
                <a:lnTo>
                  <a:pt x="332083" y="45189"/>
                </a:lnTo>
                <a:lnTo>
                  <a:pt x="378424" y="29362"/>
                </a:lnTo>
                <a:lnTo>
                  <a:pt x="426708" y="16764"/>
                </a:lnTo>
                <a:lnTo>
                  <a:pt x="476730" y="7561"/>
                </a:lnTo>
                <a:lnTo>
                  <a:pt x="528284" y="1917"/>
                </a:lnTo>
                <a:lnTo>
                  <a:pt x="581164" y="0"/>
                </a:lnTo>
                <a:lnTo>
                  <a:pt x="634045" y="1917"/>
                </a:lnTo>
                <a:lnTo>
                  <a:pt x="685598" y="7561"/>
                </a:lnTo>
                <a:lnTo>
                  <a:pt x="735620" y="16764"/>
                </a:lnTo>
                <a:lnTo>
                  <a:pt x="783904" y="29362"/>
                </a:lnTo>
                <a:lnTo>
                  <a:pt x="830245" y="45189"/>
                </a:lnTo>
                <a:lnTo>
                  <a:pt x="874437" y="64079"/>
                </a:lnTo>
                <a:lnTo>
                  <a:pt x="916275" y="85868"/>
                </a:lnTo>
                <a:lnTo>
                  <a:pt x="955553" y="110390"/>
                </a:lnTo>
                <a:lnTo>
                  <a:pt x="992066" y="137479"/>
                </a:lnTo>
                <a:lnTo>
                  <a:pt x="1025608" y="166970"/>
                </a:lnTo>
                <a:lnTo>
                  <a:pt x="1055973" y="198697"/>
                </a:lnTo>
                <a:lnTo>
                  <a:pt x="1082957" y="232496"/>
                </a:lnTo>
                <a:lnTo>
                  <a:pt x="1106353" y="268200"/>
                </a:lnTo>
                <a:lnTo>
                  <a:pt x="1125956" y="305644"/>
                </a:lnTo>
                <a:lnTo>
                  <a:pt x="1141561" y="344663"/>
                </a:lnTo>
                <a:lnTo>
                  <a:pt x="1152962" y="385091"/>
                </a:lnTo>
                <a:lnTo>
                  <a:pt x="1159953" y="426763"/>
                </a:lnTo>
                <a:lnTo>
                  <a:pt x="1162329" y="469513"/>
                </a:lnTo>
                <a:lnTo>
                  <a:pt x="1159953" y="512235"/>
                </a:lnTo>
                <a:lnTo>
                  <a:pt x="1152962" y="553884"/>
                </a:lnTo>
                <a:lnTo>
                  <a:pt x="1141561" y="594296"/>
                </a:lnTo>
                <a:lnTo>
                  <a:pt x="1125956" y="633304"/>
                </a:lnTo>
                <a:lnTo>
                  <a:pt x="1106353" y="670742"/>
                </a:lnTo>
                <a:lnTo>
                  <a:pt x="1082957" y="706444"/>
                </a:lnTo>
                <a:lnTo>
                  <a:pt x="1055973" y="740244"/>
                </a:lnTo>
                <a:lnTo>
                  <a:pt x="1025608" y="771976"/>
                </a:lnTo>
                <a:lnTo>
                  <a:pt x="992066" y="801474"/>
                </a:lnTo>
                <a:lnTo>
                  <a:pt x="955553" y="828572"/>
                </a:lnTo>
                <a:lnTo>
                  <a:pt x="916275" y="853104"/>
                </a:lnTo>
                <a:lnTo>
                  <a:pt x="874437" y="874904"/>
                </a:lnTo>
                <a:lnTo>
                  <a:pt x="830245" y="893805"/>
                </a:lnTo>
                <a:lnTo>
                  <a:pt x="783904" y="909642"/>
                </a:lnTo>
                <a:lnTo>
                  <a:pt x="735620" y="922249"/>
                </a:lnTo>
                <a:lnTo>
                  <a:pt x="685598" y="931460"/>
                </a:lnTo>
                <a:lnTo>
                  <a:pt x="634045" y="937108"/>
                </a:lnTo>
                <a:lnTo>
                  <a:pt x="581164" y="939027"/>
                </a:lnTo>
                <a:lnTo>
                  <a:pt x="528284" y="937108"/>
                </a:lnTo>
                <a:lnTo>
                  <a:pt x="476730" y="931460"/>
                </a:lnTo>
                <a:lnTo>
                  <a:pt x="426708" y="922249"/>
                </a:lnTo>
                <a:lnTo>
                  <a:pt x="378424" y="909642"/>
                </a:lnTo>
                <a:lnTo>
                  <a:pt x="332083" y="893805"/>
                </a:lnTo>
                <a:lnTo>
                  <a:pt x="287891" y="874904"/>
                </a:lnTo>
                <a:lnTo>
                  <a:pt x="246053" y="853104"/>
                </a:lnTo>
                <a:lnTo>
                  <a:pt x="206775" y="828572"/>
                </a:lnTo>
                <a:lnTo>
                  <a:pt x="170263" y="801474"/>
                </a:lnTo>
                <a:lnTo>
                  <a:pt x="136721" y="771976"/>
                </a:lnTo>
                <a:lnTo>
                  <a:pt x="106355" y="740244"/>
                </a:lnTo>
                <a:lnTo>
                  <a:pt x="79372" y="706444"/>
                </a:lnTo>
                <a:lnTo>
                  <a:pt x="55975" y="670742"/>
                </a:lnTo>
                <a:lnTo>
                  <a:pt x="36372" y="633304"/>
                </a:lnTo>
                <a:lnTo>
                  <a:pt x="20767" y="594296"/>
                </a:lnTo>
                <a:lnTo>
                  <a:pt x="9367" y="553884"/>
                </a:lnTo>
                <a:lnTo>
                  <a:pt x="2376" y="512235"/>
                </a:lnTo>
                <a:lnTo>
                  <a:pt x="0" y="469513"/>
                </a:lnTo>
                <a:close/>
              </a:path>
            </a:pathLst>
          </a:custGeom>
          <a:ln w="64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60978" y="2333354"/>
            <a:ext cx="4654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34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700" spc="-4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700" spc="19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700" spc="12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49784" y="3504658"/>
            <a:ext cx="1253136" cy="9243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79729" y="3784935"/>
            <a:ext cx="5467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140" dirty="0">
                <a:latin typeface="Trebuchet MS"/>
                <a:cs typeface="Trebuchet MS"/>
              </a:rPr>
              <a:t>G</a:t>
            </a:r>
            <a:r>
              <a:rPr sz="1700" spc="229" dirty="0">
                <a:latin typeface="Trebuchet MS"/>
                <a:cs typeface="Trebuchet MS"/>
              </a:rPr>
              <a:t>o</a:t>
            </a:r>
            <a:r>
              <a:rPr sz="1700" spc="70" dirty="0">
                <a:latin typeface="Trebuchet MS"/>
                <a:cs typeface="Trebuchet MS"/>
              </a:rPr>
              <a:t>l</a:t>
            </a:r>
            <a:r>
              <a:rPr sz="1700" spc="195" dirty="0">
                <a:latin typeface="Trebuchet MS"/>
                <a:cs typeface="Trebuchet MS"/>
              </a:rPr>
              <a:t>2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71989" y="5001234"/>
            <a:ext cx="926231" cy="806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90038" y="5067259"/>
            <a:ext cx="690133" cy="6162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0038" y="5067259"/>
            <a:ext cx="690245" cy="616585"/>
          </a:xfrm>
          <a:custGeom>
            <a:avLst/>
            <a:gdLst/>
            <a:ahLst/>
            <a:cxnLst/>
            <a:rect l="l" t="t" r="r" b="b"/>
            <a:pathLst>
              <a:path w="690244" h="616585">
                <a:moveTo>
                  <a:pt x="0" y="308118"/>
                </a:moveTo>
                <a:lnTo>
                  <a:pt x="3741" y="262589"/>
                </a:lnTo>
                <a:lnTo>
                  <a:pt x="14609" y="219133"/>
                </a:lnTo>
                <a:lnTo>
                  <a:pt x="32071" y="178227"/>
                </a:lnTo>
                <a:lnTo>
                  <a:pt x="55592" y="140348"/>
                </a:lnTo>
                <a:lnTo>
                  <a:pt x="84639" y="105973"/>
                </a:lnTo>
                <a:lnTo>
                  <a:pt x="118678" y="75579"/>
                </a:lnTo>
                <a:lnTo>
                  <a:pt x="157174" y="49642"/>
                </a:lnTo>
                <a:lnTo>
                  <a:pt x="199595" y="28638"/>
                </a:lnTo>
                <a:lnTo>
                  <a:pt x="245407" y="13046"/>
                </a:lnTo>
                <a:lnTo>
                  <a:pt x="294075" y="3341"/>
                </a:lnTo>
                <a:lnTo>
                  <a:pt x="345066" y="0"/>
                </a:lnTo>
                <a:lnTo>
                  <a:pt x="396057" y="3341"/>
                </a:lnTo>
                <a:lnTo>
                  <a:pt x="444725" y="13046"/>
                </a:lnTo>
                <a:lnTo>
                  <a:pt x="490537" y="28638"/>
                </a:lnTo>
                <a:lnTo>
                  <a:pt x="532958" y="49642"/>
                </a:lnTo>
                <a:lnTo>
                  <a:pt x="571454" y="75579"/>
                </a:lnTo>
                <a:lnTo>
                  <a:pt x="605493" y="105973"/>
                </a:lnTo>
                <a:lnTo>
                  <a:pt x="634540" y="140348"/>
                </a:lnTo>
                <a:lnTo>
                  <a:pt x="658061" y="178227"/>
                </a:lnTo>
                <a:lnTo>
                  <a:pt x="675523" y="219133"/>
                </a:lnTo>
                <a:lnTo>
                  <a:pt x="686391" y="262589"/>
                </a:lnTo>
                <a:lnTo>
                  <a:pt x="690133" y="308118"/>
                </a:lnTo>
                <a:lnTo>
                  <a:pt x="686391" y="353652"/>
                </a:lnTo>
                <a:lnTo>
                  <a:pt x="675523" y="397110"/>
                </a:lnTo>
                <a:lnTo>
                  <a:pt x="658061" y="438017"/>
                </a:lnTo>
                <a:lnTo>
                  <a:pt x="634540" y="475896"/>
                </a:lnTo>
                <a:lnTo>
                  <a:pt x="605493" y="510270"/>
                </a:lnTo>
                <a:lnTo>
                  <a:pt x="571454" y="540664"/>
                </a:lnTo>
                <a:lnTo>
                  <a:pt x="532958" y="566599"/>
                </a:lnTo>
                <a:lnTo>
                  <a:pt x="490537" y="587601"/>
                </a:lnTo>
                <a:lnTo>
                  <a:pt x="444725" y="603192"/>
                </a:lnTo>
                <a:lnTo>
                  <a:pt x="396057" y="612896"/>
                </a:lnTo>
                <a:lnTo>
                  <a:pt x="345066" y="616236"/>
                </a:lnTo>
                <a:lnTo>
                  <a:pt x="294075" y="612896"/>
                </a:lnTo>
                <a:lnTo>
                  <a:pt x="245407" y="603192"/>
                </a:lnTo>
                <a:lnTo>
                  <a:pt x="199595" y="587601"/>
                </a:lnTo>
                <a:lnTo>
                  <a:pt x="157174" y="566599"/>
                </a:lnTo>
                <a:lnTo>
                  <a:pt x="118678" y="540664"/>
                </a:lnTo>
                <a:lnTo>
                  <a:pt x="84639" y="510270"/>
                </a:lnTo>
                <a:lnTo>
                  <a:pt x="55592" y="475896"/>
                </a:lnTo>
                <a:lnTo>
                  <a:pt x="32071" y="438017"/>
                </a:lnTo>
                <a:lnTo>
                  <a:pt x="14609" y="397110"/>
                </a:lnTo>
                <a:lnTo>
                  <a:pt x="3741" y="353652"/>
                </a:lnTo>
                <a:lnTo>
                  <a:pt x="0" y="308118"/>
                </a:lnTo>
                <a:close/>
              </a:path>
            </a:pathLst>
          </a:custGeom>
          <a:ln w="16236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79834" y="3504658"/>
            <a:ext cx="1234974" cy="9243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7883" y="3570605"/>
            <a:ext cx="998997" cy="73369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97883" y="3570605"/>
            <a:ext cx="999490" cy="734060"/>
          </a:xfrm>
          <a:custGeom>
            <a:avLst/>
            <a:gdLst/>
            <a:ahLst/>
            <a:cxnLst/>
            <a:rect l="l" t="t" r="r" b="b"/>
            <a:pathLst>
              <a:path w="999489" h="734060">
                <a:moveTo>
                  <a:pt x="0" y="366807"/>
                </a:moveTo>
                <a:lnTo>
                  <a:pt x="2930" y="326858"/>
                </a:lnTo>
                <a:lnTo>
                  <a:pt x="11519" y="288150"/>
                </a:lnTo>
                <a:lnTo>
                  <a:pt x="25461" y="250908"/>
                </a:lnTo>
                <a:lnTo>
                  <a:pt x="44452" y="215356"/>
                </a:lnTo>
                <a:lnTo>
                  <a:pt x="68187" y="181719"/>
                </a:lnTo>
                <a:lnTo>
                  <a:pt x="96361" y="150220"/>
                </a:lnTo>
                <a:lnTo>
                  <a:pt x="128670" y="121085"/>
                </a:lnTo>
                <a:lnTo>
                  <a:pt x="164810" y="94538"/>
                </a:lnTo>
                <a:lnTo>
                  <a:pt x="204475" y="70802"/>
                </a:lnTo>
                <a:lnTo>
                  <a:pt x="247360" y="50103"/>
                </a:lnTo>
                <a:lnTo>
                  <a:pt x="293162" y="32664"/>
                </a:lnTo>
                <a:lnTo>
                  <a:pt x="341576" y="18710"/>
                </a:lnTo>
                <a:lnTo>
                  <a:pt x="392296" y="8465"/>
                </a:lnTo>
                <a:lnTo>
                  <a:pt x="445018" y="2153"/>
                </a:lnTo>
                <a:lnTo>
                  <a:pt x="499438" y="0"/>
                </a:lnTo>
                <a:lnTo>
                  <a:pt x="553859" y="2153"/>
                </a:lnTo>
                <a:lnTo>
                  <a:pt x="606586" y="8465"/>
                </a:lnTo>
                <a:lnTo>
                  <a:pt x="657313" y="18710"/>
                </a:lnTo>
                <a:lnTo>
                  <a:pt x="705735" y="32664"/>
                </a:lnTo>
                <a:lnTo>
                  <a:pt x="751547" y="50103"/>
                </a:lnTo>
                <a:lnTo>
                  <a:pt x="794444" y="70802"/>
                </a:lnTo>
                <a:lnTo>
                  <a:pt x="834120" y="94538"/>
                </a:lnTo>
                <a:lnTo>
                  <a:pt x="870272" y="121085"/>
                </a:lnTo>
                <a:lnTo>
                  <a:pt x="902593" y="150220"/>
                </a:lnTo>
                <a:lnTo>
                  <a:pt x="930779" y="181719"/>
                </a:lnTo>
                <a:lnTo>
                  <a:pt x="954524" y="215356"/>
                </a:lnTo>
                <a:lnTo>
                  <a:pt x="973523" y="250908"/>
                </a:lnTo>
                <a:lnTo>
                  <a:pt x="987472" y="288150"/>
                </a:lnTo>
                <a:lnTo>
                  <a:pt x="996065" y="326858"/>
                </a:lnTo>
                <a:lnTo>
                  <a:pt x="998997" y="366807"/>
                </a:lnTo>
                <a:lnTo>
                  <a:pt x="996065" y="406792"/>
                </a:lnTo>
                <a:lnTo>
                  <a:pt x="987472" y="445527"/>
                </a:lnTo>
                <a:lnTo>
                  <a:pt x="973523" y="482790"/>
                </a:lnTo>
                <a:lnTo>
                  <a:pt x="954524" y="518356"/>
                </a:lnTo>
                <a:lnTo>
                  <a:pt x="930779" y="552003"/>
                </a:lnTo>
                <a:lnTo>
                  <a:pt x="902593" y="583506"/>
                </a:lnTo>
                <a:lnTo>
                  <a:pt x="870272" y="612642"/>
                </a:lnTo>
                <a:lnTo>
                  <a:pt x="834120" y="639188"/>
                </a:lnTo>
                <a:lnTo>
                  <a:pt x="794444" y="662919"/>
                </a:lnTo>
                <a:lnTo>
                  <a:pt x="751547" y="683613"/>
                </a:lnTo>
                <a:lnTo>
                  <a:pt x="705735" y="701046"/>
                </a:lnTo>
                <a:lnTo>
                  <a:pt x="657313" y="714994"/>
                </a:lnTo>
                <a:lnTo>
                  <a:pt x="606586" y="725233"/>
                </a:lnTo>
                <a:lnTo>
                  <a:pt x="553859" y="731541"/>
                </a:lnTo>
                <a:lnTo>
                  <a:pt x="499438" y="733693"/>
                </a:lnTo>
                <a:lnTo>
                  <a:pt x="445018" y="731541"/>
                </a:lnTo>
                <a:lnTo>
                  <a:pt x="392296" y="725233"/>
                </a:lnTo>
                <a:lnTo>
                  <a:pt x="341576" y="714994"/>
                </a:lnTo>
                <a:lnTo>
                  <a:pt x="293162" y="701046"/>
                </a:lnTo>
                <a:lnTo>
                  <a:pt x="247360" y="683613"/>
                </a:lnTo>
                <a:lnTo>
                  <a:pt x="204475" y="662919"/>
                </a:lnTo>
                <a:lnTo>
                  <a:pt x="164810" y="639188"/>
                </a:lnTo>
                <a:lnTo>
                  <a:pt x="128670" y="612642"/>
                </a:lnTo>
                <a:lnTo>
                  <a:pt x="96361" y="583506"/>
                </a:lnTo>
                <a:lnTo>
                  <a:pt x="68187" y="552003"/>
                </a:lnTo>
                <a:lnTo>
                  <a:pt x="44452" y="518356"/>
                </a:lnTo>
                <a:lnTo>
                  <a:pt x="25461" y="482790"/>
                </a:lnTo>
                <a:lnTo>
                  <a:pt x="11519" y="445527"/>
                </a:lnTo>
                <a:lnTo>
                  <a:pt x="2930" y="406792"/>
                </a:lnTo>
                <a:lnTo>
                  <a:pt x="0" y="366807"/>
                </a:lnTo>
                <a:close/>
              </a:path>
            </a:pathLst>
          </a:custGeom>
          <a:ln w="15910">
            <a:solidFill>
              <a:srgbClr val="46AA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79510" y="3764883"/>
            <a:ext cx="54483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100" dirty="0">
                <a:latin typeface="Trebuchet MS"/>
                <a:cs typeface="Trebuchet MS"/>
              </a:rPr>
              <a:t>G</a:t>
            </a:r>
            <a:r>
              <a:rPr sz="1750" spc="200" dirty="0">
                <a:latin typeface="Trebuchet MS"/>
                <a:cs typeface="Trebuchet MS"/>
              </a:rPr>
              <a:t>o</a:t>
            </a:r>
            <a:r>
              <a:rPr sz="1750" spc="45" dirty="0">
                <a:latin typeface="Trebuchet MS"/>
                <a:cs typeface="Trebuchet MS"/>
              </a:rPr>
              <a:t>l</a:t>
            </a:r>
            <a:r>
              <a:rPr sz="1750" spc="170" dirty="0">
                <a:latin typeface="Trebuchet MS"/>
                <a:cs typeface="Trebuchet MS"/>
              </a:rPr>
              <a:t>1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86799" y="5119117"/>
            <a:ext cx="34671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60" dirty="0">
                <a:latin typeface="Trebuchet MS"/>
                <a:cs typeface="Trebuchet MS"/>
              </a:rPr>
              <a:t>T</a:t>
            </a:r>
            <a:r>
              <a:rPr sz="1700" spc="-204" dirty="0">
                <a:latin typeface="Trebuchet MS"/>
                <a:cs typeface="Trebuchet MS"/>
              </a:rPr>
              <a:t> </a:t>
            </a:r>
            <a:r>
              <a:rPr sz="1700" spc="195" dirty="0">
                <a:latin typeface="Trebuchet MS"/>
                <a:cs typeface="Trebuchet MS"/>
              </a:rPr>
              <a:t>1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25350" y="5001234"/>
            <a:ext cx="944392" cy="8069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43399" y="5067259"/>
            <a:ext cx="708294" cy="6162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43399" y="5067259"/>
            <a:ext cx="708660" cy="616585"/>
          </a:xfrm>
          <a:custGeom>
            <a:avLst/>
            <a:gdLst/>
            <a:ahLst/>
            <a:cxnLst/>
            <a:rect l="l" t="t" r="r" b="b"/>
            <a:pathLst>
              <a:path w="708660" h="616585">
                <a:moveTo>
                  <a:pt x="0" y="308118"/>
                </a:moveTo>
                <a:lnTo>
                  <a:pt x="3839" y="262589"/>
                </a:lnTo>
                <a:lnTo>
                  <a:pt x="14994" y="219133"/>
                </a:lnTo>
                <a:lnTo>
                  <a:pt x="32915" y="178227"/>
                </a:lnTo>
                <a:lnTo>
                  <a:pt x="57056" y="140348"/>
                </a:lnTo>
                <a:lnTo>
                  <a:pt x="86867" y="105973"/>
                </a:lnTo>
                <a:lnTo>
                  <a:pt x="121802" y="75579"/>
                </a:lnTo>
                <a:lnTo>
                  <a:pt x="161312" y="49642"/>
                </a:lnTo>
                <a:lnTo>
                  <a:pt x="204849" y="28638"/>
                </a:lnTo>
                <a:lnTo>
                  <a:pt x="251866" y="13046"/>
                </a:lnTo>
                <a:lnTo>
                  <a:pt x="301814" y="3341"/>
                </a:lnTo>
                <a:lnTo>
                  <a:pt x="354147" y="0"/>
                </a:lnTo>
                <a:lnTo>
                  <a:pt x="406479" y="3341"/>
                </a:lnTo>
                <a:lnTo>
                  <a:pt x="456428" y="13046"/>
                </a:lnTo>
                <a:lnTo>
                  <a:pt x="503445" y="28638"/>
                </a:lnTo>
                <a:lnTo>
                  <a:pt x="546982" y="49642"/>
                </a:lnTo>
                <a:lnTo>
                  <a:pt x="586492" y="75579"/>
                </a:lnTo>
                <a:lnTo>
                  <a:pt x="621426" y="105973"/>
                </a:lnTo>
                <a:lnTo>
                  <a:pt x="651238" y="140348"/>
                </a:lnTo>
                <a:lnTo>
                  <a:pt x="675378" y="178227"/>
                </a:lnTo>
                <a:lnTo>
                  <a:pt x="693299" y="219133"/>
                </a:lnTo>
                <a:lnTo>
                  <a:pt x="704454" y="262589"/>
                </a:lnTo>
                <a:lnTo>
                  <a:pt x="708294" y="308118"/>
                </a:lnTo>
                <a:lnTo>
                  <a:pt x="704454" y="353652"/>
                </a:lnTo>
                <a:lnTo>
                  <a:pt x="693299" y="397110"/>
                </a:lnTo>
                <a:lnTo>
                  <a:pt x="675378" y="438017"/>
                </a:lnTo>
                <a:lnTo>
                  <a:pt x="651238" y="475896"/>
                </a:lnTo>
                <a:lnTo>
                  <a:pt x="621426" y="510270"/>
                </a:lnTo>
                <a:lnTo>
                  <a:pt x="586492" y="540664"/>
                </a:lnTo>
                <a:lnTo>
                  <a:pt x="546982" y="566599"/>
                </a:lnTo>
                <a:lnTo>
                  <a:pt x="503445" y="587601"/>
                </a:lnTo>
                <a:lnTo>
                  <a:pt x="456428" y="603192"/>
                </a:lnTo>
                <a:lnTo>
                  <a:pt x="406479" y="612896"/>
                </a:lnTo>
                <a:lnTo>
                  <a:pt x="354147" y="616236"/>
                </a:lnTo>
                <a:lnTo>
                  <a:pt x="301814" y="612896"/>
                </a:lnTo>
                <a:lnTo>
                  <a:pt x="251866" y="603192"/>
                </a:lnTo>
                <a:lnTo>
                  <a:pt x="204849" y="587601"/>
                </a:lnTo>
                <a:lnTo>
                  <a:pt x="161312" y="566599"/>
                </a:lnTo>
                <a:lnTo>
                  <a:pt x="121802" y="540664"/>
                </a:lnTo>
                <a:lnTo>
                  <a:pt x="86867" y="510270"/>
                </a:lnTo>
                <a:lnTo>
                  <a:pt x="57056" y="475896"/>
                </a:lnTo>
                <a:lnTo>
                  <a:pt x="32915" y="438017"/>
                </a:lnTo>
                <a:lnTo>
                  <a:pt x="14994" y="397110"/>
                </a:lnTo>
                <a:lnTo>
                  <a:pt x="3839" y="353652"/>
                </a:lnTo>
                <a:lnTo>
                  <a:pt x="0" y="308118"/>
                </a:lnTo>
                <a:close/>
              </a:path>
            </a:pathLst>
          </a:custGeom>
          <a:ln w="16191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15033" y="5001234"/>
            <a:ext cx="944392" cy="8069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33204" y="5067259"/>
            <a:ext cx="708294" cy="6162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33204" y="5067259"/>
            <a:ext cx="708660" cy="616585"/>
          </a:xfrm>
          <a:custGeom>
            <a:avLst/>
            <a:gdLst/>
            <a:ahLst/>
            <a:cxnLst/>
            <a:rect l="l" t="t" r="r" b="b"/>
            <a:pathLst>
              <a:path w="708660" h="616585">
                <a:moveTo>
                  <a:pt x="0" y="308118"/>
                </a:moveTo>
                <a:lnTo>
                  <a:pt x="3835" y="262589"/>
                </a:lnTo>
                <a:lnTo>
                  <a:pt x="14978" y="219133"/>
                </a:lnTo>
                <a:lnTo>
                  <a:pt x="32882" y="178227"/>
                </a:lnTo>
                <a:lnTo>
                  <a:pt x="57001" y="140348"/>
                </a:lnTo>
                <a:lnTo>
                  <a:pt x="86790" y="105973"/>
                </a:lnTo>
                <a:lnTo>
                  <a:pt x="121704" y="75579"/>
                </a:lnTo>
                <a:lnTo>
                  <a:pt x="161195" y="49642"/>
                </a:lnTo>
                <a:lnTo>
                  <a:pt x="204719" y="28638"/>
                </a:lnTo>
                <a:lnTo>
                  <a:pt x="251729" y="13046"/>
                </a:lnTo>
                <a:lnTo>
                  <a:pt x="301680" y="3341"/>
                </a:lnTo>
                <a:lnTo>
                  <a:pt x="354026" y="0"/>
                </a:lnTo>
                <a:lnTo>
                  <a:pt x="406377" y="3341"/>
                </a:lnTo>
                <a:lnTo>
                  <a:pt x="456344" y="13046"/>
                </a:lnTo>
                <a:lnTo>
                  <a:pt x="503377" y="28638"/>
                </a:lnTo>
                <a:lnTo>
                  <a:pt x="546929" y="49642"/>
                </a:lnTo>
                <a:lnTo>
                  <a:pt x="586452" y="75579"/>
                </a:lnTo>
                <a:lnTo>
                  <a:pt x="621399" y="105973"/>
                </a:lnTo>
                <a:lnTo>
                  <a:pt x="651220" y="140348"/>
                </a:lnTo>
                <a:lnTo>
                  <a:pt x="675368" y="178227"/>
                </a:lnTo>
                <a:lnTo>
                  <a:pt x="693295" y="219133"/>
                </a:lnTo>
                <a:lnTo>
                  <a:pt x="704453" y="262589"/>
                </a:lnTo>
                <a:lnTo>
                  <a:pt x="708294" y="308118"/>
                </a:lnTo>
                <a:lnTo>
                  <a:pt x="704453" y="353652"/>
                </a:lnTo>
                <a:lnTo>
                  <a:pt x="693295" y="397110"/>
                </a:lnTo>
                <a:lnTo>
                  <a:pt x="675368" y="438017"/>
                </a:lnTo>
                <a:lnTo>
                  <a:pt x="651220" y="475896"/>
                </a:lnTo>
                <a:lnTo>
                  <a:pt x="621399" y="510270"/>
                </a:lnTo>
                <a:lnTo>
                  <a:pt x="586452" y="540664"/>
                </a:lnTo>
                <a:lnTo>
                  <a:pt x="546929" y="566599"/>
                </a:lnTo>
                <a:lnTo>
                  <a:pt x="503377" y="587601"/>
                </a:lnTo>
                <a:lnTo>
                  <a:pt x="456344" y="603192"/>
                </a:lnTo>
                <a:lnTo>
                  <a:pt x="406377" y="612896"/>
                </a:lnTo>
                <a:lnTo>
                  <a:pt x="354026" y="616236"/>
                </a:lnTo>
                <a:lnTo>
                  <a:pt x="301680" y="612896"/>
                </a:lnTo>
                <a:lnTo>
                  <a:pt x="251729" y="603192"/>
                </a:lnTo>
                <a:lnTo>
                  <a:pt x="204719" y="587601"/>
                </a:lnTo>
                <a:lnTo>
                  <a:pt x="161195" y="566599"/>
                </a:lnTo>
                <a:lnTo>
                  <a:pt x="121704" y="540664"/>
                </a:lnTo>
                <a:lnTo>
                  <a:pt x="86790" y="510270"/>
                </a:lnTo>
                <a:lnTo>
                  <a:pt x="57001" y="475896"/>
                </a:lnTo>
                <a:lnTo>
                  <a:pt x="32882" y="438017"/>
                </a:lnTo>
                <a:lnTo>
                  <a:pt x="14978" y="397110"/>
                </a:lnTo>
                <a:lnTo>
                  <a:pt x="3835" y="353652"/>
                </a:lnTo>
                <a:lnTo>
                  <a:pt x="0" y="308118"/>
                </a:lnTo>
                <a:close/>
              </a:path>
            </a:pathLst>
          </a:custGeom>
          <a:ln w="16191">
            <a:solidFill>
              <a:srgbClr val="7C5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31847" y="4986561"/>
            <a:ext cx="944392" cy="7923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50017" y="5052587"/>
            <a:ext cx="708294" cy="6015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50017" y="5052587"/>
            <a:ext cx="708660" cy="601980"/>
          </a:xfrm>
          <a:custGeom>
            <a:avLst/>
            <a:gdLst/>
            <a:ahLst/>
            <a:cxnLst/>
            <a:rect l="l" t="t" r="r" b="b"/>
            <a:pathLst>
              <a:path w="708660" h="601979">
                <a:moveTo>
                  <a:pt x="0" y="300782"/>
                </a:moveTo>
                <a:lnTo>
                  <a:pt x="3835" y="256336"/>
                </a:lnTo>
                <a:lnTo>
                  <a:pt x="14978" y="213915"/>
                </a:lnTo>
                <a:lnTo>
                  <a:pt x="32882" y="173983"/>
                </a:lnTo>
                <a:lnTo>
                  <a:pt x="57001" y="137006"/>
                </a:lnTo>
                <a:lnTo>
                  <a:pt x="86790" y="103450"/>
                </a:lnTo>
                <a:lnTo>
                  <a:pt x="121704" y="73779"/>
                </a:lnTo>
                <a:lnTo>
                  <a:pt x="161195" y="48459"/>
                </a:lnTo>
                <a:lnTo>
                  <a:pt x="204719" y="27956"/>
                </a:lnTo>
                <a:lnTo>
                  <a:pt x="251729" y="12735"/>
                </a:lnTo>
                <a:lnTo>
                  <a:pt x="301680" y="3261"/>
                </a:lnTo>
                <a:lnTo>
                  <a:pt x="354026" y="0"/>
                </a:lnTo>
                <a:lnTo>
                  <a:pt x="406377" y="3261"/>
                </a:lnTo>
                <a:lnTo>
                  <a:pt x="456344" y="12735"/>
                </a:lnTo>
                <a:lnTo>
                  <a:pt x="503377" y="27956"/>
                </a:lnTo>
                <a:lnTo>
                  <a:pt x="546929" y="48459"/>
                </a:lnTo>
                <a:lnTo>
                  <a:pt x="586452" y="73779"/>
                </a:lnTo>
                <a:lnTo>
                  <a:pt x="621399" y="103450"/>
                </a:lnTo>
                <a:lnTo>
                  <a:pt x="651220" y="137006"/>
                </a:lnTo>
                <a:lnTo>
                  <a:pt x="675368" y="173983"/>
                </a:lnTo>
                <a:lnTo>
                  <a:pt x="693295" y="213915"/>
                </a:lnTo>
                <a:lnTo>
                  <a:pt x="704453" y="256336"/>
                </a:lnTo>
                <a:lnTo>
                  <a:pt x="708294" y="300782"/>
                </a:lnTo>
                <a:lnTo>
                  <a:pt x="704453" y="345232"/>
                </a:lnTo>
                <a:lnTo>
                  <a:pt x="693295" y="387656"/>
                </a:lnTo>
                <a:lnTo>
                  <a:pt x="675368" y="427589"/>
                </a:lnTo>
                <a:lnTo>
                  <a:pt x="651220" y="464566"/>
                </a:lnTo>
                <a:lnTo>
                  <a:pt x="621399" y="498122"/>
                </a:lnTo>
                <a:lnTo>
                  <a:pt x="586452" y="527791"/>
                </a:lnTo>
                <a:lnTo>
                  <a:pt x="546929" y="553109"/>
                </a:lnTo>
                <a:lnTo>
                  <a:pt x="503377" y="573611"/>
                </a:lnTo>
                <a:lnTo>
                  <a:pt x="456344" y="588830"/>
                </a:lnTo>
                <a:lnTo>
                  <a:pt x="406377" y="598303"/>
                </a:lnTo>
                <a:lnTo>
                  <a:pt x="354026" y="601564"/>
                </a:lnTo>
                <a:lnTo>
                  <a:pt x="301680" y="598303"/>
                </a:lnTo>
                <a:lnTo>
                  <a:pt x="251729" y="588830"/>
                </a:lnTo>
                <a:lnTo>
                  <a:pt x="204719" y="573611"/>
                </a:lnTo>
                <a:lnTo>
                  <a:pt x="161195" y="553109"/>
                </a:lnTo>
                <a:lnTo>
                  <a:pt x="121704" y="527791"/>
                </a:lnTo>
                <a:lnTo>
                  <a:pt x="86790" y="498122"/>
                </a:lnTo>
                <a:lnTo>
                  <a:pt x="57001" y="464566"/>
                </a:lnTo>
                <a:lnTo>
                  <a:pt x="32882" y="427589"/>
                </a:lnTo>
                <a:lnTo>
                  <a:pt x="14978" y="387656"/>
                </a:lnTo>
                <a:lnTo>
                  <a:pt x="3835" y="345232"/>
                </a:lnTo>
                <a:lnTo>
                  <a:pt x="0" y="300782"/>
                </a:lnTo>
                <a:close/>
              </a:path>
            </a:pathLst>
          </a:custGeom>
          <a:ln w="16150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67047" y="5030578"/>
            <a:ext cx="944392" cy="79230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85217" y="5096604"/>
            <a:ext cx="708294" cy="60156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85217" y="5096604"/>
            <a:ext cx="708660" cy="601980"/>
          </a:xfrm>
          <a:custGeom>
            <a:avLst/>
            <a:gdLst/>
            <a:ahLst/>
            <a:cxnLst/>
            <a:rect l="l" t="t" r="r" b="b"/>
            <a:pathLst>
              <a:path w="708659" h="601979">
                <a:moveTo>
                  <a:pt x="0" y="300782"/>
                </a:moveTo>
                <a:lnTo>
                  <a:pt x="3835" y="256336"/>
                </a:lnTo>
                <a:lnTo>
                  <a:pt x="14978" y="213915"/>
                </a:lnTo>
                <a:lnTo>
                  <a:pt x="32882" y="173983"/>
                </a:lnTo>
                <a:lnTo>
                  <a:pt x="57001" y="137006"/>
                </a:lnTo>
                <a:lnTo>
                  <a:pt x="86790" y="103450"/>
                </a:lnTo>
                <a:lnTo>
                  <a:pt x="121704" y="73779"/>
                </a:lnTo>
                <a:lnTo>
                  <a:pt x="161195" y="48459"/>
                </a:lnTo>
                <a:lnTo>
                  <a:pt x="204719" y="27956"/>
                </a:lnTo>
                <a:lnTo>
                  <a:pt x="251729" y="12735"/>
                </a:lnTo>
                <a:lnTo>
                  <a:pt x="301680" y="3261"/>
                </a:lnTo>
                <a:lnTo>
                  <a:pt x="354026" y="0"/>
                </a:lnTo>
                <a:lnTo>
                  <a:pt x="406377" y="3261"/>
                </a:lnTo>
                <a:lnTo>
                  <a:pt x="456344" y="12735"/>
                </a:lnTo>
                <a:lnTo>
                  <a:pt x="503377" y="27956"/>
                </a:lnTo>
                <a:lnTo>
                  <a:pt x="546929" y="48459"/>
                </a:lnTo>
                <a:lnTo>
                  <a:pt x="586452" y="73779"/>
                </a:lnTo>
                <a:lnTo>
                  <a:pt x="621399" y="103450"/>
                </a:lnTo>
                <a:lnTo>
                  <a:pt x="651220" y="137006"/>
                </a:lnTo>
                <a:lnTo>
                  <a:pt x="675368" y="173983"/>
                </a:lnTo>
                <a:lnTo>
                  <a:pt x="693295" y="213915"/>
                </a:lnTo>
                <a:lnTo>
                  <a:pt x="704453" y="256336"/>
                </a:lnTo>
                <a:lnTo>
                  <a:pt x="708294" y="300782"/>
                </a:lnTo>
                <a:lnTo>
                  <a:pt x="704453" y="345232"/>
                </a:lnTo>
                <a:lnTo>
                  <a:pt x="693295" y="387656"/>
                </a:lnTo>
                <a:lnTo>
                  <a:pt x="675368" y="427589"/>
                </a:lnTo>
                <a:lnTo>
                  <a:pt x="651220" y="464566"/>
                </a:lnTo>
                <a:lnTo>
                  <a:pt x="621399" y="498122"/>
                </a:lnTo>
                <a:lnTo>
                  <a:pt x="586452" y="527791"/>
                </a:lnTo>
                <a:lnTo>
                  <a:pt x="546929" y="553109"/>
                </a:lnTo>
                <a:lnTo>
                  <a:pt x="503377" y="573611"/>
                </a:lnTo>
                <a:lnTo>
                  <a:pt x="456344" y="588830"/>
                </a:lnTo>
                <a:lnTo>
                  <a:pt x="406377" y="598303"/>
                </a:lnTo>
                <a:lnTo>
                  <a:pt x="354026" y="601564"/>
                </a:lnTo>
                <a:lnTo>
                  <a:pt x="301680" y="598303"/>
                </a:lnTo>
                <a:lnTo>
                  <a:pt x="251729" y="588830"/>
                </a:lnTo>
                <a:lnTo>
                  <a:pt x="204719" y="573611"/>
                </a:lnTo>
                <a:lnTo>
                  <a:pt x="161195" y="553109"/>
                </a:lnTo>
                <a:lnTo>
                  <a:pt x="121704" y="527791"/>
                </a:lnTo>
                <a:lnTo>
                  <a:pt x="86790" y="498122"/>
                </a:lnTo>
                <a:lnTo>
                  <a:pt x="57001" y="464566"/>
                </a:lnTo>
                <a:lnTo>
                  <a:pt x="32882" y="427589"/>
                </a:lnTo>
                <a:lnTo>
                  <a:pt x="14978" y="387656"/>
                </a:lnTo>
                <a:lnTo>
                  <a:pt x="3835" y="345232"/>
                </a:lnTo>
                <a:lnTo>
                  <a:pt x="0" y="300782"/>
                </a:lnTo>
                <a:close/>
              </a:path>
            </a:pathLst>
          </a:custGeom>
          <a:ln w="16150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871615" y="5177806"/>
            <a:ext cx="34734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30" dirty="0">
                <a:latin typeface="Trebuchet MS"/>
                <a:cs typeface="Trebuchet MS"/>
              </a:rPr>
              <a:t>T</a:t>
            </a:r>
            <a:r>
              <a:rPr sz="1750" spc="-215" dirty="0">
                <a:latin typeface="Trebuchet MS"/>
                <a:cs typeface="Trebuchet MS"/>
              </a:rPr>
              <a:t> </a:t>
            </a:r>
            <a:r>
              <a:rPr sz="1750" spc="170" dirty="0">
                <a:latin typeface="Trebuchet MS"/>
                <a:cs typeface="Trebuchet MS"/>
              </a:rPr>
              <a:t>3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61308" y="5177806"/>
            <a:ext cx="34734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30" dirty="0">
                <a:latin typeface="Trebuchet MS"/>
                <a:cs typeface="Trebuchet MS"/>
              </a:rPr>
              <a:t>T</a:t>
            </a:r>
            <a:r>
              <a:rPr sz="1750" spc="-215" dirty="0">
                <a:latin typeface="Trebuchet MS"/>
                <a:cs typeface="Trebuchet MS"/>
              </a:rPr>
              <a:t> </a:t>
            </a:r>
            <a:r>
              <a:rPr sz="1750" spc="170" dirty="0">
                <a:latin typeface="Trebuchet MS"/>
                <a:cs typeface="Trebuchet MS"/>
              </a:rPr>
              <a:t>4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29682" y="5217422"/>
            <a:ext cx="34671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60" dirty="0">
                <a:latin typeface="Trebuchet MS"/>
                <a:cs typeface="Trebuchet MS"/>
              </a:rPr>
              <a:t>T</a:t>
            </a:r>
            <a:r>
              <a:rPr sz="1700" spc="-204" dirty="0">
                <a:latin typeface="Trebuchet MS"/>
                <a:cs typeface="Trebuchet MS"/>
              </a:rPr>
              <a:t> </a:t>
            </a:r>
            <a:r>
              <a:rPr sz="1700" spc="195" dirty="0">
                <a:latin typeface="Trebuchet MS"/>
                <a:cs typeface="Trebuchet MS"/>
              </a:rPr>
              <a:t>5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55295" y="5158243"/>
            <a:ext cx="34607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30" dirty="0">
                <a:latin typeface="Trebuchet MS"/>
                <a:cs typeface="Trebuchet MS"/>
              </a:rPr>
              <a:t>T</a:t>
            </a:r>
            <a:r>
              <a:rPr sz="1750" spc="-225" dirty="0">
                <a:latin typeface="Trebuchet MS"/>
                <a:cs typeface="Trebuchet MS"/>
              </a:rPr>
              <a:t> </a:t>
            </a:r>
            <a:r>
              <a:rPr sz="1750" spc="170" dirty="0">
                <a:latin typeface="Trebuchet MS"/>
                <a:cs typeface="Trebuchet MS"/>
              </a:rPr>
              <a:t>2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119212" y="2925024"/>
            <a:ext cx="1168400" cy="690880"/>
          </a:xfrm>
          <a:custGeom>
            <a:avLst/>
            <a:gdLst/>
            <a:ahLst/>
            <a:cxnLst/>
            <a:rect l="l" t="t" r="r" b="b"/>
            <a:pathLst>
              <a:path w="1168400" h="690879">
                <a:moveTo>
                  <a:pt x="1138488" y="17311"/>
                </a:moveTo>
                <a:lnTo>
                  <a:pt x="1120461" y="18786"/>
                </a:lnTo>
                <a:lnTo>
                  <a:pt x="0" y="678838"/>
                </a:lnTo>
                <a:lnTo>
                  <a:pt x="10703" y="690772"/>
                </a:lnTo>
                <a:lnTo>
                  <a:pt x="1131154" y="30837"/>
                </a:lnTo>
                <a:lnTo>
                  <a:pt x="1138488" y="17311"/>
                </a:lnTo>
                <a:close/>
              </a:path>
              <a:path w="1168400" h="690879">
                <a:moveTo>
                  <a:pt x="1166316" y="2738"/>
                </a:moveTo>
                <a:lnTo>
                  <a:pt x="1147703" y="2738"/>
                </a:lnTo>
                <a:lnTo>
                  <a:pt x="1158600" y="14672"/>
                </a:lnTo>
                <a:lnTo>
                  <a:pt x="1131154" y="30837"/>
                </a:lnTo>
                <a:lnTo>
                  <a:pt x="1077237" y="130290"/>
                </a:lnTo>
                <a:lnTo>
                  <a:pt x="1075299" y="134007"/>
                </a:lnTo>
                <a:lnTo>
                  <a:pt x="1077479" y="138310"/>
                </a:lnTo>
                <a:lnTo>
                  <a:pt x="1082080" y="140071"/>
                </a:lnTo>
                <a:lnTo>
                  <a:pt x="1086681" y="141636"/>
                </a:lnTo>
                <a:lnTo>
                  <a:pt x="1092008" y="139876"/>
                </a:lnTo>
                <a:lnTo>
                  <a:pt x="1093945" y="136159"/>
                </a:lnTo>
                <a:lnTo>
                  <a:pt x="1166316" y="2738"/>
                </a:lnTo>
                <a:close/>
              </a:path>
              <a:path w="1168400" h="690879">
                <a:moveTo>
                  <a:pt x="1150382" y="5673"/>
                </a:moveTo>
                <a:lnTo>
                  <a:pt x="1144797" y="5673"/>
                </a:lnTo>
                <a:lnTo>
                  <a:pt x="1153999" y="16041"/>
                </a:lnTo>
                <a:lnTo>
                  <a:pt x="1138488" y="17311"/>
                </a:lnTo>
                <a:lnTo>
                  <a:pt x="1131154" y="30837"/>
                </a:lnTo>
                <a:lnTo>
                  <a:pt x="1158600" y="14672"/>
                </a:lnTo>
                <a:lnTo>
                  <a:pt x="1150382" y="5673"/>
                </a:lnTo>
                <a:close/>
              </a:path>
              <a:path w="1168400" h="690879">
                <a:moveTo>
                  <a:pt x="1167801" y="0"/>
                </a:moveTo>
                <a:lnTo>
                  <a:pt x="979649" y="15650"/>
                </a:lnTo>
                <a:lnTo>
                  <a:pt x="976017" y="19171"/>
                </a:lnTo>
                <a:lnTo>
                  <a:pt x="976501" y="23280"/>
                </a:lnTo>
                <a:lnTo>
                  <a:pt x="977228" y="27192"/>
                </a:lnTo>
                <a:lnTo>
                  <a:pt x="981587" y="30127"/>
                </a:lnTo>
                <a:lnTo>
                  <a:pt x="1120461" y="18786"/>
                </a:lnTo>
                <a:lnTo>
                  <a:pt x="1147703" y="2738"/>
                </a:lnTo>
                <a:lnTo>
                  <a:pt x="1166316" y="2738"/>
                </a:lnTo>
                <a:lnTo>
                  <a:pt x="1167801" y="0"/>
                </a:lnTo>
                <a:close/>
              </a:path>
              <a:path w="1168400" h="690879">
                <a:moveTo>
                  <a:pt x="1147703" y="2738"/>
                </a:moveTo>
                <a:lnTo>
                  <a:pt x="1120461" y="18786"/>
                </a:lnTo>
                <a:lnTo>
                  <a:pt x="1138488" y="17311"/>
                </a:lnTo>
                <a:lnTo>
                  <a:pt x="1144797" y="5673"/>
                </a:lnTo>
                <a:lnTo>
                  <a:pt x="1150382" y="5673"/>
                </a:lnTo>
                <a:lnTo>
                  <a:pt x="1147703" y="2738"/>
                </a:lnTo>
                <a:close/>
              </a:path>
              <a:path w="1168400" h="690879">
                <a:moveTo>
                  <a:pt x="1144797" y="5673"/>
                </a:moveTo>
                <a:lnTo>
                  <a:pt x="1138488" y="17311"/>
                </a:lnTo>
                <a:lnTo>
                  <a:pt x="1153999" y="16041"/>
                </a:lnTo>
                <a:lnTo>
                  <a:pt x="1144797" y="5673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86772" y="2925024"/>
            <a:ext cx="1240790" cy="690880"/>
          </a:xfrm>
          <a:custGeom>
            <a:avLst/>
            <a:gdLst/>
            <a:ahLst/>
            <a:cxnLst/>
            <a:rect l="l" t="t" r="r" b="b"/>
            <a:pathLst>
              <a:path w="1240789" h="690879">
                <a:moveTo>
                  <a:pt x="29966" y="16582"/>
                </a:moveTo>
                <a:lnTo>
                  <a:pt x="37585" y="29617"/>
                </a:lnTo>
                <a:lnTo>
                  <a:pt x="1229889" y="690772"/>
                </a:lnTo>
                <a:lnTo>
                  <a:pt x="1240302" y="678643"/>
                </a:lnTo>
                <a:lnTo>
                  <a:pt x="48069" y="17658"/>
                </a:lnTo>
                <a:lnTo>
                  <a:pt x="29966" y="16582"/>
                </a:lnTo>
                <a:close/>
              </a:path>
              <a:path w="1240789" h="690879">
                <a:moveTo>
                  <a:pt x="0" y="0"/>
                </a:moveTo>
                <a:lnTo>
                  <a:pt x="80878" y="138115"/>
                </a:lnTo>
                <a:lnTo>
                  <a:pt x="86206" y="139680"/>
                </a:lnTo>
                <a:lnTo>
                  <a:pt x="95407" y="136159"/>
                </a:lnTo>
                <a:lnTo>
                  <a:pt x="97345" y="131855"/>
                </a:lnTo>
                <a:lnTo>
                  <a:pt x="37585" y="29617"/>
                </a:lnTo>
                <a:lnTo>
                  <a:pt x="9928" y="14281"/>
                </a:lnTo>
                <a:lnTo>
                  <a:pt x="20098" y="2151"/>
                </a:lnTo>
                <a:lnTo>
                  <a:pt x="36054" y="2151"/>
                </a:lnTo>
                <a:lnTo>
                  <a:pt x="0" y="0"/>
                </a:lnTo>
                <a:close/>
              </a:path>
              <a:path w="1240789" h="690879">
                <a:moveTo>
                  <a:pt x="20098" y="2151"/>
                </a:moveTo>
                <a:lnTo>
                  <a:pt x="9928" y="14281"/>
                </a:lnTo>
                <a:lnTo>
                  <a:pt x="37585" y="29617"/>
                </a:lnTo>
                <a:lnTo>
                  <a:pt x="29966" y="16582"/>
                </a:lnTo>
                <a:lnTo>
                  <a:pt x="14286" y="15650"/>
                </a:lnTo>
                <a:lnTo>
                  <a:pt x="23246" y="5086"/>
                </a:lnTo>
                <a:lnTo>
                  <a:pt x="25391" y="5086"/>
                </a:lnTo>
                <a:lnTo>
                  <a:pt x="20098" y="2151"/>
                </a:lnTo>
                <a:close/>
              </a:path>
              <a:path w="1240789" h="690879">
                <a:moveTo>
                  <a:pt x="36054" y="2151"/>
                </a:moveTo>
                <a:lnTo>
                  <a:pt x="20098" y="2151"/>
                </a:lnTo>
                <a:lnTo>
                  <a:pt x="48069" y="17658"/>
                </a:lnTo>
                <a:lnTo>
                  <a:pt x="182098" y="25627"/>
                </a:lnTo>
                <a:lnTo>
                  <a:pt x="187183" y="25823"/>
                </a:lnTo>
                <a:lnTo>
                  <a:pt x="191542" y="22888"/>
                </a:lnTo>
                <a:lnTo>
                  <a:pt x="192026" y="18780"/>
                </a:lnTo>
                <a:lnTo>
                  <a:pt x="192268" y="14867"/>
                </a:lnTo>
                <a:lnTo>
                  <a:pt x="188636" y="11346"/>
                </a:lnTo>
                <a:lnTo>
                  <a:pt x="183551" y="10955"/>
                </a:lnTo>
                <a:lnTo>
                  <a:pt x="36054" y="2151"/>
                </a:lnTo>
                <a:close/>
              </a:path>
              <a:path w="1240789" h="690879">
                <a:moveTo>
                  <a:pt x="25391" y="5086"/>
                </a:moveTo>
                <a:lnTo>
                  <a:pt x="23246" y="5086"/>
                </a:lnTo>
                <a:lnTo>
                  <a:pt x="29966" y="16582"/>
                </a:lnTo>
                <a:lnTo>
                  <a:pt x="48069" y="17658"/>
                </a:lnTo>
                <a:lnTo>
                  <a:pt x="25391" y="5086"/>
                </a:lnTo>
                <a:close/>
              </a:path>
              <a:path w="1240789" h="690879">
                <a:moveTo>
                  <a:pt x="23246" y="5086"/>
                </a:moveTo>
                <a:lnTo>
                  <a:pt x="14286" y="15650"/>
                </a:lnTo>
                <a:lnTo>
                  <a:pt x="29966" y="16582"/>
                </a:lnTo>
                <a:lnTo>
                  <a:pt x="23246" y="5086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65858" y="4304279"/>
            <a:ext cx="1227455" cy="768985"/>
          </a:xfrm>
          <a:custGeom>
            <a:avLst/>
            <a:gdLst/>
            <a:ahLst/>
            <a:cxnLst/>
            <a:rect l="l" t="t" r="r" b="b"/>
            <a:pathLst>
              <a:path w="1227455" h="768985">
                <a:moveTo>
                  <a:pt x="1198810" y="17830"/>
                </a:moveTo>
                <a:lnTo>
                  <a:pt x="1180908" y="19721"/>
                </a:lnTo>
                <a:lnTo>
                  <a:pt x="0" y="757169"/>
                </a:lnTo>
                <a:lnTo>
                  <a:pt x="11138" y="768789"/>
                </a:lnTo>
                <a:lnTo>
                  <a:pt x="1192046" y="31327"/>
                </a:lnTo>
                <a:lnTo>
                  <a:pt x="1198810" y="17830"/>
                </a:lnTo>
                <a:close/>
              </a:path>
              <a:path w="1227455" h="768985">
                <a:moveTo>
                  <a:pt x="1225822" y="3090"/>
                </a:moveTo>
                <a:lnTo>
                  <a:pt x="1207539" y="3090"/>
                </a:lnTo>
                <a:lnTo>
                  <a:pt x="1218653" y="14711"/>
                </a:lnTo>
                <a:lnTo>
                  <a:pt x="1192046" y="31327"/>
                </a:lnTo>
                <a:lnTo>
                  <a:pt x="1139591" y="136002"/>
                </a:lnTo>
                <a:lnTo>
                  <a:pt x="1141843" y="140286"/>
                </a:lnTo>
                <a:lnTo>
                  <a:pt x="1151141" y="143319"/>
                </a:lnTo>
                <a:lnTo>
                  <a:pt x="1156445" y="141519"/>
                </a:lnTo>
                <a:lnTo>
                  <a:pt x="1225822" y="3090"/>
                </a:lnTo>
                <a:close/>
              </a:path>
              <a:path w="1227455" h="768985">
                <a:moveTo>
                  <a:pt x="1227371" y="0"/>
                </a:moveTo>
                <a:lnTo>
                  <a:pt x="1039969" y="19778"/>
                </a:lnTo>
                <a:lnTo>
                  <a:pt x="1036482" y="23475"/>
                </a:lnTo>
                <a:lnTo>
                  <a:pt x="1037766" y="31516"/>
                </a:lnTo>
                <a:lnTo>
                  <a:pt x="1042343" y="34352"/>
                </a:lnTo>
                <a:lnTo>
                  <a:pt x="1180908" y="19721"/>
                </a:lnTo>
                <a:lnTo>
                  <a:pt x="1207539" y="3090"/>
                </a:lnTo>
                <a:lnTo>
                  <a:pt x="1225822" y="3090"/>
                </a:lnTo>
                <a:lnTo>
                  <a:pt x="1227371" y="0"/>
                </a:lnTo>
                <a:close/>
              </a:path>
              <a:path w="1227455" h="768985">
                <a:moveTo>
                  <a:pt x="1210476" y="6162"/>
                </a:moveTo>
                <a:lnTo>
                  <a:pt x="1204657" y="6162"/>
                </a:lnTo>
                <a:lnTo>
                  <a:pt x="1214270" y="16198"/>
                </a:lnTo>
                <a:lnTo>
                  <a:pt x="1198810" y="17830"/>
                </a:lnTo>
                <a:lnTo>
                  <a:pt x="1192046" y="31327"/>
                </a:lnTo>
                <a:lnTo>
                  <a:pt x="1218653" y="14711"/>
                </a:lnTo>
                <a:lnTo>
                  <a:pt x="1210476" y="6162"/>
                </a:lnTo>
                <a:close/>
              </a:path>
              <a:path w="1227455" h="768985">
                <a:moveTo>
                  <a:pt x="1207539" y="3090"/>
                </a:moveTo>
                <a:lnTo>
                  <a:pt x="1180908" y="19721"/>
                </a:lnTo>
                <a:lnTo>
                  <a:pt x="1198810" y="17830"/>
                </a:lnTo>
                <a:lnTo>
                  <a:pt x="1204657" y="6162"/>
                </a:lnTo>
                <a:lnTo>
                  <a:pt x="1210476" y="6162"/>
                </a:lnTo>
                <a:lnTo>
                  <a:pt x="1207539" y="3090"/>
                </a:lnTo>
                <a:close/>
              </a:path>
              <a:path w="1227455" h="768985">
                <a:moveTo>
                  <a:pt x="1204657" y="6162"/>
                </a:moveTo>
                <a:lnTo>
                  <a:pt x="1198810" y="17830"/>
                </a:lnTo>
                <a:lnTo>
                  <a:pt x="1214270" y="16198"/>
                </a:lnTo>
                <a:lnTo>
                  <a:pt x="1204657" y="6162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97619" y="4289549"/>
            <a:ext cx="214629" cy="784225"/>
          </a:xfrm>
          <a:custGeom>
            <a:avLst/>
            <a:gdLst/>
            <a:ahLst/>
            <a:cxnLst/>
            <a:rect l="l" t="t" r="r" b="b"/>
            <a:pathLst>
              <a:path w="214630" h="784225">
                <a:moveTo>
                  <a:pt x="137282" y="28918"/>
                </a:moveTo>
                <a:lnTo>
                  <a:pt x="126158" y="40385"/>
                </a:lnTo>
                <a:lnTo>
                  <a:pt x="0" y="781603"/>
                </a:lnTo>
                <a:lnTo>
                  <a:pt x="18016" y="783599"/>
                </a:lnTo>
                <a:lnTo>
                  <a:pt x="144171" y="42398"/>
                </a:lnTo>
                <a:lnTo>
                  <a:pt x="137282" y="28918"/>
                </a:lnTo>
                <a:close/>
              </a:path>
              <a:path w="214630" h="784225">
                <a:moveTo>
                  <a:pt x="149075" y="13478"/>
                </a:moveTo>
                <a:lnTo>
                  <a:pt x="130737" y="13478"/>
                </a:lnTo>
                <a:lnTo>
                  <a:pt x="148753" y="15474"/>
                </a:lnTo>
                <a:lnTo>
                  <a:pt x="144171" y="42398"/>
                </a:lnTo>
                <a:lnTo>
                  <a:pt x="197499" y="146762"/>
                </a:lnTo>
                <a:lnTo>
                  <a:pt x="202802" y="148562"/>
                </a:lnTo>
                <a:lnTo>
                  <a:pt x="212076" y="145471"/>
                </a:lnTo>
                <a:lnTo>
                  <a:pt x="214304" y="141167"/>
                </a:lnTo>
                <a:lnTo>
                  <a:pt x="212367" y="137411"/>
                </a:lnTo>
                <a:lnTo>
                  <a:pt x="149075" y="13478"/>
                </a:lnTo>
                <a:close/>
              </a:path>
              <a:path w="214630" h="784225">
                <a:moveTo>
                  <a:pt x="142191" y="0"/>
                </a:moveTo>
                <a:lnTo>
                  <a:pt x="25619" y="120215"/>
                </a:lnTo>
                <a:lnTo>
                  <a:pt x="26321" y="124832"/>
                </a:lnTo>
                <a:lnTo>
                  <a:pt x="34216" y="129820"/>
                </a:lnTo>
                <a:lnTo>
                  <a:pt x="39930" y="129272"/>
                </a:lnTo>
                <a:lnTo>
                  <a:pt x="126158" y="40385"/>
                </a:lnTo>
                <a:lnTo>
                  <a:pt x="130737" y="13478"/>
                </a:lnTo>
                <a:lnTo>
                  <a:pt x="149075" y="13478"/>
                </a:lnTo>
                <a:lnTo>
                  <a:pt x="142191" y="0"/>
                </a:lnTo>
                <a:close/>
              </a:path>
              <a:path w="214630" h="784225">
                <a:moveTo>
                  <a:pt x="148444" y="17293"/>
                </a:moveTo>
                <a:lnTo>
                  <a:pt x="131343" y="17293"/>
                </a:lnTo>
                <a:lnTo>
                  <a:pt x="146889" y="19015"/>
                </a:lnTo>
                <a:lnTo>
                  <a:pt x="137282" y="28918"/>
                </a:lnTo>
                <a:lnTo>
                  <a:pt x="144171" y="42398"/>
                </a:lnTo>
                <a:lnTo>
                  <a:pt x="148444" y="17293"/>
                </a:lnTo>
                <a:close/>
              </a:path>
              <a:path w="214630" h="784225">
                <a:moveTo>
                  <a:pt x="130737" y="13478"/>
                </a:moveTo>
                <a:lnTo>
                  <a:pt x="126158" y="40385"/>
                </a:lnTo>
                <a:lnTo>
                  <a:pt x="137282" y="28918"/>
                </a:lnTo>
                <a:lnTo>
                  <a:pt x="131343" y="17293"/>
                </a:lnTo>
                <a:lnTo>
                  <a:pt x="148444" y="17293"/>
                </a:lnTo>
                <a:lnTo>
                  <a:pt x="148753" y="15474"/>
                </a:lnTo>
                <a:lnTo>
                  <a:pt x="130737" y="13478"/>
                </a:lnTo>
                <a:close/>
              </a:path>
              <a:path w="214630" h="784225">
                <a:moveTo>
                  <a:pt x="131343" y="17293"/>
                </a:moveTo>
                <a:lnTo>
                  <a:pt x="137282" y="28918"/>
                </a:lnTo>
                <a:lnTo>
                  <a:pt x="146889" y="19015"/>
                </a:lnTo>
                <a:lnTo>
                  <a:pt x="131343" y="17293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88216" y="4304279"/>
            <a:ext cx="915035" cy="826769"/>
          </a:xfrm>
          <a:custGeom>
            <a:avLst/>
            <a:gdLst/>
            <a:ahLst/>
            <a:cxnLst/>
            <a:rect l="l" t="t" r="r" b="b"/>
            <a:pathLst>
              <a:path w="915035" h="826770">
                <a:moveTo>
                  <a:pt x="24030" y="21748"/>
                </a:moveTo>
                <a:lnTo>
                  <a:pt x="27622" y="36006"/>
                </a:lnTo>
                <a:lnTo>
                  <a:pt x="901434" y="826559"/>
                </a:lnTo>
                <a:lnTo>
                  <a:pt x="914995" y="816778"/>
                </a:lnTo>
                <a:lnTo>
                  <a:pt x="41213" y="26252"/>
                </a:lnTo>
                <a:lnTo>
                  <a:pt x="24030" y="21748"/>
                </a:lnTo>
                <a:close/>
              </a:path>
              <a:path w="915035" h="826770">
                <a:moveTo>
                  <a:pt x="0" y="0"/>
                </a:moveTo>
                <a:lnTo>
                  <a:pt x="37678" y="149598"/>
                </a:lnTo>
                <a:lnTo>
                  <a:pt x="42473" y="152161"/>
                </a:lnTo>
                <a:lnTo>
                  <a:pt x="52329" y="150537"/>
                </a:lnTo>
                <a:lnTo>
                  <a:pt x="55501" y="146664"/>
                </a:lnTo>
                <a:lnTo>
                  <a:pt x="27622" y="36006"/>
                </a:lnTo>
                <a:lnTo>
                  <a:pt x="5230" y="15748"/>
                </a:lnTo>
                <a:lnTo>
                  <a:pt x="18790" y="5966"/>
                </a:lnTo>
                <a:lnTo>
                  <a:pt x="22757" y="5966"/>
                </a:lnTo>
                <a:lnTo>
                  <a:pt x="0" y="0"/>
                </a:lnTo>
                <a:close/>
              </a:path>
              <a:path w="915035" h="826770">
                <a:moveTo>
                  <a:pt x="22757" y="5966"/>
                </a:moveTo>
                <a:lnTo>
                  <a:pt x="18790" y="5966"/>
                </a:lnTo>
                <a:lnTo>
                  <a:pt x="41213" y="26252"/>
                </a:lnTo>
                <a:lnTo>
                  <a:pt x="174131" y="61095"/>
                </a:lnTo>
                <a:lnTo>
                  <a:pt x="179265" y="58982"/>
                </a:lnTo>
                <a:lnTo>
                  <a:pt x="182364" y="51274"/>
                </a:lnTo>
                <a:lnTo>
                  <a:pt x="179749" y="47127"/>
                </a:lnTo>
                <a:lnTo>
                  <a:pt x="22757" y="5966"/>
                </a:lnTo>
                <a:close/>
              </a:path>
              <a:path w="915035" h="826770">
                <a:moveTo>
                  <a:pt x="18790" y="5966"/>
                </a:moveTo>
                <a:lnTo>
                  <a:pt x="5230" y="15748"/>
                </a:lnTo>
                <a:lnTo>
                  <a:pt x="27622" y="36006"/>
                </a:lnTo>
                <a:lnTo>
                  <a:pt x="24030" y="21748"/>
                </a:lnTo>
                <a:lnTo>
                  <a:pt x="9201" y="17861"/>
                </a:lnTo>
                <a:lnTo>
                  <a:pt x="20921" y="9409"/>
                </a:lnTo>
                <a:lnTo>
                  <a:pt x="22596" y="9409"/>
                </a:lnTo>
                <a:lnTo>
                  <a:pt x="18790" y="5966"/>
                </a:lnTo>
                <a:close/>
              </a:path>
              <a:path w="915035" h="826770">
                <a:moveTo>
                  <a:pt x="22596" y="9409"/>
                </a:moveTo>
                <a:lnTo>
                  <a:pt x="20921" y="9409"/>
                </a:lnTo>
                <a:lnTo>
                  <a:pt x="24030" y="21748"/>
                </a:lnTo>
                <a:lnTo>
                  <a:pt x="41213" y="26252"/>
                </a:lnTo>
                <a:lnTo>
                  <a:pt x="22596" y="9409"/>
                </a:lnTo>
                <a:close/>
              </a:path>
              <a:path w="915035" h="826770">
                <a:moveTo>
                  <a:pt x="20921" y="9409"/>
                </a:moveTo>
                <a:lnTo>
                  <a:pt x="9201" y="17861"/>
                </a:lnTo>
                <a:lnTo>
                  <a:pt x="24030" y="21748"/>
                </a:lnTo>
                <a:lnTo>
                  <a:pt x="20921" y="9409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94392" y="4304279"/>
            <a:ext cx="661670" cy="786765"/>
          </a:xfrm>
          <a:custGeom>
            <a:avLst/>
            <a:gdLst/>
            <a:ahLst/>
            <a:cxnLst/>
            <a:rect l="l" t="t" r="r" b="b"/>
            <a:pathLst>
              <a:path w="661670" h="786764">
                <a:moveTo>
                  <a:pt x="20382" y="24169"/>
                </a:moveTo>
                <a:lnTo>
                  <a:pt x="21556" y="38794"/>
                </a:lnTo>
                <a:lnTo>
                  <a:pt x="646303" y="786650"/>
                </a:lnTo>
                <a:lnTo>
                  <a:pt x="661559" y="778434"/>
                </a:lnTo>
                <a:lnTo>
                  <a:pt x="36451" y="30428"/>
                </a:lnTo>
                <a:lnTo>
                  <a:pt x="20382" y="24169"/>
                </a:lnTo>
                <a:close/>
              </a:path>
              <a:path w="661670" h="786764">
                <a:moveTo>
                  <a:pt x="0" y="0"/>
                </a:moveTo>
                <a:lnTo>
                  <a:pt x="12107" y="148288"/>
                </a:lnTo>
                <a:lnTo>
                  <a:pt x="12591" y="152337"/>
                </a:lnTo>
                <a:lnTo>
                  <a:pt x="16708" y="155389"/>
                </a:lnTo>
                <a:lnTo>
                  <a:pt x="26878" y="154861"/>
                </a:lnTo>
                <a:lnTo>
                  <a:pt x="30753" y="151379"/>
                </a:lnTo>
                <a:lnTo>
                  <a:pt x="30268" y="147329"/>
                </a:lnTo>
                <a:lnTo>
                  <a:pt x="21556" y="38794"/>
                </a:lnTo>
                <a:lnTo>
                  <a:pt x="2663" y="16178"/>
                </a:lnTo>
                <a:lnTo>
                  <a:pt x="17677" y="7962"/>
                </a:lnTo>
                <a:lnTo>
                  <a:pt x="20476" y="7962"/>
                </a:lnTo>
                <a:lnTo>
                  <a:pt x="0" y="0"/>
                </a:lnTo>
                <a:close/>
              </a:path>
              <a:path w="661670" h="786764">
                <a:moveTo>
                  <a:pt x="20476" y="7962"/>
                </a:moveTo>
                <a:lnTo>
                  <a:pt x="17677" y="7962"/>
                </a:lnTo>
                <a:lnTo>
                  <a:pt x="36451" y="30428"/>
                </a:lnTo>
                <a:lnTo>
                  <a:pt x="162483" y="79484"/>
                </a:lnTo>
                <a:lnTo>
                  <a:pt x="167811" y="77958"/>
                </a:lnTo>
                <a:lnTo>
                  <a:pt x="172170" y="70642"/>
                </a:lnTo>
                <a:lnTo>
                  <a:pt x="170232" y="66260"/>
                </a:lnTo>
                <a:lnTo>
                  <a:pt x="165874" y="64499"/>
                </a:lnTo>
                <a:lnTo>
                  <a:pt x="20476" y="7962"/>
                </a:lnTo>
                <a:close/>
              </a:path>
              <a:path w="661670" h="786764">
                <a:moveTo>
                  <a:pt x="17677" y="7962"/>
                </a:moveTo>
                <a:lnTo>
                  <a:pt x="2663" y="16178"/>
                </a:lnTo>
                <a:lnTo>
                  <a:pt x="21556" y="38794"/>
                </a:lnTo>
                <a:lnTo>
                  <a:pt x="20382" y="24169"/>
                </a:lnTo>
                <a:lnTo>
                  <a:pt x="6295" y="18682"/>
                </a:lnTo>
                <a:lnTo>
                  <a:pt x="19372" y="11581"/>
                </a:lnTo>
                <a:lnTo>
                  <a:pt x="20701" y="11581"/>
                </a:lnTo>
                <a:lnTo>
                  <a:pt x="17677" y="7962"/>
                </a:lnTo>
                <a:close/>
              </a:path>
              <a:path w="661670" h="786764">
                <a:moveTo>
                  <a:pt x="20701" y="11581"/>
                </a:moveTo>
                <a:lnTo>
                  <a:pt x="19372" y="11581"/>
                </a:lnTo>
                <a:lnTo>
                  <a:pt x="20382" y="24169"/>
                </a:lnTo>
                <a:lnTo>
                  <a:pt x="36451" y="30428"/>
                </a:lnTo>
                <a:lnTo>
                  <a:pt x="20701" y="11581"/>
                </a:lnTo>
                <a:close/>
              </a:path>
              <a:path w="661670" h="786764">
                <a:moveTo>
                  <a:pt x="19372" y="11581"/>
                </a:moveTo>
                <a:lnTo>
                  <a:pt x="6295" y="18682"/>
                </a:lnTo>
                <a:lnTo>
                  <a:pt x="20382" y="24169"/>
                </a:lnTo>
                <a:lnTo>
                  <a:pt x="19372" y="11581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31" y="4304260"/>
            <a:ext cx="389255" cy="727075"/>
          </a:xfrm>
          <a:custGeom>
            <a:avLst/>
            <a:gdLst/>
            <a:ahLst/>
            <a:cxnLst/>
            <a:rect l="l" t="t" r="r" b="b"/>
            <a:pathLst>
              <a:path w="389254" h="727075">
                <a:moveTo>
                  <a:pt x="346266" y="27218"/>
                </a:moveTo>
                <a:lnTo>
                  <a:pt x="332018" y="36312"/>
                </a:lnTo>
                <a:lnTo>
                  <a:pt x="0" y="721192"/>
                </a:lnTo>
                <a:lnTo>
                  <a:pt x="16708" y="726553"/>
                </a:lnTo>
                <a:lnTo>
                  <a:pt x="349027" y="41536"/>
                </a:lnTo>
                <a:lnTo>
                  <a:pt x="346266" y="27218"/>
                </a:lnTo>
                <a:close/>
              </a:path>
              <a:path w="389254" h="727075">
                <a:moveTo>
                  <a:pt x="361697" y="10896"/>
                </a:moveTo>
                <a:lnTo>
                  <a:pt x="344340" y="10896"/>
                </a:lnTo>
                <a:lnTo>
                  <a:pt x="361290" y="16256"/>
                </a:lnTo>
                <a:lnTo>
                  <a:pt x="349027" y="41536"/>
                </a:lnTo>
                <a:lnTo>
                  <a:pt x="369766" y="149109"/>
                </a:lnTo>
                <a:lnTo>
                  <a:pt x="370734" y="153120"/>
                </a:lnTo>
                <a:lnTo>
                  <a:pt x="375335" y="155859"/>
                </a:lnTo>
                <a:lnTo>
                  <a:pt x="385263" y="154607"/>
                </a:lnTo>
                <a:lnTo>
                  <a:pt x="388653" y="150850"/>
                </a:lnTo>
                <a:lnTo>
                  <a:pt x="387927" y="146860"/>
                </a:lnTo>
                <a:lnTo>
                  <a:pt x="361697" y="10896"/>
                </a:lnTo>
                <a:close/>
              </a:path>
              <a:path w="389254" h="727075">
                <a:moveTo>
                  <a:pt x="359595" y="0"/>
                </a:moveTo>
                <a:lnTo>
                  <a:pt x="215273" y="92200"/>
                </a:lnTo>
                <a:lnTo>
                  <a:pt x="211156" y="94724"/>
                </a:lnTo>
                <a:lnTo>
                  <a:pt x="210672" y="99341"/>
                </a:lnTo>
                <a:lnTo>
                  <a:pt x="213820" y="102530"/>
                </a:lnTo>
                <a:lnTo>
                  <a:pt x="216725" y="105699"/>
                </a:lnTo>
                <a:lnTo>
                  <a:pt x="222537" y="106247"/>
                </a:lnTo>
                <a:lnTo>
                  <a:pt x="226412" y="103723"/>
                </a:lnTo>
                <a:lnTo>
                  <a:pt x="332018" y="36312"/>
                </a:lnTo>
                <a:lnTo>
                  <a:pt x="344340" y="10896"/>
                </a:lnTo>
                <a:lnTo>
                  <a:pt x="361697" y="10896"/>
                </a:lnTo>
                <a:lnTo>
                  <a:pt x="359595" y="0"/>
                </a:lnTo>
                <a:close/>
              </a:path>
              <a:path w="389254" h="727075">
                <a:moveTo>
                  <a:pt x="356403" y="14711"/>
                </a:moveTo>
                <a:lnTo>
                  <a:pt x="343855" y="14711"/>
                </a:lnTo>
                <a:lnTo>
                  <a:pt x="358627" y="19328"/>
                </a:lnTo>
                <a:lnTo>
                  <a:pt x="346266" y="27218"/>
                </a:lnTo>
                <a:lnTo>
                  <a:pt x="349027" y="41536"/>
                </a:lnTo>
                <a:lnTo>
                  <a:pt x="361290" y="16256"/>
                </a:lnTo>
                <a:lnTo>
                  <a:pt x="356403" y="14711"/>
                </a:lnTo>
                <a:close/>
              </a:path>
              <a:path w="389254" h="727075">
                <a:moveTo>
                  <a:pt x="344340" y="10896"/>
                </a:moveTo>
                <a:lnTo>
                  <a:pt x="332018" y="36312"/>
                </a:lnTo>
                <a:lnTo>
                  <a:pt x="346266" y="27218"/>
                </a:lnTo>
                <a:lnTo>
                  <a:pt x="343855" y="14711"/>
                </a:lnTo>
                <a:lnTo>
                  <a:pt x="356403" y="14711"/>
                </a:lnTo>
                <a:lnTo>
                  <a:pt x="344340" y="10896"/>
                </a:lnTo>
                <a:close/>
              </a:path>
              <a:path w="389254" h="727075">
                <a:moveTo>
                  <a:pt x="343855" y="14711"/>
                </a:moveTo>
                <a:lnTo>
                  <a:pt x="346266" y="27218"/>
                </a:lnTo>
                <a:lnTo>
                  <a:pt x="358627" y="19328"/>
                </a:lnTo>
                <a:lnTo>
                  <a:pt x="343855" y="14711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41455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233576"/>
            <a:ext cx="8294370" cy="45523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434"/>
              </a:spcBef>
              <a:buChar char="•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Kapan merumuskan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visi?</a:t>
            </a:r>
            <a:endParaRPr sz="28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335"/>
              </a:spcBef>
              <a:buChar char="•"/>
              <a:tabLst>
                <a:tab pos="622300" algn="l"/>
                <a:tab pos="622935" algn="l"/>
                <a:tab pos="2878455" algn="l"/>
              </a:tabLst>
            </a:pPr>
            <a:r>
              <a:rPr sz="2800" spc="-5" dirty="0">
                <a:latin typeface="Arial"/>
                <a:cs typeface="Arial"/>
              </a:rPr>
              <a:t>Mana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dahulu	misi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/visi?</a:t>
            </a:r>
            <a:endParaRPr sz="2800">
              <a:latin typeface="Arial"/>
              <a:cs typeface="Arial"/>
            </a:endParaRPr>
          </a:p>
          <a:p>
            <a:pPr marL="63881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latin typeface="Arial"/>
                <a:cs typeface="Arial"/>
              </a:rPr>
              <a:t>Perumusan </a:t>
            </a:r>
            <a:r>
              <a:rPr sz="2400" spc="-5" dirty="0">
                <a:latin typeface="Arial"/>
                <a:cs typeface="Arial"/>
              </a:rPr>
              <a:t>visi proses </a:t>
            </a:r>
            <a:r>
              <a:rPr sz="2400" dirty="0">
                <a:latin typeface="Arial"/>
                <a:cs typeface="Arial"/>
              </a:rPr>
              <a:t>yang kreatif </a:t>
            </a:r>
            <a:r>
              <a:rPr sz="2400" spc="-5" dirty="0">
                <a:latin typeface="Arial"/>
                <a:cs typeface="Arial"/>
              </a:rPr>
              <a:t>dan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inovatif.</a:t>
            </a:r>
            <a:endParaRPr sz="2400">
              <a:latin typeface="Arial"/>
              <a:cs typeface="Arial"/>
            </a:endParaRPr>
          </a:p>
          <a:p>
            <a:pPr marL="1384300" marR="86995" lvl="1" indent="-461645">
              <a:lnSpc>
                <a:spcPct val="90000"/>
              </a:lnSpc>
              <a:spcBef>
                <a:spcPts val="575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2400" spc="-5" dirty="0">
                <a:latin typeface="Arial"/>
                <a:cs typeface="Arial"/>
              </a:rPr>
              <a:t>Sebelum </a:t>
            </a:r>
            <a:r>
              <a:rPr sz="2400" dirty="0">
                <a:latin typeface="Arial"/>
                <a:cs typeface="Arial"/>
              </a:rPr>
              <a:t>Misi. </a:t>
            </a:r>
            <a:r>
              <a:rPr sz="2400" spc="-5" dirty="0">
                <a:latin typeface="Arial"/>
                <a:cs typeface="Arial"/>
              </a:rPr>
              <a:t>Pimpinan memikirkan visi sebelum  proses lain terjadi. Contoh, pimpinan ingin Dinas  Kesehatan dan BKKBN digabungkan. Visi ini perlu  dikembangkan </a:t>
            </a:r>
            <a:r>
              <a:rPr sz="2400" dirty="0">
                <a:latin typeface="Arial"/>
                <a:cs typeface="Arial"/>
              </a:rPr>
              <a:t>menjadi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operasional</a:t>
            </a:r>
            <a:endParaRPr sz="2400">
              <a:latin typeface="Arial"/>
              <a:cs typeface="Arial"/>
            </a:endParaRPr>
          </a:p>
          <a:p>
            <a:pPr marL="1384300" marR="5080" lvl="1" indent="-461645">
              <a:lnSpc>
                <a:spcPts val="2590"/>
              </a:lnSpc>
              <a:spcBef>
                <a:spcPts val="615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2400" spc="-5" dirty="0">
                <a:latin typeface="Arial"/>
                <a:cs typeface="Arial"/>
              </a:rPr>
              <a:t>Bersamaan </a:t>
            </a:r>
            <a:r>
              <a:rPr sz="2400" dirty="0">
                <a:latin typeface="Arial"/>
                <a:cs typeface="Arial"/>
              </a:rPr>
              <a:t>Misi. Tim </a:t>
            </a:r>
            <a:r>
              <a:rPr sz="2400" spc="-5" dirty="0">
                <a:latin typeface="Arial"/>
                <a:cs typeface="Arial"/>
              </a:rPr>
              <a:t>Perencana merumuskan misi  dan visi sekaligus.</a:t>
            </a:r>
            <a:endParaRPr sz="2400">
              <a:latin typeface="Arial"/>
              <a:cs typeface="Arial"/>
            </a:endParaRPr>
          </a:p>
          <a:p>
            <a:pPr marL="1384300" marR="189230" lvl="1" indent="-461645">
              <a:lnSpc>
                <a:spcPct val="90000"/>
              </a:lnSpc>
              <a:spcBef>
                <a:spcPts val="540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2400" spc="-5" dirty="0">
                <a:latin typeface="Arial"/>
                <a:cs typeface="Arial"/>
              </a:rPr>
              <a:t>Sesudah </a:t>
            </a:r>
            <a:r>
              <a:rPr sz="2400" dirty="0">
                <a:latin typeface="Arial"/>
                <a:cs typeface="Arial"/>
              </a:rPr>
              <a:t>Misi. </a:t>
            </a:r>
            <a:r>
              <a:rPr sz="2400" spc="-5" dirty="0">
                <a:latin typeface="Arial"/>
                <a:cs typeface="Arial"/>
              </a:rPr>
              <a:t>Visi dirumuskan sesudah formulasi  strategi pada waktu </a:t>
            </a:r>
            <a:r>
              <a:rPr sz="2400" dirty="0">
                <a:latin typeface="Arial"/>
                <a:cs typeface="Arial"/>
              </a:rPr>
              <a:t>akan </a:t>
            </a:r>
            <a:r>
              <a:rPr sz="2400" spc="-5" dirty="0">
                <a:latin typeface="Arial"/>
                <a:cs typeface="Arial"/>
              </a:rPr>
              <a:t>menyusun rencana  tindkan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8739" y="397205"/>
            <a:ext cx="50247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70" dirty="0">
                <a:latin typeface="Times New Roman"/>
                <a:cs typeface="Times New Roman"/>
              </a:rPr>
              <a:t>Waktu </a:t>
            </a:r>
            <a:r>
              <a:rPr sz="4000" dirty="0">
                <a:latin typeface="Times New Roman"/>
                <a:cs typeface="Times New Roman"/>
              </a:rPr>
              <a:t>merumuskan</a:t>
            </a:r>
            <a:r>
              <a:rPr sz="4000" spc="-70" dirty="0">
                <a:latin typeface="Times New Roman"/>
                <a:cs typeface="Times New Roman"/>
              </a:rPr>
              <a:t> </a:t>
            </a:r>
            <a:r>
              <a:rPr sz="4000" spc="-65" dirty="0">
                <a:latin typeface="Times New Roman"/>
                <a:cs typeface="Times New Roman"/>
              </a:rPr>
              <a:t>Visi</a:t>
            </a:r>
            <a:endParaRPr sz="4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67888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2926" y="387482"/>
            <a:ext cx="6917690" cy="1345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53235" marR="5080" indent="-1741170">
              <a:lnSpc>
                <a:spcPct val="108200"/>
              </a:lnSpc>
              <a:spcBef>
                <a:spcPts val="105"/>
              </a:spcBef>
            </a:pPr>
            <a:r>
              <a:rPr sz="4000" spc="-5" dirty="0"/>
              <a:t>Contoh, merumuskan misi dan  visi</a:t>
            </a:r>
            <a:r>
              <a:rPr sz="4000" spc="-15" dirty="0"/>
              <a:t> </a:t>
            </a:r>
            <a:r>
              <a:rPr sz="4000" spc="-5" dirty="0"/>
              <a:t>bersamaan</a:t>
            </a:r>
            <a:endParaRPr sz="40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9112" y="2779712"/>
          <a:ext cx="8382000" cy="2595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2971800"/>
                <a:gridCol w="3733800"/>
              </a:tblGrid>
              <a:tr h="55880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Elemen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Misi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-15" dirty="0">
                          <a:latin typeface="Arial"/>
                          <a:cs typeface="Arial"/>
                        </a:rPr>
                        <a:t>Visi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(5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th)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64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Why?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05410" marR="755650">
                        <a:lnSpc>
                          <a:spcPct val="120000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Who? 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at?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How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Kuratif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05410" marR="373380">
                        <a:lnSpc>
                          <a:spcPct val="120000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Orang dewasa  Diagnose,</a:t>
                      </a:r>
                      <a:r>
                        <a:rPr sz="2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lab,terapi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Inpatient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Kuratif+Prevention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06045" marR="762000">
                        <a:lnSpc>
                          <a:spcPct val="110100"/>
                        </a:lnSpc>
                        <a:spcBef>
                          <a:spcPts val="260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Anak +orang dewasa  Diagnose,lab,terapi,  konseling,</a:t>
                      </a:r>
                      <a:r>
                        <a:rPr sz="2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imunisasi,dll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In dan outpatient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1911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3458" y="61976"/>
            <a:ext cx="27285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FF"/>
                </a:solidFill>
                <a:latin typeface="Times New Roman"/>
                <a:cs typeface="Times New Roman"/>
              </a:rPr>
              <a:t>Kesimpulan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914145"/>
            <a:ext cx="8441055" cy="3440429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622300" marR="140970" indent="-609600">
              <a:lnSpc>
                <a:spcPts val="3070"/>
              </a:lnSpc>
              <a:spcBef>
                <a:spcPts val="844"/>
              </a:spcBef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3200" dirty="0">
                <a:latin typeface="Arial"/>
                <a:cs typeface="Arial"/>
              </a:rPr>
              <a:t>Arahan </a:t>
            </a:r>
            <a:r>
              <a:rPr sz="3200" spc="-5" dirty="0">
                <a:latin typeface="Arial"/>
                <a:cs typeface="Arial"/>
              </a:rPr>
              <a:t>strategi adalah tahapan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identifikasi  informasi untuk input formulasi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strategi.</a:t>
            </a:r>
            <a:endParaRPr sz="3200">
              <a:latin typeface="Arial"/>
              <a:cs typeface="Arial"/>
            </a:endParaRPr>
          </a:p>
          <a:p>
            <a:pPr marL="622300" marR="165735" indent="-609600">
              <a:lnSpc>
                <a:spcPct val="80000"/>
              </a:lnSpc>
              <a:spcBef>
                <a:spcPts val="800"/>
              </a:spcBef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3200" spc="-5" dirty="0">
                <a:latin typeface="Arial"/>
                <a:cs typeface="Arial"/>
              </a:rPr>
              <a:t>Determinan arahan strategi </a:t>
            </a:r>
            <a:r>
              <a:rPr sz="3200" dirty="0">
                <a:latin typeface="Arial"/>
                <a:cs typeface="Arial"/>
              </a:rPr>
              <a:t>termasuk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hasil  analisis </a:t>
            </a:r>
            <a:r>
              <a:rPr sz="3200" dirty="0">
                <a:latin typeface="Arial"/>
                <a:cs typeface="Arial"/>
              </a:rPr>
              <a:t>SWOT,isu </a:t>
            </a:r>
            <a:r>
              <a:rPr sz="3200" spc="-5" dirty="0">
                <a:latin typeface="Arial"/>
                <a:cs typeface="Arial"/>
              </a:rPr>
              <a:t>strategis, filosofi  organisasi, </a:t>
            </a:r>
            <a:r>
              <a:rPr sz="3200" dirty="0">
                <a:latin typeface="Arial"/>
                <a:cs typeface="Arial"/>
              </a:rPr>
              <a:t>misi, visi, </a:t>
            </a:r>
            <a:r>
              <a:rPr sz="3200" spc="-5" dirty="0">
                <a:latin typeface="Arial"/>
                <a:cs typeface="Arial"/>
              </a:rPr>
              <a:t>gol, dan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tujuan.</a:t>
            </a:r>
            <a:endParaRPr sz="3200">
              <a:latin typeface="Arial"/>
              <a:cs typeface="Arial"/>
            </a:endParaRPr>
          </a:p>
          <a:p>
            <a:pPr marL="622300" marR="5080" indent="-609600">
              <a:lnSpc>
                <a:spcPts val="3070"/>
              </a:lnSpc>
              <a:spcBef>
                <a:spcPts val="740"/>
              </a:spcBef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3200" dirty="0">
                <a:latin typeface="Arial"/>
                <a:cs typeface="Arial"/>
              </a:rPr>
              <a:t>Isu </a:t>
            </a:r>
            <a:r>
              <a:rPr sz="3200" spc="-5" dirty="0">
                <a:latin typeface="Arial"/>
                <a:cs typeface="Arial"/>
              </a:rPr>
              <a:t>strategis </a:t>
            </a:r>
            <a:r>
              <a:rPr sz="3200" dirty="0">
                <a:latin typeface="Arial"/>
                <a:cs typeface="Arial"/>
              </a:rPr>
              <a:t>isu </a:t>
            </a:r>
            <a:r>
              <a:rPr sz="3200" spc="-5" dirty="0">
                <a:latin typeface="Arial"/>
                <a:cs typeface="Arial"/>
              </a:rPr>
              <a:t>jangka panjang </a:t>
            </a:r>
            <a:r>
              <a:rPr sz="3200" dirty="0">
                <a:latin typeface="Arial"/>
                <a:cs typeface="Arial"/>
              </a:rPr>
              <a:t>yang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harus  </a:t>
            </a:r>
            <a:r>
              <a:rPr sz="3200" dirty="0">
                <a:latin typeface="Arial"/>
                <a:cs typeface="Arial"/>
              </a:rPr>
              <a:t>diselesaikan </a:t>
            </a:r>
            <a:r>
              <a:rPr sz="3200" spc="-5" dirty="0">
                <a:latin typeface="Arial"/>
                <a:cs typeface="Arial"/>
              </a:rPr>
              <a:t>organisasi untuk mencapai  tujuan jangka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panjang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20554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7340" y="1552702"/>
            <a:ext cx="8347075" cy="42697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22300" marR="562610" indent="-609600">
              <a:lnSpc>
                <a:spcPct val="80000"/>
              </a:lnSpc>
              <a:spcBef>
                <a:spcPts val="67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Filosofi organisasi merupakan tanggung jawab sosial  organisasi terintegrasi dalam misi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organisasi.</a:t>
            </a:r>
            <a:endParaRPr sz="2400">
              <a:latin typeface="Arial"/>
              <a:cs typeface="Arial"/>
            </a:endParaRPr>
          </a:p>
          <a:p>
            <a:pPr marL="622300" marR="67945" indent="-609600">
              <a:lnSpc>
                <a:spcPct val="80000"/>
              </a:lnSpc>
              <a:spcBef>
                <a:spcPts val="580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Pernyataan </a:t>
            </a:r>
            <a:r>
              <a:rPr sz="2400" dirty="0">
                <a:latin typeface="Arial"/>
                <a:cs typeface="Arial"/>
              </a:rPr>
              <a:t>misi memberikan </a:t>
            </a:r>
            <a:r>
              <a:rPr sz="2400" spc="-5" dirty="0">
                <a:latin typeface="Arial"/>
                <a:cs typeface="Arial"/>
              </a:rPr>
              <a:t>gambaran </a:t>
            </a:r>
            <a:r>
              <a:rPr sz="2400" dirty="0">
                <a:latin typeface="Arial"/>
                <a:cs typeface="Arial"/>
              </a:rPr>
              <a:t>tujuan, target  </a:t>
            </a:r>
            <a:r>
              <a:rPr sz="2400" spc="-5" dirty="0">
                <a:latin typeface="Arial"/>
                <a:cs typeface="Arial"/>
              </a:rPr>
              <a:t>group, produk dan pelayanan, cara menyampaikan </a:t>
            </a:r>
            <a:r>
              <a:rPr sz="2400" spc="-10" dirty="0">
                <a:latin typeface="Arial"/>
                <a:cs typeface="Arial"/>
              </a:rPr>
              <a:t>pada  </a:t>
            </a:r>
            <a:r>
              <a:rPr sz="2400" spc="-5" dirty="0">
                <a:latin typeface="Arial"/>
                <a:cs typeface="Arial"/>
              </a:rPr>
              <a:t>target group.</a:t>
            </a:r>
            <a:endParaRPr sz="2400">
              <a:latin typeface="Arial"/>
              <a:cs typeface="Arial"/>
            </a:endParaRPr>
          </a:p>
          <a:p>
            <a:pPr marL="622300" marR="812165" indent="-609600">
              <a:lnSpc>
                <a:spcPct val="80000"/>
              </a:lnSpc>
              <a:spcBef>
                <a:spcPts val="57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Pernyataan nilai merupakan tanggung jawab sosial  organisasi, </a:t>
            </a:r>
            <a:r>
              <a:rPr sz="2400" dirty="0">
                <a:latin typeface="Arial"/>
                <a:cs typeface="Arial"/>
              </a:rPr>
              <a:t>termasuk </a:t>
            </a:r>
            <a:r>
              <a:rPr sz="2400" spc="-5" dirty="0">
                <a:latin typeface="Arial"/>
                <a:cs typeface="Arial"/>
              </a:rPr>
              <a:t>nilai dasar dan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pelayanan.</a:t>
            </a:r>
            <a:endParaRPr sz="2400">
              <a:latin typeface="Arial"/>
              <a:cs typeface="Arial"/>
            </a:endParaRPr>
          </a:p>
          <a:p>
            <a:pPr marL="622300" marR="560705" indent="-609600">
              <a:lnSpc>
                <a:spcPts val="2300"/>
              </a:lnSpc>
              <a:spcBef>
                <a:spcPts val="560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Pernyataan visi merupakan situasi masa depan yang  akan dicapai setelah mencapai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misi.</a:t>
            </a:r>
            <a:endParaRPr sz="2400">
              <a:latin typeface="Arial"/>
              <a:cs typeface="Arial"/>
            </a:endParaRPr>
          </a:p>
          <a:p>
            <a:pPr marL="622300" marR="391160" indent="-609600">
              <a:lnSpc>
                <a:spcPct val="80000"/>
              </a:lnSpc>
              <a:spcBef>
                <a:spcPts val="600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dirty="0">
                <a:latin typeface="Arial"/>
                <a:cs typeface="Arial"/>
              </a:rPr>
              <a:t>Gol </a:t>
            </a:r>
            <a:r>
              <a:rPr sz="2400" spc="-5" dirty="0">
                <a:latin typeface="Arial"/>
                <a:cs typeface="Arial"/>
              </a:rPr>
              <a:t>adalah perubahan merupakan </a:t>
            </a:r>
            <a:r>
              <a:rPr sz="2400" dirty="0">
                <a:latin typeface="Arial"/>
                <a:cs typeface="Arial"/>
              </a:rPr>
              <a:t>tujuan </a:t>
            </a:r>
            <a:r>
              <a:rPr sz="2400" spc="-5" dirty="0">
                <a:latin typeface="Arial"/>
                <a:cs typeface="Arial"/>
              </a:rPr>
              <a:t>antara untuk  mencapai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visi.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ts val="2590"/>
              </a:lnSpc>
              <a:spcBef>
                <a:spcPts val="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Pernyataan </a:t>
            </a:r>
            <a:r>
              <a:rPr sz="2400" dirty="0">
                <a:latin typeface="Arial"/>
                <a:cs typeface="Arial"/>
              </a:rPr>
              <a:t>tujuan </a:t>
            </a:r>
            <a:r>
              <a:rPr sz="2400" i="1" spc="-5" dirty="0">
                <a:latin typeface="Arial"/>
                <a:cs typeface="Arial"/>
              </a:rPr>
              <a:t>SMART, </a:t>
            </a:r>
            <a:r>
              <a:rPr sz="2400" dirty="0">
                <a:latin typeface="Arial"/>
                <a:cs typeface="Arial"/>
              </a:rPr>
              <a:t>merupakan tujuan </a:t>
            </a:r>
            <a:r>
              <a:rPr sz="2400" spc="-5" dirty="0">
                <a:latin typeface="Arial"/>
                <a:cs typeface="Arial"/>
              </a:rPr>
              <a:t>yang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ingin</a:t>
            </a:r>
            <a:endParaRPr sz="2400">
              <a:latin typeface="Arial"/>
              <a:cs typeface="Arial"/>
            </a:endParaRPr>
          </a:p>
          <a:p>
            <a:pPr marL="622300">
              <a:lnSpc>
                <a:spcPts val="2590"/>
              </a:lnSpc>
            </a:pPr>
            <a:r>
              <a:rPr sz="2400" spc="-5" dirty="0">
                <a:latin typeface="Arial"/>
                <a:cs typeface="Arial"/>
              </a:rPr>
              <a:t>dicapai oleh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organisasi.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01216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674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9740" y="1213534"/>
            <a:ext cx="7514590" cy="501078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Cara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melalui</a:t>
            </a:r>
            <a:r>
              <a:rPr sz="3200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Visi</a:t>
            </a:r>
            <a:endParaRPr sz="32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60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dirty="0">
                <a:latin typeface="Arial"/>
                <a:cs typeface="Arial"/>
              </a:rPr>
              <a:t>Tim </a:t>
            </a:r>
            <a:r>
              <a:rPr sz="2400" spc="-5" dirty="0">
                <a:latin typeface="Arial"/>
                <a:cs typeface="Arial"/>
              </a:rPr>
              <a:t>mereview </a:t>
            </a:r>
            <a:r>
              <a:rPr sz="2400" dirty="0">
                <a:latin typeface="Arial"/>
                <a:cs typeface="Arial"/>
              </a:rPr>
              <a:t>mandat, </a:t>
            </a:r>
            <a:r>
              <a:rPr sz="2400" spc="-5" dirty="0">
                <a:latin typeface="Arial"/>
                <a:cs typeface="Arial"/>
              </a:rPr>
              <a:t>misi, filosofi, analisis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situasi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80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Merumuskan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visi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7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Membuat skenario masa depan mencapai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visi</a:t>
            </a:r>
            <a:endParaRPr sz="2400">
              <a:latin typeface="Arial"/>
              <a:cs typeface="Arial"/>
            </a:endParaRPr>
          </a:p>
          <a:p>
            <a:pPr marL="622300" marR="679450" indent="-609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sz="2400" i="1" spc="-5" dirty="0">
                <a:latin typeface="Arial"/>
                <a:cs typeface="Arial"/>
              </a:rPr>
              <a:t>Brainstoriming</a:t>
            </a:r>
            <a:r>
              <a:rPr sz="2400" spc="-5" dirty="0">
                <a:latin typeface="Arial"/>
                <a:cs typeface="Arial"/>
              </a:rPr>
              <a:t>, membahas, menyepakati, dan  </a:t>
            </a:r>
            <a:r>
              <a:rPr sz="2400" dirty="0">
                <a:latin typeface="Arial"/>
                <a:cs typeface="Arial"/>
              </a:rPr>
              <a:t>memutuskan isu </a:t>
            </a:r>
            <a:r>
              <a:rPr sz="2400" spc="-5" dirty="0">
                <a:latin typeface="Arial"/>
                <a:cs typeface="Arial"/>
              </a:rPr>
              <a:t>strategi.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Cara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tidak</a:t>
            </a:r>
            <a:r>
              <a:rPr sz="3200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langsung</a:t>
            </a:r>
            <a:endParaRPr sz="3200">
              <a:latin typeface="Arial"/>
              <a:cs typeface="Arial"/>
            </a:endParaRPr>
          </a:p>
          <a:p>
            <a:pPr marL="622300" marR="830580" indent="-609600">
              <a:lnSpc>
                <a:spcPct val="100000"/>
              </a:lnSpc>
              <a:spcBef>
                <a:spcPts val="610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dirty="0">
                <a:latin typeface="Arial"/>
                <a:cs typeface="Arial"/>
              </a:rPr>
              <a:t>Tim </a:t>
            </a:r>
            <a:r>
              <a:rPr sz="2400" spc="-5" dirty="0">
                <a:latin typeface="Arial"/>
                <a:cs typeface="Arial"/>
              </a:rPr>
              <a:t>mengadakan </a:t>
            </a:r>
            <a:r>
              <a:rPr sz="2400" i="1" spc="-5" dirty="0">
                <a:latin typeface="Arial"/>
                <a:cs typeface="Arial"/>
              </a:rPr>
              <a:t>brainstorming </a:t>
            </a:r>
            <a:r>
              <a:rPr sz="2400" spc="-5" dirty="0">
                <a:latin typeface="Arial"/>
                <a:cs typeface="Arial"/>
              </a:rPr>
              <a:t>menentukan  serentetan tindakan yang perlu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dikerjakan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7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Arial"/>
                <a:cs typeface="Arial"/>
              </a:rPr>
              <a:t>Menentukan tindakan memenuhi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stakeholder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80"/>
              </a:spcBef>
              <a:buChar char="•"/>
              <a:tabLst>
                <a:tab pos="622300" algn="l"/>
                <a:tab pos="622935" algn="l"/>
                <a:tab pos="5896610" algn="l"/>
              </a:tabLst>
            </a:pPr>
            <a:r>
              <a:rPr sz="2400" spc="-5" dirty="0">
                <a:latin typeface="Arial"/>
                <a:cs typeface="Arial"/>
              </a:rPr>
              <a:t>Mengembangkan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tindakan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memenuhi	misi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728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Has</a:t>
            </a:r>
            <a:r>
              <a:rPr spc="5" dirty="0"/>
              <a:t>i</a:t>
            </a:r>
            <a:r>
              <a:rPr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4131945" cy="236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4615">
              <a:lnSpc>
                <a:spcPct val="12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Isu </a:t>
            </a:r>
            <a:r>
              <a:rPr sz="3200" spc="-5" dirty="0">
                <a:latin typeface="Arial"/>
                <a:cs typeface="Arial"/>
              </a:rPr>
              <a:t>penting  Memberikan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prioriatas  </a:t>
            </a:r>
            <a:r>
              <a:rPr sz="3200" dirty="0">
                <a:latin typeface="Arial"/>
                <a:cs typeface="Arial"/>
              </a:rPr>
              <a:t>Isi</a:t>
            </a:r>
            <a:r>
              <a:rPr sz="3200" spc="-5" dirty="0">
                <a:latin typeface="Arial"/>
                <a:cs typeface="Arial"/>
              </a:rPr>
              <a:t> trategis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Input formulasi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strategi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980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704" y="2395804"/>
            <a:ext cx="454288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spc="-5" dirty="0">
                <a:solidFill>
                  <a:srgbClr val="0000FF"/>
                </a:solidFill>
              </a:rPr>
              <a:t>Mand</a:t>
            </a:r>
            <a:r>
              <a:rPr sz="8800" spc="20" dirty="0">
                <a:solidFill>
                  <a:srgbClr val="0000FF"/>
                </a:solidFill>
              </a:rPr>
              <a:t>a</a:t>
            </a:r>
            <a:r>
              <a:rPr sz="8800" dirty="0">
                <a:solidFill>
                  <a:srgbClr val="0000FF"/>
                </a:solidFill>
              </a:rPr>
              <a:t>t</a:t>
            </a:r>
            <a:endParaRPr sz="8800" dirty="0"/>
          </a:p>
        </p:txBody>
      </p:sp>
    </p:spTree>
    <p:extLst>
      <p:ext uri="{BB962C8B-B14F-4D97-AF65-F5344CB8AC3E}">
        <p14:creationId xmlns:p14="http://schemas.microsoft.com/office/powerpoint/2010/main" val="250948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7109" y="398729"/>
            <a:ext cx="22021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Manda</a:t>
            </a:r>
            <a:r>
              <a:rPr spc="-10" dirty="0"/>
              <a:t>t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56966" y="3287395"/>
            <a:ext cx="32175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CC"/>
                </a:solidFill>
                <a:latin typeface="Arial"/>
                <a:cs typeface="Arial"/>
              </a:rPr>
              <a:t>2009 Strategic Planning</a:t>
            </a:r>
            <a:r>
              <a:rPr sz="2000" spc="-10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CC"/>
                </a:solidFill>
                <a:latin typeface="Arial"/>
                <a:cs typeface="Arial"/>
              </a:rPr>
              <a:t>101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040" y="1392682"/>
            <a:ext cx="718375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70534" algn="l"/>
              </a:tabLst>
            </a:pPr>
            <a:r>
              <a:rPr sz="3200" spc="-5" dirty="0">
                <a:latin typeface="Arial"/>
                <a:cs typeface="Arial"/>
              </a:rPr>
              <a:t>Perintah oleh seseorang, kelompok,  organisasi kepada kepada organisasi  untuk </a:t>
            </a:r>
            <a:r>
              <a:rPr sz="3200" dirty="0">
                <a:latin typeface="Arial"/>
                <a:cs typeface="Arial"/>
              </a:rPr>
              <a:t>melakukan </a:t>
            </a:r>
            <a:r>
              <a:rPr sz="3200" spc="-5" dirty="0">
                <a:latin typeface="Arial"/>
                <a:cs typeface="Arial"/>
              </a:rPr>
              <a:t>pekerjaan </a:t>
            </a:r>
            <a:r>
              <a:rPr sz="3200" dirty="0">
                <a:latin typeface="Arial"/>
                <a:cs typeface="Arial"/>
              </a:rPr>
              <a:t>sesuai  </a:t>
            </a:r>
            <a:r>
              <a:rPr sz="3200" spc="-10" dirty="0" err="1">
                <a:latin typeface="Arial"/>
                <a:cs typeface="Arial"/>
              </a:rPr>
              <a:t>dengan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350" dirty="0" err="1" smtClean="0">
                <a:latin typeface="Arial"/>
                <a:cs typeface="Arial"/>
              </a:rPr>
              <a:t>kebijakan</a:t>
            </a:r>
            <a:r>
              <a:rPr sz="3200" spc="-350" dirty="0" smtClean="0">
                <a:latin typeface="Arial"/>
                <a:cs typeface="Arial"/>
              </a:rPr>
              <a:t> </a:t>
            </a:r>
            <a:r>
              <a:rPr sz="3200" spc="-350" dirty="0" err="1" smtClean="0">
                <a:latin typeface="Arial"/>
                <a:cs typeface="Arial"/>
              </a:rPr>
              <a:t>mereka</a:t>
            </a:r>
            <a:r>
              <a:rPr sz="3200" dirty="0" smtClean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4040" y="3618230"/>
            <a:ext cx="7526352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70534" algn="l"/>
              </a:tabLst>
            </a:pPr>
            <a:r>
              <a:rPr sz="3200" dirty="0">
                <a:latin typeface="Arial"/>
                <a:cs typeface="Arial"/>
              </a:rPr>
              <a:t>Apa yang </a:t>
            </a:r>
            <a:r>
              <a:rPr sz="3200" spc="-5" dirty="0">
                <a:latin typeface="Arial"/>
                <a:cs typeface="Arial"/>
              </a:rPr>
              <a:t>harus </a:t>
            </a:r>
            <a:r>
              <a:rPr sz="3200" dirty="0">
                <a:latin typeface="Arial"/>
                <a:cs typeface="Arial"/>
              </a:rPr>
              <a:t>dikerjakan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oleh  organisasi.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163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3733" y="703833"/>
            <a:ext cx="38798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Macam</a:t>
            </a:r>
            <a:r>
              <a:rPr spc="-75" dirty="0"/>
              <a:t> </a:t>
            </a:r>
            <a:r>
              <a:rPr dirty="0"/>
              <a:t>Mandat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5"/>
          </p:nvPr>
        </p:nvSpPr>
        <p:spPr>
          <a:xfrm>
            <a:off x="8371840" y="6290385"/>
            <a:ext cx="2489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773682"/>
            <a:ext cx="8082915" cy="256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229235" indent="-4572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582295" algn="l"/>
                <a:tab pos="583565" algn="l"/>
              </a:tabLst>
            </a:pPr>
            <a:r>
              <a:rPr sz="3200" spc="-5" dirty="0">
                <a:latin typeface="Arial"/>
                <a:cs typeface="Arial"/>
              </a:rPr>
              <a:t>Tertulis </a:t>
            </a:r>
            <a:r>
              <a:rPr sz="3200" dirty="0">
                <a:latin typeface="Arial"/>
                <a:cs typeface="Arial"/>
              </a:rPr>
              <a:t>/formal </a:t>
            </a:r>
            <a:r>
              <a:rPr sz="3200" spc="-5" dirty="0">
                <a:latin typeface="Arial"/>
                <a:cs typeface="Arial"/>
              </a:rPr>
              <a:t>mandat dituangkan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pada  </a:t>
            </a:r>
            <a:r>
              <a:rPr sz="3200" dirty="0">
                <a:latin typeface="Arial"/>
                <a:cs typeface="Arial"/>
              </a:rPr>
              <a:t>UU,PP,</a:t>
            </a:r>
            <a:r>
              <a:rPr sz="3200" spc="-5" dirty="0">
                <a:latin typeface="Arial"/>
                <a:cs typeface="Arial"/>
              </a:rPr>
              <a:t> ketentuan</a:t>
            </a:r>
            <a:endParaRPr sz="3200" dirty="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469900" algn="l"/>
                <a:tab pos="5520690" algn="l"/>
              </a:tabLst>
            </a:pPr>
            <a:r>
              <a:rPr sz="3200" spc="-5" dirty="0">
                <a:latin typeface="Arial"/>
                <a:cs typeface="Arial"/>
              </a:rPr>
              <a:t>Tidak tertulis/non-formal mandat berupa  harapan </a:t>
            </a:r>
            <a:r>
              <a:rPr sz="3200" dirty="0">
                <a:latin typeface="Arial"/>
                <a:cs typeface="Arial"/>
              </a:rPr>
              <a:t>from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stakeholders	melalui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norma  </a:t>
            </a:r>
            <a:r>
              <a:rPr sz="3200" spc="-5" dirty="0">
                <a:latin typeface="Arial"/>
                <a:cs typeface="Arial"/>
              </a:rPr>
              <a:t>dan budaya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masyarakat</a:t>
            </a:r>
          </a:p>
        </p:txBody>
      </p:sp>
    </p:spTree>
    <p:extLst>
      <p:ext uri="{BB962C8B-B14F-4D97-AF65-F5344CB8AC3E}">
        <p14:creationId xmlns:p14="http://schemas.microsoft.com/office/powerpoint/2010/main" val="1604430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1536</Words>
  <Application>Microsoft Office PowerPoint</Application>
  <PresentationFormat>On-screen Show (4:3)</PresentationFormat>
  <Paragraphs>263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Oriel</vt:lpstr>
      <vt:lpstr>Isu Strategis</vt:lpstr>
      <vt:lpstr>Isu Strategis?</vt:lpstr>
      <vt:lpstr>PowerPoint Presentation</vt:lpstr>
      <vt:lpstr>Metode identifikasi  isu strategis</vt:lpstr>
      <vt:lpstr>PowerPoint Presentation</vt:lpstr>
      <vt:lpstr>Hasil</vt:lpstr>
      <vt:lpstr>Mandat</vt:lpstr>
      <vt:lpstr>Mandat?</vt:lpstr>
      <vt:lpstr>Macam Mandat</vt:lpstr>
      <vt:lpstr>Mengapa dari mandat?</vt:lpstr>
      <vt:lpstr>Review Mandat</vt:lpstr>
      <vt:lpstr>PowerPoint Presentation</vt:lpstr>
      <vt:lpstr>Filosofi Organisasi</vt:lpstr>
      <vt:lpstr>Organisasi</vt:lpstr>
      <vt:lpstr>Individu</vt:lpstr>
      <vt:lpstr>Filosofi Organisasi</vt:lpstr>
      <vt:lpstr>7 Basic Belief</vt:lpstr>
      <vt:lpstr>Etika</vt:lpstr>
      <vt:lpstr>Prinsip Kode Etik</vt:lpstr>
      <vt:lpstr>Kode Etik</vt:lpstr>
      <vt:lpstr>PowerPoint Presentation</vt:lpstr>
      <vt:lpstr>Pengembangan Kebijakan</vt:lpstr>
      <vt:lpstr>Integrasi Nilai</vt:lpstr>
      <vt:lpstr>Macam nilai</vt:lpstr>
      <vt:lpstr>Misi</vt:lpstr>
      <vt:lpstr>Misi?</vt:lpstr>
      <vt:lpstr>PowerPoint Presentation</vt:lpstr>
      <vt:lpstr>Pengertian Misi</vt:lpstr>
      <vt:lpstr>PowerPoint Presentation</vt:lpstr>
      <vt:lpstr>Definisi Misi</vt:lpstr>
      <vt:lpstr>Kriteria Pernyataan Misi</vt:lpstr>
      <vt:lpstr>Pernyataan Misi</vt:lpstr>
      <vt:lpstr>PowerPoint Presentation</vt:lpstr>
      <vt:lpstr>Contoh: Pernyataan Misi</vt:lpstr>
      <vt:lpstr>Visi</vt:lpstr>
      <vt:lpstr>Visi?</vt:lpstr>
      <vt:lpstr>Mengapa visi penting?</vt:lpstr>
      <vt:lpstr>PowerPoint Presentation</vt:lpstr>
      <vt:lpstr>Contoh Visi</vt:lpstr>
      <vt:lpstr>Tujuan umum Goal</vt:lpstr>
      <vt:lpstr>Gol?</vt:lpstr>
      <vt:lpstr>Tujuan  (Strategic Objective)</vt:lpstr>
      <vt:lpstr>Tujuan</vt:lpstr>
      <vt:lpstr>Hirarik Tujuan</vt:lpstr>
      <vt:lpstr>Waktu merumuskan Visi</vt:lpstr>
      <vt:lpstr>Contoh, merumuskan misi dan  visi bersamaan</vt:lpstr>
      <vt:lpstr>Kesimpulan</vt:lpstr>
      <vt:lpstr>PowerPoint Presentation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 Strategis</dc:title>
  <dc:creator>HP PC</dc:creator>
  <cp:lastModifiedBy>HP PC</cp:lastModifiedBy>
  <cp:revision>6</cp:revision>
  <dcterms:created xsi:type="dcterms:W3CDTF">2018-04-17T06:09:17Z</dcterms:created>
  <dcterms:modified xsi:type="dcterms:W3CDTF">2018-04-17T07:06:20Z</dcterms:modified>
</cp:coreProperties>
</file>