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758B5A-4DAF-4A3D-ACFF-415790C996FB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52AFEE-91CA-4C57-BF4B-4930832045C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Implementasi Strategi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310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1790" indent="-339090">
              <a:lnSpc>
                <a:spcPct val="100000"/>
              </a:lnSpc>
              <a:spcBef>
                <a:spcPts val="894"/>
              </a:spcBef>
              <a:buSzPct val="96875"/>
              <a:buAutoNum type="arabicPeriod" startAt="3"/>
              <a:tabLst>
                <a:tab pos="352425" algn="l"/>
              </a:tabLst>
            </a:pPr>
            <a:r>
              <a:rPr lang="id-ID" dirty="0">
                <a:latin typeface="Arial"/>
                <a:cs typeface="Arial"/>
              </a:rPr>
              <a:t>Diagnoses</a:t>
            </a:r>
          </a:p>
          <a:p>
            <a:pPr marL="756285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id-ID" dirty="0">
                <a:latin typeface="Arial"/>
                <a:cs typeface="Arial"/>
              </a:rPr>
              <a:t>Diagnose kebutuhan</a:t>
            </a:r>
            <a:r>
              <a:rPr lang="id-ID" spc="-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strategi</a:t>
            </a: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Melaksanakan</a:t>
            </a:r>
            <a:r>
              <a:rPr lang="id-ID" spc="1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strategi</a:t>
            </a:r>
          </a:p>
          <a:p>
            <a:pPr marL="463550" indent="-450850">
              <a:lnSpc>
                <a:spcPct val="100000"/>
              </a:lnSpc>
              <a:spcBef>
                <a:spcPts val="750"/>
              </a:spcBef>
              <a:buSzPct val="96875"/>
              <a:buAutoNum type="arabicPeriod" startAt="3"/>
              <a:tabLst>
                <a:tab pos="464184" algn="l"/>
              </a:tabLst>
            </a:pPr>
            <a:r>
              <a:rPr lang="id-ID" spc="-5" dirty="0">
                <a:latin typeface="Arial"/>
                <a:cs typeface="Arial"/>
              </a:rPr>
              <a:t>Planning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Mengembangkan manual</a:t>
            </a:r>
            <a:r>
              <a:rPr lang="id-ID" spc="6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rencana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Jadwal waktu, </a:t>
            </a:r>
            <a:r>
              <a:rPr lang="id-ID" dirty="0">
                <a:latin typeface="Arial"/>
                <a:cs typeface="Arial"/>
              </a:rPr>
              <a:t>juklak,juknis,</a:t>
            </a:r>
            <a:r>
              <a:rPr lang="id-ID" spc="-5" dirty="0">
                <a:latin typeface="Arial"/>
                <a:cs typeface="Arial"/>
              </a:rPr>
              <a:t> dll</a:t>
            </a:r>
            <a:endParaRPr lang="id-ID" dirty="0">
              <a:latin typeface="Arial"/>
              <a:cs typeface="Arial"/>
            </a:endParaRPr>
          </a:p>
          <a:p>
            <a:pPr marL="464820" indent="-452120">
              <a:lnSpc>
                <a:spcPct val="100000"/>
              </a:lnSpc>
              <a:spcBef>
                <a:spcPts val="755"/>
              </a:spcBef>
              <a:buSzPct val="96875"/>
              <a:buAutoNum type="arabicPeriod" startAt="3"/>
              <a:tabLst>
                <a:tab pos="465455" algn="l"/>
              </a:tabLst>
            </a:pPr>
            <a:r>
              <a:rPr lang="id-ID" dirty="0">
                <a:latin typeface="Arial"/>
                <a:cs typeface="Arial"/>
              </a:rPr>
              <a:t>Action</a:t>
            </a:r>
          </a:p>
          <a:p>
            <a:pPr marL="756285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Melaksanakan</a:t>
            </a:r>
            <a:r>
              <a:rPr lang="id-ID" spc="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rencana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073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50850">
              <a:lnSpc>
                <a:spcPct val="100000"/>
              </a:lnSpc>
              <a:spcBef>
                <a:spcPts val="894"/>
              </a:spcBef>
              <a:buAutoNum type="arabicPeriod" startAt="5"/>
              <a:tabLst>
                <a:tab pos="464184" algn="l"/>
              </a:tabLst>
            </a:pPr>
            <a:r>
              <a:rPr lang="fi-FI" spc="-5" dirty="0">
                <a:latin typeface="Arial"/>
                <a:cs typeface="Arial"/>
              </a:rPr>
              <a:t>Evaluation</a:t>
            </a:r>
            <a:endParaRPr lang="fi-FI" dirty="0">
              <a:latin typeface="Arial"/>
              <a:cs typeface="Arial"/>
            </a:endParaRPr>
          </a:p>
          <a:p>
            <a:pPr marL="756285" marR="5080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fi-FI" spc="-5" dirty="0">
                <a:latin typeface="Arial"/>
                <a:cs typeface="Arial"/>
              </a:rPr>
              <a:t>Menilai kemajuan rencana </a:t>
            </a:r>
            <a:r>
              <a:rPr lang="fi-FI" dirty="0">
                <a:latin typeface="Arial"/>
                <a:cs typeface="Arial"/>
              </a:rPr>
              <a:t>terhadap  </a:t>
            </a:r>
            <a:r>
              <a:rPr lang="fi-FI" spc="-5" dirty="0">
                <a:latin typeface="Arial"/>
                <a:cs typeface="Arial"/>
              </a:rPr>
              <a:t>pelaksanaan</a:t>
            </a:r>
            <a:endParaRPr lang="fi-FI" dirty="0">
              <a:latin typeface="Arial"/>
              <a:cs typeface="Arial"/>
            </a:endParaRP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fi-FI" spc="-5" dirty="0">
                <a:latin typeface="Arial"/>
                <a:cs typeface="Arial"/>
              </a:rPr>
              <a:t>Menilah </a:t>
            </a:r>
            <a:r>
              <a:rPr lang="fi-FI" dirty="0">
                <a:latin typeface="Arial"/>
                <a:cs typeface="Arial"/>
              </a:rPr>
              <a:t>hasil</a:t>
            </a:r>
            <a:r>
              <a:rPr lang="fi-FI" spc="10" dirty="0">
                <a:latin typeface="Arial"/>
                <a:cs typeface="Arial"/>
              </a:rPr>
              <a:t> </a:t>
            </a:r>
            <a:r>
              <a:rPr lang="fi-FI" spc="-5" dirty="0">
                <a:latin typeface="Arial"/>
                <a:cs typeface="Arial"/>
              </a:rPr>
              <a:t>pelaksanaan</a:t>
            </a:r>
            <a:endParaRPr lang="fi-FI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750"/>
              </a:spcBef>
              <a:buNone/>
            </a:pPr>
            <a:r>
              <a:rPr lang="fi-FI" dirty="0">
                <a:latin typeface="Arial"/>
                <a:cs typeface="Arial"/>
              </a:rPr>
              <a:t>7.</a:t>
            </a:r>
            <a:r>
              <a:rPr lang="fi-FI" spc="-15" dirty="0">
                <a:latin typeface="Arial"/>
                <a:cs typeface="Arial"/>
              </a:rPr>
              <a:t> </a:t>
            </a:r>
            <a:r>
              <a:rPr lang="fi-FI" spc="-5" dirty="0">
                <a:latin typeface="Arial"/>
                <a:cs typeface="Arial"/>
              </a:rPr>
              <a:t>Termination</a:t>
            </a:r>
            <a:endParaRPr lang="fi-FI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7122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Implementasi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 marR="154940">
              <a:lnSpc>
                <a:spcPts val="3030"/>
              </a:lnSpc>
              <a:spcBef>
                <a:spcPts val="47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Rencana </a:t>
            </a:r>
            <a:r>
              <a:rPr lang="id-ID" dirty="0" smtClean="0">
                <a:latin typeface="Arial"/>
                <a:cs typeface="Arial"/>
              </a:rPr>
              <a:t>strategis: </a:t>
            </a:r>
            <a:r>
              <a:rPr lang="id-ID" spc="-5" dirty="0" smtClean="0">
                <a:latin typeface="Arial"/>
                <a:cs typeface="Arial"/>
              </a:rPr>
              <a:t>pedoman </a:t>
            </a:r>
            <a:r>
              <a:rPr lang="id-ID" dirty="0" smtClean="0">
                <a:latin typeface="Arial"/>
                <a:cs typeface="Arial"/>
              </a:rPr>
              <a:t>konsep </a:t>
            </a:r>
            <a:r>
              <a:rPr lang="id-ID" spc="5" dirty="0" smtClean="0">
                <a:latin typeface="Arial"/>
                <a:cs typeface="Arial"/>
              </a:rPr>
              <a:t>(</a:t>
            </a:r>
            <a:r>
              <a:rPr lang="id-ID" i="1" spc="5" dirty="0" smtClean="0">
                <a:latin typeface="Arial"/>
                <a:cs typeface="Arial"/>
              </a:rPr>
              <a:t>road </a:t>
            </a:r>
            <a:r>
              <a:rPr lang="id-ID" i="1" dirty="0" smtClean="0">
                <a:latin typeface="Arial"/>
                <a:cs typeface="Arial"/>
              </a:rPr>
              <a:t>map</a:t>
            </a:r>
            <a:r>
              <a:rPr lang="id-ID" dirty="0" smtClean="0">
                <a:latin typeface="Arial"/>
                <a:cs typeface="Arial"/>
              </a:rPr>
              <a:t>)  </a:t>
            </a:r>
            <a:r>
              <a:rPr lang="id-ID" spc="-5" dirty="0" smtClean="0">
                <a:latin typeface="Arial"/>
                <a:cs typeface="Arial"/>
              </a:rPr>
              <a:t>harus dilaksanakan untuk mencapai</a:t>
            </a:r>
            <a:r>
              <a:rPr lang="id-ID" spc="6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tujuan.</a:t>
            </a:r>
            <a:endParaRPr lang="id-ID" dirty="0" smtClean="0">
              <a:latin typeface="Arial"/>
              <a:cs typeface="Arial"/>
            </a:endParaRPr>
          </a:p>
          <a:p>
            <a:pPr marL="137160" indent="-124460">
              <a:spcBef>
                <a:spcPts val="28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Implementasi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strategi:</a:t>
            </a:r>
          </a:p>
          <a:p>
            <a:pPr marL="469900">
              <a:lnSpc>
                <a:spcPct val="100000"/>
              </a:lnSpc>
              <a:spcBef>
                <a:spcPts val="340"/>
              </a:spcBef>
            </a:pPr>
            <a:r>
              <a:rPr lang="id-ID" spc="-5" dirty="0" smtClean="0">
                <a:latin typeface="Arial"/>
                <a:cs typeface="Arial"/>
              </a:rPr>
              <a:t>–Menterjemahkan </a:t>
            </a:r>
            <a:r>
              <a:rPr lang="id-ID" dirty="0" smtClean="0">
                <a:latin typeface="Arial"/>
                <a:cs typeface="Arial"/>
              </a:rPr>
              <a:t>konsep </a:t>
            </a:r>
            <a:r>
              <a:rPr lang="id-ID" spc="-5" dirty="0" smtClean="0">
                <a:latin typeface="Arial"/>
                <a:cs typeface="Arial"/>
              </a:rPr>
              <a:t>menjadi</a:t>
            </a:r>
            <a:r>
              <a:rPr lang="id-ID" spc="6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operasional</a:t>
            </a:r>
          </a:p>
          <a:p>
            <a:pPr marL="469900">
              <a:lnSpc>
                <a:spcPct val="100000"/>
              </a:lnSpc>
              <a:spcBef>
                <a:spcPts val="335"/>
              </a:spcBef>
            </a:pPr>
            <a:r>
              <a:rPr lang="id-ID" spc="-5" dirty="0" smtClean="0">
                <a:latin typeface="Arial"/>
                <a:cs typeface="Arial"/>
              </a:rPr>
              <a:t>–Formulasi </a:t>
            </a:r>
            <a:r>
              <a:rPr lang="id-ID" dirty="0" smtClean="0">
                <a:latin typeface="Arial"/>
                <a:cs typeface="Arial"/>
              </a:rPr>
              <a:t>intelektual </a:t>
            </a:r>
            <a:r>
              <a:rPr lang="id-ID" spc="-5" dirty="0" smtClean="0">
                <a:latin typeface="Arial"/>
                <a:cs typeface="Arial"/>
              </a:rPr>
              <a:t>menjadi </a:t>
            </a:r>
            <a:r>
              <a:rPr lang="id-ID" dirty="0" smtClean="0">
                <a:latin typeface="Arial"/>
                <a:cs typeface="Arial"/>
              </a:rPr>
              <a:t>kegiatan</a:t>
            </a:r>
            <a:r>
              <a:rPr lang="id-ID" spc="4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nyata</a:t>
            </a:r>
          </a:p>
          <a:p>
            <a:pPr marL="12700" marR="5080">
              <a:lnSpc>
                <a:spcPts val="3030"/>
              </a:lnSpc>
              <a:spcBef>
                <a:spcPts val="710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Strategi: umum, unit, dan </a:t>
            </a:r>
            <a:r>
              <a:rPr lang="id-ID" dirty="0" smtClean="0">
                <a:latin typeface="Arial"/>
                <a:cs typeface="Arial"/>
              </a:rPr>
              <a:t>fungsional </a:t>
            </a:r>
            <a:r>
              <a:rPr lang="id-ID" spc="-5" dirty="0" smtClean="0">
                <a:latin typeface="Arial"/>
                <a:cs typeface="Arial"/>
              </a:rPr>
              <a:t>apabila tidak  </a:t>
            </a:r>
            <a:r>
              <a:rPr lang="id-ID" dirty="0" smtClean="0">
                <a:latin typeface="Arial"/>
                <a:cs typeface="Arial"/>
              </a:rPr>
              <a:t>dilaksanakan tidak ada gunanya.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436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050" y="246329"/>
            <a:ext cx="3012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Pendekatan</a:t>
            </a:r>
          </a:p>
        </p:txBody>
      </p:sp>
      <p:sp>
        <p:nvSpPr>
          <p:cNvPr id="4" name="object 4"/>
          <p:cNvSpPr/>
          <p:nvPr/>
        </p:nvSpPr>
        <p:spPr>
          <a:xfrm>
            <a:off x="1905000" y="1828800"/>
            <a:ext cx="5029200" cy="3962400"/>
          </a:xfrm>
          <a:custGeom>
            <a:avLst/>
            <a:gdLst/>
            <a:ahLst/>
            <a:cxnLst/>
            <a:rect l="l" t="t" r="r" b="b"/>
            <a:pathLst>
              <a:path w="5029200" h="3962400">
                <a:moveTo>
                  <a:pt x="0" y="3962400"/>
                </a:moveTo>
                <a:lnTo>
                  <a:pt x="5029200" y="3962400"/>
                </a:lnTo>
                <a:lnTo>
                  <a:pt x="5029200" y="0"/>
                </a:lnTo>
                <a:lnTo>
                  <a:pt x="0" y="0"/>
                </a:lnTo>
                <a:lnTo>
                  <a:pt x="0" y="39624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5000" y="1828800"/>
            <a:ext cx="5029200" cy="3962400"/>
          </a:xfrm>
          <a:custGeom>
            <a:avLst/>
            <a:gdLst/>
            <a:ahLst/>
            <a:cxnLst/>
            <a:rect l="l" t="t" r="r" b="b"/>
            <a:pathLst>
              <a:path w="5029200" h="3962400">
                <a:moveTo>
                  <a:pt x="0" y="3962400"/>
                </a:moveTo>
                <a:lnTo>
                  <a:pt x="5029200" y="3962400"/>
                </a:lnTo>
                <a:lnTo>
                  <a:pt x="5029200" y="0"/>
                </a:lnTo>
                <a:lnTo>
                  <a:pt x="0" y="0"/>
                </a:lnTo>
                <a:lnTo>
                  <a:pt x="0" y="396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728912" y="2728912"/>
          <a:ext cx="3276600" cy="271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0"/>
                <a:gridCol w="1638300"/>
              </a:tblGrid>
              <a:tr h="1473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182245" marR="3581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Intervensi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ru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an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strategi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220345" marR="4191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Interv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nsi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drastik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8445" marR="381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Interv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nsi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rutin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 marR="434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Intervensi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030032" y="3606012"/>
            <a:ext cx="281305" cy="965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Isu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4832" y="3142081"/>
            <a:ext cx="281305" cy="6223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4832" y="4539462"/>
            <a:ext cx="281305" cy="5207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5348" y="1093978"/>
            <a:ext cx="5156200" cy="159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4820" marR="5080" indent="-1722755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(Sumber: Hrebeniak 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&amp;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Joyce 1984 dalam Stoner 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&amp; 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Freemaan</a:t>
            </a:r>
            <a:r>
              <a:rPr sz="1800" i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1992)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1244600" marR="1529080" indent="76200">
              <a:lnSpc>
                <a:spcPct val="111100"/>
              </a:lnSpc>
              <a:tabLst>
                <a:tab pos="2844800" algn="l"/>
              </a:tabLst>
            </a:pPr>
            <a:r>
              <a:rPr sz="1800" spc="-15" dirty="0">
                <a:latin typeface="Arial"/>
                <a:cs typeface="Arial"/>
              </a:rPr>
              <a:t>Waktu </a:t>
            </a:r>
            <a:r>
              <a:rPr sz="1800" spc="-5" dirty="0">
                <a:latin typeface="Arial"/>
                <a:cs typeface="Arial"/>
              </a:rPr>
              <a:t>Implementasi  L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ma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ek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811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55575" indent="-142875">
              <a:spcBef>
                <a:spcPts val="870"/>
              </a:spcBef>
              <a:buSzPct val="96875"/>
              <a:tabLst>
                <a:tab pos="156210" algn="l"/>
              </a:tabLst>
            </a:pPr>
            <a:r>
              <a:rPr lang="id-ID" u="heavy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Komunikasi</a:t>
            </a:r>
            <a:r>
              <a:rPr lang="id-ID" u="heavy" spc="-3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Strategi</a:t>
            </a:r>
            <a:endParaRPr lang="id-ID" dirty="0">
              <a:latin typeface="Arial"/>
              <a:cs typeface="Arial"/>
            </a:endParaRPr>
          </a:p>
          <a:p>
            <a:pPr marL="155575" indent="-142875">
              <a:spcBef>
                <a:spcPts val="765"/>
              </a:spcBef>
              <a:buSzPct val="96875"/>
              <a:tabLst>
                <a:tab pos="156210" algn="l"/>
              </a:tabLst>
            </a:pP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Strategi dan</a:t>
            </a:r>
            <a:r>
              <a:rPr lang="id-ID" u="heavy" spc="-5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lang="id-ID" u="heavy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Organisasi</a:t>
            </a:r>
            <a:endParaRPr lang="id-ID" dirty="0">
              <a:latin typeface="Arial"/>
              <a:cs typeface="Arial"/>
            </a:endParaRPr>
          </a:p>
          <a:p>
            <a:pPr marL="155575" indent="-142875">
              <a:spcBef>
                <a:spcPts val="770"/>
              </a:spcBef>
              <a:buSzPct val="96875"/>
              <a:tabLst>
                <a:tab pos="156210" algn="l"/>
              </a:tabLst>
            </a:pP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Institutionalized</a:t>
            </a:r>
            <a:r>
              <a:rPr lang="id-ID" u="heavy" spc="-3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Strategi</a:t>
            </a:r>
            <a:endParaRPr lang="id-ID" dirty="0">
              <a:latin typeface="Arial"/>
              <a:cs typeface="Arial"/>
            </a:endParaRPr>
          </a:p>
          <a:p>
            <a:pPr marL="155575" indent="-142875">
              <a:spcBef>
                <a:spcPts val="770"/>
              </a:spcBef>
              <a:buSzPct val="96875"/>
              <a:tabLst>
                <a:tab pos="156210" algn="l"/>
              </a:tabLst>
            </a:pP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Operationalisasi</a:t>
            </a:r>
            <a:r>
              <a:rPr lang="id-ID" u="heavy" spc="-4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Strategi</a:t>
            </a:r>
            <a:endParaRPr lang="id-ID" dirty="0">
              <a:latin typeface="Arial"/>
              <a:cs typeface="Arial"/>
            </a:endParaRPr>
          </a:p>
          <a:p>
            <a:pPr marL="155575" indent="-142875">
              <a:spcBef>
                <a:spcPts val="765"/>
              </a:spcBef>
              <a:buSzPct val="96875"/>
              <a:tabLst>
                <a:tab pos="156210" algn="l"/>
              </a:tabLst>
            </a:pP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Plan </a:t>
            </a:r>
            <a:r>
              <a:rPr lang="id-ID" u="heavy" spc="-1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of</a:t>
            </a: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Action</a:t>
            </a:r>
            <a:endParaRPr lang="id-ID" dirty="0">
              <a:latin typeface="Arial"/>
              <a:cs typeface="Arial"/>
            </a:endParaRPr>
          </a:p>
          <a:p>
            <a:pPr marL="155575" indent="-142875">
              <a:spcBef>
                <a:spcPts val="775"/>
              </a:spcBef>
              <a:buSzPct val="96875"/>
              <a:tabLst>
                <a:tab pos="156210" algn="l"/>
              </a:tabLst>
            </a:pP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Hambatan</a:t>
            </a:r>
            <a:r>
              <a:rPr lang="id-ID" u="heavy" spc="-2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lang="id-ID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Strategi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694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5891" y="818133"/>
            <a:ext cx="243967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Faktor   mempengaruhi  Implementasi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strategi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94401" y="3276600"/>
            <a:ext cx="2743200" cy="1143000"/>
          </a:xfrm>
          <a:custGeom>
            <a:avLst/>
            <a:gdLst/>
            <a:ahLst/>
            <a:cxnLst/>
            <a:rect l="l" t="t" r="r" b="b"/>
            <a:pathLst>
              <a:path w="2743200" h="1143000">
                <a:moveTo>
                  <a:pt x="0" y="1143000"/>
                </a:moveTo>
                <a:lnTo>
                  <a:pt x="2743200" y="1143000"/>
                </a:lnTo>
                <a:lnTo>
                  <a:pt x="27432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94401" y="3276600"/>
            <a:ext cx="2743200" cy="1143000"/>
          </a:xfrm>
          <a:custGeom>
            <a:avLst/>
            <a:gdLst/>
            <a:ahLst/>
            <a:cxnLst/>
            <a:rect l="l" t="t" r="r" b="b"/>
            <a:pathLst>
              <a:path w="2743200" h="1143000">
                <a:moveTo>
                  <a:pt x="0" y="1143000"/>
                </a:moveTo>
                <a:lnTo>
                  <a:pt x="2743200" y="1143000"/>
                </a:lnTo>
                <a:lnTo>
                  <a:pt x="27432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89638" y="3298316"/>
            <a:ext cx="27527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6910" marR="160655" indent="-5080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EFF9A3"/>
                </a:solidFill>
                <a:latin typeface="Arial"/>
                <a:cs typeface="Arial"/>
              </a:rPr>
              <a:t>Im</a:t>
            </a:r>
            <a:r>
              <a:rPr sz="3200" spc="-15" dirty="0">
                <a:solidFill>
                  <a:srgbClr val="EFF9A3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EFF9A3"/>
                </a:solidFill>
                <a:latin typeface="Arial"/>
                <a:cs typeface="Arial"/>
              </a:rPr>
              <a:t>le</a:t>
            </a:r>
            <a:r>
              <a:rPr sz="3200" spc="-15" dirty="0">
                <a:solidFill>
                  <a:srgbClr val="EFF9A3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EFF9A3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EFF9A3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EFF9A3"/>
                </a:solidFill>
                <a:latin typeface="Arial"/>
                <a:cs typeface="Arial"/>
              </a:rPr>
              <a:t>tasi  </a:t>
            </a:r>
            <a:r>
              <a:rPr sz="3200" spc="-5" dirty="0">
                <a:solidFill>
                  <a:srgbClr val="EFF9A3"/>
                </a:solidFill>
                <a:latin typeface="Arial"/>
                <a:cs typeface="Arial"/>
              </a:rPr>
              <a:t>Strategi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4425950"/>
            <a:ext cx="2743200" cy="1143000"/>
          </a:xfrm>
          <a:prstGeom prst="rect">
            <a:avLst/>
          </a:prstGeom>
          <a:solidFill>
            <a:srgbClr val="EFF9A3"/>
          </a:solidFill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310"/>
              </a:spcBef>
            </a:pPr>
            <a:r>
              <a:rPr sz="2000" dirty="0">
                <a:latin typeface="Arial"/>
                <a:cs typeface="Arial"/>
              </a:rPr>
              <a:t>Strategi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fungsional</a:t>
            </a:r>
            <a:endParaRPr sz="2000">
              <a:latin typeface="Arial"/>
              <a:cs typeface="Arial"/>
            </a:endParaRPr>
          </a:p>
          <a:p>
            <a:pPr marL="598170" marR="593090" indent="446405">
              <a:lnSpc>
                <a:spcPct val="120000"/>
              </a:lnSpc>
              <a:spcBef>
                <a:spcPts val="5"/>
              </a:spcBef>
            </a:pPr>
            <a:r>
              <a:rPr sz="2000" spc="-35" dirty="0">
                <a:latin typeface="Arial"/>
                <a:cs typeface="Arial"/>
              </a:rPr>
              <a:t>Taktik  </a:t>
            </a:r>
            <a:r>
              <a:rPr sz="2000" spc="-15" dirty="0">
                <a:latin typeface="Arial"/>
                <a:cs typeface="Arial"/>
              </a:rPr>
              <a:t>Tujuan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/tahun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1371600"/>
            <a:ext cx="2743200" cy="1066800"/>
          </a:xfrm>
          <a:custGeom>
            <a:avLst/>
            <a:gdLst/>
            <a:ahLst/>
            <a:cxnLst/>
            <a:rect l="l" t="t" r="r" b="b"/>
            <a:pathLst>
              <a:path w="2743200" h="1066800">
                <a:moveTo>
                  <a:pt x="0" y="1066800"/>
                </a:moveTo>
                <a:lnTo>
                  <a:pt x="2743200" y="1066800"/>
                </a:lnTo>
                <a:lnTo>
                  <a:pt x="27432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EFF9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4400" y="1371600"/>
            <a:ext cx="2743200" cy="1066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16205" marR="107950" indent="-1270" algn="ctr">
              <a:lnSpc>
                <a:spcPct val="100000"/>
              </a:lnSpc>
              <a:spcBef>
                <a:spcPts val="320"/>
              </a:spcBef>
            </a:pPr>
            <a:r>
              <a:rPr sz="1600" spc="-5" dirty="0">
                <a:latin typeface="Arial"/>
                <a:cs typeface="Arial"/>
              </a:rPr>
              <a:t>Matching  organisasi+strategi (struktur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Kebijakan,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sistem)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4400" y="369950"/>
            <a:ext cx="2743200" cy="914400"/>
          </a:xfrm>
          <a:prstGeom prst="rect">
            <a:avLst/>
          </a:prstGeom>
          <a:solidFill>
            <a:srgbClr val="EFF9A3"/>
          </a:solidFill>
          <a:ln w="9525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65100" marR="158750" indent="189865">
              <a:lnSpc>
                <a:spcPts val="2590"/>
              </a:lnSpc>
              <a:spcBef>
                <a:spcPts val="40"/>
              </a:spcBef>
            </a:pPr>
            <a:r>
              <a:rPr sz="1800" spc="-5" dirty="0">
                <a:latin typeface="Arial"/>
                <a:cs typeface="Arial"/>
              </a:rPr>
              <a:t>Komunikasi Strategi  (semua </a:t>
            </a:r>
            <a:r>
              <a:rPr sz="1800" spc="-10" dirty="0">
                <a:latin typeface="Arial"/>
                <a:cs typeface="Arial"/>
              </a:rPr>
              <a:t>karyawan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jelas)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4400" y="2514600"/>
            <a:ext cx="2743200" cy="876300"/>
          </a:xfrm>
          <a:prstGeom prst="rect">
            <a:avLst/>
          </a:prstGeom>
          <a:solidFill>
            <a:srgbClr val="EFF9A3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Arial"/>
                <a:cs typeface="Arial"/>
              </a:rPr>
              <a:t>Institunalisasi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(leadership)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53790" y="1292478"/>
            <a:ext cx="1908810" cy="2441575"/>
          </a:xfrm>
          <a:custGeom>
            <a:avLst/>
            <a:gdLst/>
            <a:ahLst/>
            <a:cxnLst/>
            <a:rect l="l" t="t" r="r" b="b"/>
            <a:pathLst>
              <a:path w="1908810" h="2441575">
                <a:moveTo>
                  <a:pt x="7620" y="0"/>
                </a:moveTo>
                <a:lnTo>
                  <a:pt x="0" y="5842"/>
                </a:lnTo>
                <a:lnTo>
                  <a:pt x="23495" y="35813"/>
                </a:lnTo>
                <a:lnTo>
                  <a:pt x="30987" y="29972"/>
                </a:lnTo>
                <a:lnTo>
                  <a:pt x="7620" y="0"/>
                </a:lnTo>
                <a:close/>
              </a:path>
              <a:path w="1908810" h="2441575">
                <a:moveTo>
                  <a:pt x="48640" y="52578"/>
                </a:moveTo>
                <a:lnTo>
                  <a:pt x="41148" y="58420"/>
                </a:lnTo>
                <a:lnTo>
                  <a:pt x="46989" y="65912"/>
                </a:lnTo>
                <a:lnTo>
                  <a:pt x="54483" y="60071"/>
                </a:lnTo>
                <a:lnTo>
                  <a:pt x="48640" y="52578"/>
                </a:lnTo>
                <a:close/>
              </a:path>
              <a:path w="1908810" h="2441575">
                <a:moveTo>
                  <a:pt x="72009" y="82550"/>
                </a:moveTo>
                <a:lnTo>
                  <a:pt x="64515" y="88392"/>
                </a:lnTo>
                <a:lnTo>
                  <a:pt x="88011" y="118491"/>
                </a:lnTo>
                <a:lnTo>
                  <a:pt x="95504" y="112522"/>
                </a:lnTo>
                <a:lnTo>
                  <a:pt x="72009" y="82550"/>
                </a:lnTo>
                <a:close/>
              </a:path>
              <a:path w="1908810" h="2441575">
                <a:moveTo>
                  <a:pt x="113157" y="135128"/>
                </a:moveTo>
                <a:lnTo>
                  <a:pt x="105663" y="140970"/>
                </a:lnTo>
                <a:lnTo>
                  <a:pt x="111506" y="148462"/>
                </a:lnTo>
                <a:lnTo>
                  <a:pt x="118999" y="142621"/>
                </a:lnTo>
                <a:lnTo>
                  <a:pt x="113157" y="135128"/>
                </a:lnTo>
                <a:close/>
              </a:path>
              <a:path w="1908810" h="2441575">
                <a:moveTo>
                  <a:pt x="136525" y="165100"/>
                </a:moveTo>
                <a:lnTo>
                  <a:pt x="129032" y="170942"/>
                </a:lnTo>
                <a:lnTo>
                  <a:pt x="152526" y="201041"/>
                </a:lnTo>
                <a:lnTo>
                  <a:pt x="160020" y="195199"/>
                </a:lnTo>
                <a:lnTo>
                  <a:pt x="136525" y="165100"/>
                </a:lnTo>
                <a:close/>
              </a:path>
              <a:path w="1908810" h="2441575">
                <a:moveTo>
                  <a:pt x="177673" y="217678"/>
                </a:moveTo>
                <a:lnTo>
                  <a:pt x="170052" y="223520"/>
                </a:lnTo>
                <a:lnTo>
                  <a:pt x="176022" y="231012"/>
                </a:lnTo>
                <a:lnTo>
                  <a:pt x="183514" y="225171"/>
                </a:lnTo>
                <a:lnTo>
                  <a:pt x="177673" y="217678"/>
                </a:lnTo>
                <a:close/>
              </a:path>
              <a:path w="1908810" h="2441575">
                <a:moveTo>
                  <a:pt x="201040" y="247650"/>
                </a:moveTo>
                <a:lnTo>
                  <a:pt x="193548" y="253492"/>
                </a:lnTo>
                <a:lnTo>
                  <a:pt x="217043" y="283591"/>
                </a:lnTo>
                <a:lnTo>
                  <a:pt x="224536" y="277749"/>
                </a:lnTo>
                <a:lnTo>
                  <a:pt x="201040" y="247650"/>
                </a:lnTo>
                <a:close/>
              </a:path>
              <a:path w="1908810" h="2441575">
                <a:moveTo>
                  <a:pt x="242062" y="300228"/>
                </a:moveTo>
                <a:lnTo>
                  <a:pt x="234569" y="306070"/>
                </a:lnTo>
                <a:lnTo>
                  <a:pt x="240537" y="313563"/>
                </a:lnTo>
                <a:lnTo>
                  <a:pt x="248031" y="307721"/>
                </a:lnTo>
                <a:lnTo>
                  <a:pt x="242062" y="300228"/>
                </a:lnTo>
                <a:close/>
              </a:path>
              <a:path w="1908810" h="2441575">
                <a:moveTo>
                  <a:pt x="265557" y="330200"/>
                </a:moveTo>
                <a:lnTo>
                  <a:pt x="258063" y="336169"/>
                </a:lnTo>
                <a:lnTo>
                  <a:pt x="281559" y="366141"/>
                </a:lnTo>
                <a:lnTo>
                  <a:pt x="289051" y="360299"/>
                </a:lnTo>
                <a:lnTo>
                  <a:pt x="265557" y="330200"/>
                </a:lnTo>
                <a:close/>
              </a:path>
              <a:path w="1908810" h="2441575">
                <a:moveTo>
                  <a:pt x="306577" y="382778"/>
                </a:moveTo>
                <a:lnTo>
                  <a:pt x="299085" y="388620"/>
                </a:lnTo>
                <a:lnTo>
                  <a:pt x="304926" y="396113"/>
                </a:lnTo>
                <a:lnTo>
                  <a:pt x="312547" y="390271"/>
                </a:lnTo>
                <a:lnTo>
                  <a:pt x="306577" y="382778"/>
                </a:lnTo>
                <a:close/>
              </a:path>
              <a:path w="1908810" h="2441575">
                <a:moveTo>
                  <a:pt x="330073" y="412876"/>
                </a:moveTo>
                <a:lnTo>
                  <a:pt x="322580" y="418719"/>
                </a:lnTo>
                <a:lnTo>
                  <a:pt x="346075" y="448691"/>
                </a:lnTo>
                <a:lnTo>
                  <a:pt x="353568" y="442849"/>
                </a:lnTo>
                <a:lnTo>
                  <a:pt x="330073" y="412876"/>
                </a:lnTo>
                <a:close/>
              </a:path>
              <a:path w="1908810" h="2441575">
                <a:moveTo>
                  <a:pt x="371094" y="465328"/>
                </a:moveTo>
                <a:lnTo>
                  <a:pt x="363600" y="471170"/>
                </a:lnTo>
                <a:lnTo>
                  <a:pt x="369443" y="478663"/>
                </a:lnTo>
                <a:lnTo>
                  <a:pt x="376936" y="472821"/>
                </a:lnTo>
                <a:lnTo>
                  <a:pt x="371094" y="465328"/>
                </a:lnTo>
                <a:close/>
              </a:path>
              <a:path w="1908810" h="2441575">
                <a:moveTo>
                  <a:pt x="394588" y="495426"/>
                </a:moveTo>
                <a:lnTo>
                  <a:pt x="387096" y="501269"/>
                </a:lnTo>
                <a:lnTo>
                  <a:pt x="410590" y="531241"/>
                </a:lnTo>
                <a:lnTo>
                  <a:pt x="418084" y="525399"/>
                </a:lnTo>
                <a:lnTo>
                  <a:pt x="394588" y="495426"/>
                </a:lnTo>
                <a:close/>
              </a:path>
              <a:path w="1908810" h="2441575">
                <a:moveTo>
                  <a:pt x="435610" y="547878"/>
                </a:moveTo>
                <a:lnTo>
                  <a:pt x="428117" y="553847"/>
                </a:lnTo>
                <a:lnTo>
                  <a:pt x="433959" y="561340"/>
                </a:lnTo>
                <a:lnTo>
                  <a:pt x="441451" y="555371"/>
                </a:lnTo>
                <a:lnTo>
                  <a:pt x="435610" y="547878"/>
                </a:lnTo>
                <a:close/>
              </a:path>
              <a:path w="1908810" h="2441575">
                <a:moveTo>
                  <a:pt x="459105" y="577976"/>
                </a:moveTo>
                <a:lnTo>
                  <a:pt x="451612" y="583819"/>
                </a:lnTo>
                <a:lnTo>
                  <a:pt x="474980" y="613791"/>
                </a:lnTo>
                <a:lnTo>
                  <a:pt x="482600" y="607949"/>
                </a:lnTo>
                <a:lnTo>
                  <a:pt x="459105" y="577976"/>
                </a:lnTo>
                <a:close/>
              </a:path>
              <a:path w="1908810" h="2441575">
                <a:moveTo>
                  <a:pt x="500125" y="630428"/>
                </a:moveTo>
                <a:lnTo>
                  <a:pt x="492633" y="636397"/>
                </a:lnTo>
                <a:lnTo>
                  <a:pt x="498475" y="643890"/>
                </a:lnTo>
                <a:lnTo>
                  <a:pt x="505968" y="638048"/>
                </a:lnTo>
                <a:lnTo>
                  <a:pt x="500125" y="630428"/>
                </a:lnTo>
                <a:close/>
              </a:path>
              <a:path w="1908810" h="2441575">
                <a:moveTo>
                  <a:pt x="523621" y="660526"/>
                </a:moveTo>
                <a:lnTo>
                  <a:pt x="516127" y="666369"/>
                </a:lnTo>
                <a:lnTo>
                  <a:pt x="539496" y="696341"/>
                </a:lnTo>
                <a:lnTo>
                  <a:pt x="546988" y="690499"/>
                </a:lnTo>
                <a:lnTo>
                  <a:pt x="523621" y="660526"/>
                </a:lnTo>
                <a:close/>
              </a:path>
              <a:path w="1908810" h="2441575">
                <a:moveTo>
                  <a:pt x="564642" y="713105"/>
                </a:moveTo>
                <a:lnTo>
                  <a:pt x="557149" y="718947"/>
                </a:lnTo>
                <a:lnTo>
                  <a:pt x="562990" y="726440"/>
                </a:lnTo>
                <a:lnTo>
                  <a:pt x="570484" y="720598"/>
                </a:lnTo>
                <a:lnTo>
                  <a:pt x="564642" y="713105"/>
                </a:lnTo>
                <a:close/>
              </a:path>
              <a:path w="1908810" h="2441575">
                <a:moveTo>
                  <a:pt x="588137" y="743076"/>
                </a:moveTo>
                <a:lnTo>
                  <a:pt x="580644" y="748919"/>
                </a:lnTo>
                <a:lnTo>
                  <a:pt x="604012" y="779018"/>
                </a:lnTo>
                <a:lnTo>
                  <a:pt x="611505" y="773049"/>
                </a:lnTo>
                <a:lnTo>
                  <a:pt x="588137" y="743076"/>
                </a:lnTo>
                <a:close/>
              </a:path>
              <a:path w="1908810" h="2441575">
                <a:moveTo>
                  <a:pt x="629158" y="795655"/>
                </a:moveTo>
                <a:lnTo>
                  <a:pt x="621664" y="801497"/>
                </a:lnTo>
                <a:lnTo>
                  <a:pt x="627507" y="808990"/>
                </a:lnTo>
                <a:lnTo>
                  <a:pt x="635000" y="803148"/>
                </a:lnTo>
                <a:lnTo>
                  <a:pt x="629158" y="795655"/>
                </a:lnTo>
                <a:close/>
              </a:path>
              <a:path w="1908810" h="2441575">
                <a:moveTo>
                  <a:pt x="652652" y="825626"/>
                </a:moveTo>
                <a:lnTo>
                  <a:pt x="645033" y="831469"/>
                </a:lnTo>
                <a:lnTo>
                  <a:pt x="668527" y="861568"/>
                </a:lnTo>
                <a:lnTo>
                  <a:pt x="676021" y="855726"/>
                </a:lnTo>
                <a:lnTo>
                  <a:pt x="652652" y="825626"/>
                </a:lnTo>
                <a:close/>
              </a:path>
              <a:path w="1908810" h="2441575">
                <a:moveTo>
                  <a:pt x="693674" y="878205"/>
                </a:moveTo>
                <a:lnTo>
                  <a:pt x="686181" y="884047"/>
                </a:lnTo>
                <a:lnTo>
                  <a:pt x="692023" y="891540"/>
                </a:lnTo>
                <a:lnTo>
                  <a:pt x="699515" y="885698"/>
                </a:lnTo>
                <a:lnTo>
                  <a:pt x="693674" y="878205"/>
                </a:lnTo>
                <a:close/>
              </a:path>
              <a:path w="1908810" h="2441575">
                <a:moveTo>
                  <a:pt x="717169" y="908176"/>
                </a:moveTo>
                <a:lnTo>
                  <a:pt x="709549" y="914019"/>
                </a:lnTo>
                <a:lnTo>
                  <a:pt x="733044" y="944118"/>
                </a:lnTo>
                <a:lnTo>
                  <a:pt x="740537" y="938276"/>
                </a:lnTo>
                <a:lnTo>
                  <a:pt x="717169" y="908176"/>
                </a:lnTo>
                <a:close/>
              </a:path>
              <a:path w="1908810" h="2441575">
                <a:moveTo>
                  <a:pt x="758189" y="960755"/>
                </a:moveTo>
                <a:lnTo>
                  <a:pt x="750697" y="966597"/>
                </a:lnTo>
                <a:lnTo>
                  <a:pt x="756538" y="974090"/>
                </a:lnTo>
                <a:lnTo>
                  <a:pt x="764032" y="968248"/>
                </a:lnTo>
                <a:lnTo>
                  <a:pt x="758189" y="960755"/>
                </a:lnTo>
                <a:close/>
              </a:path>
              <a:path w="1908810" h="2441575">
                <a:moveTo>
                  <a:pt x="781558" y="990726"/>
                </a:moveTo>
                <a:lnTo>
                  <a:pt x="774064" y="996696"/>
                </a:lnTo>
                <a:lnTo>
                  <a:pt x="797560" y="1026668"/>
                </a:lnTo>
                <a:lnTo>
                  <a:pt x="805052" y="1020826"/>
                </a:lnTo>
                <a:lnTo>
                  <a:pt x="781558" y="990726"/>
                </a:lnTo>
                <a:close/>
              </a:path>
              <a:path w="1908810" h="2441575">
                <a:moveTo>
                  <a:pt x="822706" y="1043305"/>
                </a:moveTo>
                <a:lnTo>
                  <a:pt x="815213" y="1049147"/>
                </a:lnTo>
                <a:lnTo>
                  <a:pt x="821055" y="1056640"/>
                </a:lnTo>
                <a:lnTo>
                  <a:pt x="828548" y="1050798"/>
                </a:lnTo>
                <a:lnTo>
                  <a:pt x="822706" y="1043305"/>
                </a:lnTo>
                <a:close/>
              </a:path>
              <a:path w="1908810" h="2441575">
                <a:moveTo>
                  <a:pt x="846074" y="1073277"/>
                </a:moveTo>
                <a:lnTo>
                  <a:pt x="838581" y="1079246"/>
                </a:lnTo>
                <a:lnTo>
                  <a:pt x="862076" y="1109218"/>
                </a:lnTo>
                <a:lnTo>
                  <a:pt x="869569" y="1103376"/>
                </a:lnTo>
                <a:lnTo>
                  <a:pt x="846074" y="1073277"/>
                </a:lnTo>
                <a:close/>
              </a:path>
              <a:path w="1908810" h="2441575">
                <a:moveTo>
                  <a:pt x="887222" y="1125855"/>
                </a:moveTo>
                <a:lnTo>
                  <a:pt x="879601" y="1131697"/>
                </a:lnTo>
                <a:lnTo>
                  <a:pt x="885571" y="1139190"/>
                </a:lnTo>
                <a:lnTo>
                  <a:pt x="893063" y="1133348"/>
                </a:lnTo>
                <a:lnTo>
                  <a:pt x="887222" y="1125855"/>
                </a:lnTo>
                <a:close/>
              </a:path>
              <a:path w="1908810" h="2441575">
                <a:moveTo>
                  <a:pt x="910589" y="1155954"/>
                </a:moveTo>
                <a:lnTo>
                  <a:pt x="903097" y="1161796"/>
                </a:lnTo>
                <a:lnTo>
                  <a:pt x="926592" y="1191768"/>
                </a:lnTo>
                <a:lnTo>
                  <a:pt x="934085" y="1185926"/>
                </a:lnTo>
                <a:lnTo>
                  <a:pt x="910589" y="1155954"/>
                </a:lnTo>
                <a:close/>
              </a:path>
              <a:path w="1908810" h="2441575">
                <a:moveTo>
                  <a:pt x="951611" y="1208405"/>
                </a:moveTo>
                <a:lnTo>
                  <a:pt x="944118" y="1214247"/>
                </a:lnTo>
                <a:lnTo>
                  <a:pt x="950087" y="1221867"/>
                </a:lnTo>
                <a:lnTo>
                  <a:pt x="957580" y="1215898"/>
                </a:lnTo>
                <a:lnTo>
                  <a:pt x="951611" y="1208405"/>
                </a:lnTo>
                <a:close/>
              </a:path>
              <a:path w="1908810" h="2441575">
                <a:moveTo>
                  <a:pt x="975106" y="1238504"/>
                </a:moveTo>
                <a:lnTo>
                  <a:pt x="967613" y="1244346"/>
                </a:lnTo>
                <a:lnTo>
                  <a:pt x="991108" y="1274318"/>
                </a:lnTo>
                <a:lnTo>
                  <a:pt x="998601" y="1268476"/>
                </a:lnTo>
                <a:lnTo>
                  <a:pt x="975106" y="1238504"/>
                </a:lnTo>
                <a:close/>
              </a:path>
              <a:path w="1908810" h="2441575">
                <a:moveTo>
                  <a:pt x="1016126" y="1290955"/>
                </a:moveTo>
                <a:lnTo>
                  <a:pt x="1008634" y="1296924"/>
                </a:lnTo>
                <a:lnTo>
                  <a:pt x="1014476" y="1304417"/>
                </a:lnTo>
                <a:lnTo>
                  <a:pt x="1022096" y="1298575"/>
                </a:lnTo>
                <a:lnTo>
                  <a:pt x="1016126" y="1290955"/>
                </a:lnTo>
                <a:close/>
              </a:path>
              <a:path w="1908810" h="2441575">
                <a:moveTo>
                  <a:pt x="1039622" y="1321054"/>
                </a:moveTo>
                <a:lnTo>
                  <a:pt x="1032129" y="1326896"/>
                </a:lnTo>
                <a:lnTo>
                  <a:pt x="1055624" y="1356868"/>
                </a:lnTo>
                <a:lnTo>
                  <a:pt x="1063117" y="1351026"/>
                </a:lnTo>
                <a:lnTo>
                  <a:pt x="1039622" y="1321054"/>
                </a:lnTo>
                <a:close/>
              </a:path>
              <a:path w="1908810" h="2441575">
                <a:moveTo>
                  <a:pt x="1080643" y="1373632"/>
                </a:moveTo>
                <a:lnTo>
                  <a:pt x="1073150" y="1379474"/>
                </a:lnTo>
                <a:lnTo>
                  <a:pt x="1078992" y="1386967"/>
                </a:lnTo>
                <a:lnTo>
                  <a:pt x="1086485" y="1381125"/>
                </a:lnTo>
                <a:lnTo>
                  <a:pt x="1080643" y="1373632"/>
                </a:lnTo>
                <a:close/>
              </a:path>
              <a:path w="1908810" h="2441575">
                <a:moveTo>
                  <a:pt x="1104138" y="1403604"/>
                </a:moveTo>
                <a:lnTo>
                  <a:pt x="1096645" y="1409446"/>
                </a:lnTo>
                <a:lnTo>
                  <a:pt x="1120139" y="1439545"/>
                </a:lnTo>
                <a:lnTo>
                  <a:pt x="1127633" y="1433576"/>
                </a:lnTo>
                <a:lnTo>
                  <a:pt x="1104138" y="1403604"/>
                </a:lnTo>
                <a:close/>
              </a:path>
              <a:path w="1908810" h="2441575">
                <a:moveTo>
                  <a:pt x="1145159" y="1456182"/>
                </a:moveTo>
                <a:lnTo>
                  <a:pt x="1137665" y="1462024"/>
                </a:lnTo>
                <a:lnTo>
                  <a:pt x="1143508" y="1469517"/>
                </a:lnTo>
                <a:lnTo>
                  <a:pt x="1151001" y="1463675"/>
                </a:lnTo>
                <a:lnTo>
                  <a:pt x="1145159" y="1456182"/>
                </a:lnTo>
                <a:close/>
              </a:path>
              <a:path w="1908810" h="2441575">
                <a:moveTo>
                  <a:pt x="1168654" y="1486154"/>
                </a:moveTo>
                <a:lnTo>
                  <a:pt x="1161161" y="1491996"/>
                </a:lnTo>
                <a:lnTo>
                  <a:pt x="1184529" y="1522095"/>
                </a:lnTo>
                <a:lnTo>
                  <a:pt x="1192149" y="1516126"/>
                </a:lnTo>
                <a:lnTo>
                  <a:pt x="1168654" y="1486154"/>
                </a:lnTo>
                <a:close/>
              </a:path>
              <a:path w="1908810" h="2441575">
                <a:moveTo>
                  <a:pt x="1209675" y="1538732"/>
                </a:moveTo>
                <a:lnTo>
                  <a:pt x="1202182" y="1544574"/>
                </a:lnTo>
                <a:lnTo>
                  <a:pt x="1208024" y="1552067"/>
                </a:lnTo>
                <a:lnTo>
                  <a:pt x="1215517" y="1546225"/>
                </a:lnTo>
                <a:lnTo>
                  <a:pt x="1209675" y="1538732"/>
                </a:lnTo>
                <a:close/>
              </a:path>
              <a:path w="1908810" h="2441575">
                <a:moveTo>
                  <a:pt x="1233170" y="1568704"/>
                </a:moveTo>
                <a:lnTo>
                  <a:pt x="1225677" y="1574546"/>
                </a:lnTo>
                <a:lnTo>
                  <a:pt x="1249045" y="1604645"/>
                </a:lnTo>
                <a:lnTo>
                  <a:pt x="1256538" y="1598803"/>
                </a:lnTo>
                <a:lnTo>
                  <a:pt x="1233170" y="1568704"/>
                </a:lnTo>
                <a:close/>
              </a:path>
              <a:path w="1908810" h="2441575">
                <a:moveTo>
                  <a:pt x="1274190" y="1621282"/>
                </a:moveTo>
                <a:lnTo>
                  <a:pt x="1266698" y="1627124"/>
                </a:lnTo>
                <a:lnTo>
                  <a:pt x="1272539" y="1634617"/>
                </a:lnTo>
                <a:lnTo>
                  <a:pt x="1280033" y="1628775"/>
                </a:lnTo>
                <a:lnTo>
                  <a:pt x="1274190" y="1621282"/>
                </a:lnTo>
                <a:close/>
              </a:path>
              <a:path w="1908810" h="2441575">
                <a:moveTo>
                  <a:pt x="1297686" y="1651254"/>
                </a:moveTo>
                <a:lnTo>
                  <a:pt x="1290193" y="1657096"/>
                </a:lnTo>
                <a:lnTo>
                  <a:pt x="1313561" y="1687195"/>
                </a:lnTo>
                <a:lnTo>
                  <a:pt x="1321054" y="1681353"/>
                </a:lnTo>
                <a:lnTo>
                  <a:pt x="1297686" y="1651254"/>
                </a:lnTo>
                <a:close/>
              </a:path>
              <a:path w="1908810" h="2441575">
                <a:moveTo>
                  <a:pt x="1338707" y="1703832"/>
                </a:moveTo>
                <a:lnTo>
                  <a:pt x="1331214" y="1709674"/>
                </a:lnTo>
                <a:lnTo>
                  <a:pt x="1337056" y="1717167"/>
                </a:lnTo>
                <a:lnTo>
                  <a:pt x="1344549" y="1711325"/>
                </a:lnTo>
                <a:lnTo>
                  <a:pt x="1338707" y="1703832"/>
                </a:lnTo>
                <a:close/>
              </a:path>
              <a:path w="1908810" h="2441575">
                <a:moveTo>
                  <a:pt x="1362202" y="1733804"/>
                </a:moveTo>
                <a:lnTo>
                  <a:pt x="1354582" y="1739773"/>
                </a:lnTo>
                <a:lnTo>
                  <a:pt x="1378077" y="1769745"/>
                </a:lnTo>
                <a:lnTo>
                  <a:pt x="1385570" y="1763903"/>
                </a:lnTo>
                <a:lnTo>
                  <a:pt x="1362202" y="1733804"/>
                </a:lnTo>
                <a:close/>
              </a:path>
              <a:path w="1908810" h="2441575">
                <a:moveTo>
                  <a:pt x="1403223" y="1786382"/>
                </a:moveTo>
                <a:lnTo>
                  <a:pt x="1395730" y="1792224"/>
                </a:lnTo>
                <a:lnTo>
                  <a:pt x="1401572" y="1799717"/>
                </a:lnTo>
                <a:lnTo>
                  <a:pt x="1409064" y="1793875"/>
                </a:lnTo>
                <a:lnTo>
                  <a:pt x="1403223" y="1786382"/>
                </a:lnTo>
                <a:close/>
              </a:path>
              <a:path w="1908810" h="2441575">
                <a:moveTo>
                  <a:pt x="1426590" y="1816481"/>
                </a:moveTo>
                <a:lnTo>
                  <a:pt x="1419098" y="1822323"/>
                </a:lnTo>
                <a:lnTo>
                  <a:pt x="1442593" y="1852295"/>
                </a:lnTo>
                <a:lnTo>
                  <a:pt x="1450086" y="1846453"/>
                </a:lnTo>
                <a:lnTo>
                  <a:pt x="1426590" y="1816481"/>
                </a:lnTo>
                <a:close/>
              </a:path>
              <a:path w="1908810" h="2441575">
                <a:moveTo>
                  <a:pt x="1467739" y="1868932"/>
                </a:moveTo>
                <a:lnTo>
                  <a:pt x="1460246" y="1874774"/>
                </a:lnTo>
                <a:lnTo>
                  <a:pt x="1466088" y="1882394"/>
                </a:lnTo>
                <a:lnTo>
                  <a:pt x="1473581" y="1876425"/>
                </a:lnTo>
                <a:lnTo>
                  <a:pt x="1467739" y="1868932"/>
                </a:lnTo>
                <a:close/>
              </a:path>
              <a:path w="1908810" h="2441575">
                <a:moveTo>
                  <a:pt x="1491107" y="1899031"/>
                </a:moveTo>
                <a:lnTo>
                  <a:pt x="1483614" y="1904873"/>
                </a:lnTo>
                <a:lnTo>
                  <a:pt x="1507109" y="1934845"/>
                </a:lnTo>
                <a:lnTo>
                  <a:pt x="1514602" y="1929003"/>
                </a:lnTo>
                <a:lnTo>
                  <a:pt x="1491107" y="1899031"/>
                </a:lnTo>
                <a:close/>
              </a:path>
              <a:path w="1908810" h="2441575">
                <a:moveTo>
                  <a:pt x="1532255" y="1951482"/>
                </a:moveTo>
                <a:lnTo>
                  <a:pt x="1524635" y="1957451"/>
                </a:lnTo>
                <a:lnTo>
                  <a:pt x="1530604" y="1964944"/>
                </a:lnTo>
                <a:lnTo>
                  <a:pt x="1538097" y="1958975"/>
                </a:lnTo>
                <a:lnTo>
                  <a:pt x="1532255" y="1951482"/>
                </a:lnTo>
                <a:close/>
              </a:path>
              <a:path w="1908810" h="2441575">
                <a:moveTo>
                  <a:pt x="1555623" y="1981581"/>
                </a:moveTo>
                <a:lnTo>
                  <a:pt x="1548130" y="1987423"/>
                </a:lnTo>
                <a:lnTo>
                  <a:pt x="1571625" y="2017395"/>
                </a:lnTo>
                <a:lnTo>
                  <a:pt x="1579118" y="2011553"/>
                </a:lnTo>
                <a:lnTo>
                  <a:pt x="1555623" y="1981581"/>
                </a:lnTo>
                <a:close/>
              </a:path>
              <a:path w="1908810" h="2441575">
                <a:moveTo>
                  <a:pt x="1596644" y="2034032"/>
                </a:moveTo>
                <a:lnTo>
                  <a:pt x="1589151" y="2040001"/>
                </a:lnTo>
                <a:lnTo>
                  <a:pt x="1595120" y="2047494"/>
                </a:lnTo>
                <a:lnTo>
                  <a:pt x="1602613" y="2041652"/>
                </a:lnTo>
                <a:lnTo>
                  <a:pt x="1596644" y="2034032"/>
                </a:lnTo>
                <a:close/>
              </a:path>
              <a:path w="1908810" h="2441575">
                <a:moveTo>
                  <a:pt x="1620139" y="2064131"/>
                </a:moveTo>
                <a:lnTo>
                  <a:pt x="1612646" y="2069973"/>
                </a:lnTo>
                <a:lnTo>
                  <a:pt x="1636140" y="2099945"/>
                </a:lnTo>
                <a:lnTo>
                  <a:pt x="1643634" y="2094103"/>
                </a:lnTo>
                <a:lnTo>
                  <a:pt x="1620139" y="2064131"/>
                </a:lnTo>
                <a:close/>
              </a:path>
              <a:path w="1908810" h="2441575">
                <a:moveTo>
                  <a:pt x="1661160" y="2116709"/>
                </a:moveTo>
                <a:lnTo>
                  <a:pt x="1653667" y="2122551"/>
                </a:lnTo>
                <a:lnTo>
                  <a:pt x="1659509" y="2130044"/>
                </a:lnTo>
                <a:lnTo>
                  <a:pt x="1667129" y="2124202"/>
                </a:lnTo>
                <a:lnTo>
                  <a:pt x="1661160" y="2116709"/>
                </a:lnTo>
                <a:close/>
              </a:path>
              <a:path w="1908810" h="2441575">
                <a:moveTo>
                  <a:pt x="1684655" y="2146681"/>
                </a:moveTo>
                <a:lnTo>
                  <a:pt x="1677162" y="2152523"/>
                </a:lnTo>
                <a:lnTo>
                  <a:pt x="1700657" y="2182622"/>
                </a:lnTo>
                <a:lnTo>
                  <a:pt x="1708150" y="2176653"/>
                </a:lnTo>
                <a:lnTo>
                  <a:pt x="1684655" y="2146681"/>
                </a:lnTo>
                <a:close/>
              </a:path>
              <a:path w="1908810" h="2441575">
                <a:moveTo>
                  <a:pt x="1725676" y="2199259"/>
                </a:moveTo>
                <a:lnTo>
                  <a:pt x="1718183" y="2205101"/>
                </a:lnTo>
                <a:lnTo>
                  <a:pt x="1724025" y="2212594"/>
                </a:lnTo>
                <a:lnTo>
                  <a:pt x="1731518" y="2206752"/>
                </a:lnTo>
                <a:lnTo>
                  <a:pt x="1725676" y="2199259"/>
                </a:lnTo>
                <a:close/>
              </a:path>
              <a:path w="1908810" h="2441575">
                <a:moveTo>
                  <a:pt x="1749171" y="2229231"/>
                </a:moveTo>
                <a:lnTo>
                  <a:pt x="1741677" y="2235073"/>
                </a:lnTo>
                <a:lnTo>
                  <a:pt x="1765173" y="2265172"/>
                </a:lnTo>
                <a:lnTo>
                  <a:pt x="1772665" y="2259330"/>
                </a:lnTo>
                <a:lnTo>
                  <a:pt x="1749171" y="2229231"/>
                </a:lnTo>
                <a:close/>
              </a:path>
              <a:path w="1908810" h="2441575">
                <a:moveTo>
                  <a:pt x="1790192" y="2281809"/>
                </a:moveTo>
                <a:lnTo>
                  <a:pt x="1782699" y="2287651"/>
                </a:lnTo>
                <a:lnTo>
                  <a:pt x="1788540" y="2295144"/>
                </a:lnTo>
                <a:lnTo>
                  <a:pt x="1796034" y="2289302"/>
                </a:lnTo>
                <a:lnTo>
                  <a:pt x="1790192" y="2281809"/>
                </a:lnTo>
                <a:close/>
              </a:path>
              <a:path w="1908810" h="2441575">
                <a:moveTo>
                  <a:pt x="1813687" y="2311781"/>
                </a:moveTo>
                <a:lnTo>
                  <a:pt x="1806194" y="2317623"/>
                </a:lnTo>
                <a:lnTo>
                  <a:pt x="1829689" y="2347722"/>
                </a:lnTo>
                <a:lnTo>
                  <a:pt x="1837182" y="2341880"/>
                </a:lnTo>
                <a:lnTo>
                  <a:pt x="1813687" y="2311781"/>
                </a:lnTo>
                <a:close/>
              </a:path>
              <a:path w="1908810" h="2441575">
                <a:moveTo>
                  <a:pt x="1891919" y="2357755"/>
                </a:moveTo>
                <a:lnTo>
                  <a:pt x="1831848" y="2404745"/>
                </a:lnTo>
                <a:lnTo>
                  <a:pt x="1908810" y="2441321"/>
                </a:lnTo>
                <a:lnTo>
                  <a:pt x="1891919" y="2357755"/>
                </a:lnTo>
                <a:close/>
              </a:path>
              <a:path w="1908810" h="2441575">
                <a:moveTo>
                  <a:pt x="1854708" y="2364359"/>
                </a:moveTo>
                <a:lnTo>
                  <a:pt x="1847214" y="2370201"/>
                </a:lnTo>
                <a:lnTo>
                  <a:pt x="1853057" y="2377694"/>
                </a:lnTo>
                <a:lnTo>
                  <a:pt x="1860550" y="2371852"/>
                </a:lnTo>
                <a:lnTo>
                  <a:pt x="1854708" y="2364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54933" y="2434463"/>
            <a:ext cx="1831975" cy="1223645"/>
          </a:xfrm>
          <a:custGeom>
            <a:avLst/>
            <a:gdLst/>
            <a:ahLst/>
            <a:cxnLst/>
            <a:rect l="l" t="t" r="r" b="b"/>
            <a:pathLst>
              <a:path w="1831975" h="1223645">
                <a:moveTo>
                  <a:pt x="5333" y="0"/>
                </a:moveTo>
                <a:lnTo>
                  <a:pt x="0" y="7874"/>
                </a:lnTo>
                <a:lnTo>
                  <a:pt x="31750" y="29083"/>
                </a:lnTo>
                <a:lnTo>
                  <a:pt x="36956" y="21082"/>
                </a:lnTo>
                <a:lnTo>
                  <a:pt x="5333" y="0"/>
                </a:lnTo>
                <a:close/>
              </a:path>
              <a:path w="1831975" h="1223645">
                <a:moveTo>
                  <a:pt x="60832" y="36957"/>
                </a:moveTo>
                <a:lnTo>
                  <a:pt x="55499" y="44831"/>
                </a:lnTo>
                <a:lnTo>
                  <a:pt x="63372" y="50164"/>
                </a:lnTo>
                <a:lnTo>
                  <a:pt x="68706" y="42290"/>
                </a:lnTo>
                <a:lnTo>
                  <a:pt x="60832" y="36957"/>
                </a:lnTo>
                <a:close/>
              </a:path>
              <a:path w="1831975" h="1223645">
                <a:moveTo>
                  <a:pt x="92455" y="58038"/>
                </a:moveTo>
                <a:lnTo>
                  <a:pt x="87249" y="66039"/>
                </a:lnTo>
                <a:lnTo>
                  <a:pt x="118871" y="87122"/>
                </a:lnTo>
                <a:lnTo>
                  <a:pt x="124205" y="79248"/>
                </a:lnTo>
                <a:lnTo>
                  <a:pt x="92455" y="58038"/>
                </a:lnTo>
                <a:close/>
              </a:path>
              <a:path w="1831975" h="1223645">
                <a:moveTo>
                  <a:pt x="147954" y="95123"/>
                </a:moveTo>
                <a:lnTo>
                  <a:pt x="142620" y="102997"/>
                </a:lnTo>
                <a:lnTo>
                  <a:pt x="150621" y="108331"/>
                </a:lnTo>
                <a:lnTo>
                  <a:pt x="155828" y="100329"/>
                </a:lnTo>
                <a:lnTo>
                  <a:pt x="147954" y="95123"/>
                </a:lnTo>
                <a:close/>
              </a:path>
              <a:path w="1831975" h="1223645">
                <a:moveTo>
                  <a:pt x="179704" y="116204"/>
                </a:moveTo>
                <a:lnTo>
                  <a:pt x="174370" y="124078"/>
                </a:lnTo>
                <a:lnTo>
                  <a:pt x="206120" y="145287"/>
                </a:lnTo>
                <a:lnTo>
                  <a:pt x="211327" y="137287"/>
                </a:lnTo>
                <a:lnTo>
                  <a:pt x="179704" y="116204"/>
                </a:lnTo>
                <a:close/>
              </a:path>
              <a:path w="1831975" h="1223645">
                <a:moveTo>
                  <a:pt x="235076" y="153162"/>
                </a:moveTo>
                <a:lnTo>
                  <a:pt x="229869" y="161162"/>
                </a:lnTo>
                <a:lnTo>
                  <a:pt x="237743" y="166370"/>
                </a:lnTo>
                <a:lnTo>
                  <a:pt x="243077" y="158496"/>
                </a:lnTo>
                <a:lnTo>
                  <a:pt x="235076" y="153162"/>
                </a:lnTo>
                <a:close/>
              </a:path>
              <a:path w="1831975" h="1223645">
                <a:moveTo>
                  <a:pt x="266826" y="174371"/>
                </a:moveTo>
                <a:lnTo>
                  <a:pt x="261619" y="182245"/>
                </a:lnTo>
                <a:lnTo>
                  <a:pt x="293242" y="203326"/>
                </a:lnTo>
                <a:lnTo>
                  <a:pt x="298576" y="195452"/>
                </a:lnTo>
                <a:lnTo>
                  <a:pt x="266826" y="174371"/>
                </a:lnTo>
                <a:close/>
              </a:path>
              <a:path w="1831975" h="1223645">
                <a:moveTo>
                  <a:pt x="322325" y="211327"/>
                </a:moveTo>
                <a:lnTo>
                  <a:pt x="316991" y="219201"/>
                </a:lnTo>
                <a:lnTo>
                  <a:pt x="324992" y="224536"/>
                </a:lnTo>
                <a:lnTo>
                  <a:pt x="330200" y="216535"/>
                </a:lnTo>
                <a:lnTo>
                  <a:pt x="322325" y="211327"/>
                </a:lnTo>
                <a:close/>
              </a:path>
              <a:path w="1831975" h="1223645">
                <a:moveTo>
                  <a:pt x="354075" y="232410"/>
                </a:moveTo>
                <a:lnTo>
                  <a:pt x="348741" y="240411"/>
                </a:lnTo>
                <a:lnTo>
                  <a:pt x="380491" y="261492"/>
                </a:lnTo>
                <a:lnTo>
                  <a:pt x="385699" y="253619"/>
                </a:lnTo>
                <a:lnTo>
                  <a:pt x="354075" y="232410"/>
                </a:lnTo>
                <a:close/>
              </a:path>
              <a:path w="1831975" h="1223645">
                <a:moveTo>
                  <a:pt x="409447" y="269494"/>
                </a:moveTo>
                <a:lnTo>
                  <a:pt x="404240" y="277367"/>
                </a:lnTo>
                <a:lnTo>
                  <a:pt x="412114" y="282701"/>
                </a:lnTo>
                <a:lnTo>
                  <a:pt x="417449" y="274700"/>
                </a:lnTo>
                <a:lnTo>
                  <a:pt x="409447" y="269494"/>
                </a:lnTo>
                <a:close/>
              </a:path>
              <a:path w="1831975" h="1223645">
                <a:moveTo>
                  <a:pt x="441197" y="290575"/>
                </a:moveTo>
                <a:lnTo>
                  <a:pt x="435863" y="298450"/>
                </a:lnTo>
                <a:lnTo>
                  <a:pt x="467613" y="319659"/>
                </a:lnTo>
                <a:lnTo>
                  <a:pt x="472947" y="311658"/>
                </a:lnTo>
                <a:lnTo>
                  <a:pt x="441197" y="290575"/>
                </a:lnTo>
                <a:close/>
              </a:path>
              <a:path w="1831975" h="1223645">
                <a:moveTo>
                  <a:pt x="496696" y="327533"/>
                </a:moveTo>
                <a:lnTo>
                  <a:pt x="491363" y="335534"/>
                </a:lnTo>
                <a:lnTo>
                  <a:pt x="499363" y="340740"/>
                </a:lnTo>
                <a:lnTo>
                  <a:pt x="504570" y="332866"/>
                </a:lnTo>
                <a:lnTo>
                  <a:pt x="496696" y="327533"/>
                </a:lnTo>
                <a:close/>
              </a:path>
              <a:path w="1831975" h="1223645">
                <a:moveTo>
                  <a:pt x="528319" y="348741"/>
                </a:moveTo>
                <a:lnTo>
                  <a:pt x="523113" y="356615"/>
                </a:lnTo>
                <a:lnTo>
                  <a:pt x="554736" y="377698"/>
                </a:lnTo>
                <a:lnTo>
                  <a:pt x="560069" y="369824"/>
                </a:lnTo>
                <a:lnTo>
                  <a:pt x="528319" y="348741"/>
                </a:lnTo>
                <a:close/>
              </a:path>
              <a:path w="1831975" h="1223645">
                <a:moveTo>
                  <a:pt x="583818" y="385699"/>
                </a:moveTo>
                <a:lnTo>
                  <a:pt x="578612" y="393573"/>
                </a:lnTo>
                <a:lnTo>
                  <a:pt x="586486" y="398907"/>
                </a:lnTo>
                <a:lnTo>
                  <a:pt x="591819" y="390906"/>
                </a:lnTo>
                <a:lnTo>
                  <a:pt x="583818" y="385699"/>
                </a:lnTo>
                <a:close/>
              </a:path>
              <a:path w="1831975" h="1223645">
                <a:moveTo>
                  <a:pt x="615568" y="406781"/>
                </a:moveTo>
                <a:lnTo>
                  <a:pt x="610234" y="414782"/>
                </a:lnTo>
                <a:lnTo>
                  <a:pt x="641984" y="435863"/>
                </a:lnTo>
                <a:lnTo>
                  <a:pt x="647191" y="427989"/>
                </a:lnTo>
                <a:lnTo>
                  <a:pt x="615568" y="406781"/>
                </a:lnTo>
                <a:close/>
              </a:path>
              <a:path w="1831975" h="1223645">
                <a:moveTo>
                  <a:pt x="671067" y="443738"/>
                </a:moveTo>
                <a:lnTo>
                  <a:pt x="665733" y="451738"/>
                </a:lnTo>
                <a:lnTo>
                  <a:pt x="673734" y="456946"/>
                </a:lnTo>
                <a:lnTo>
                  <a:pt x="678941" y="449072"/>
                </a:lnTo>
                <a:lnTo>
                  <a:pt x="671067" y="443738"/>
                </a:lnTo>
                <a:close/>
              </a:path>
              <a:path w="1831975" h="1223645">
                <a:moveTo>
                  <a:pt x="702690" y="464947"/>
                </a:moveTo>
                <a:lnTo>
                  <a:pt x="697483" y="472821"/>
                </a:lnTo>
                <a:lnTo>
                  <a:pt x="729106" y="494029"/>
                </a:lnTo>
                <a:lnTo>
                  <a:pt x="734440" y="486028"/>
                </a:lnTo>
                <a:lnTo>
                  <a:pt x="702690" y="464947"/>
                </a:lnTo>
                <a:close/>
              </a:path>
              <a:path w="1831975" h="1223645">
                <a:moveTo>
                  <a:pt x="758189" y="501903"/>
                </a:moveTo>
                <a:lnTo>
                  <a:pt x="752982" y="509777"/>
                </a:lnTo>
                <a:lnTo>
                  <a:pt x="760856" y="515112"/>
                </a:lnTo>
                <a:lnTo>
                  <a:pt x="766190" y="507238"/>
                </a:lnTo>
                <a:lnTo>
                  <a:pt x="758189" y="501903"/>
                </a:lnTo>
                <a:close/>
              </a:path>
              <a:path w="1831975" h="1223645">
                <a:moveTo>
                  <a:pt x="789939" y="522986"/>
                </a:moveTo>
                <a:lnTo>
                  <a:pt x="784605" y="530987"/>
                </a:lnTo>
                <a:lnTo>
                  <a:pt x="816355" y="552069"/>
                </a:lnTo>
                <a:lnTo>
                  <a:pt x="821563" y="544195"/>
                </a:lnTo>
                <a:lnTo>
                  <a:pt x="789939" y="522986"/>
                </a:lnTo>
                <a:close/>
              </a:path>
              <a:path w="1831975" h="1223645">
                <a:moveTo>
                  <a:pt x="845438" y="560070"/>
                </a:moveTo>
                <a:lnTo>
                  <a:pt x="840104" y="567944"/>
                </a:lnTo>
                <a:lnTo>
                  <a:pt x="847978" y="573277"/>
                </a:lnTo>
                <a:lnTo>
                  <a:pt x="853313" y="565276"/>
                </a:lnTo>
                <a:lnTo>
                  <a:pt x="845438" y="560070"/>
                </a:lnTo>
                <a:close/>
              </a:path>
              <a:path w="1831975" h="1223645">
                <a:moveTo>
                  <a:pt x="877062" y="581151"/>
                </a:moveTo>
                <a:lnTo>
                  <a:pt x="871854" y="589026"/>
                </a:lnTo>
                <a:lnTo>
                  <a:pt x="903477" y="610235"/>
                </a:lnTo>
                <a:lnTo>
                  <a:pt x="908812" y="602234"/>
                </a:lnTo>
                <a:lnTo>
                  <a:pt x="877062" y="581151"/>
                </a:lnTo>
                <a:close/>
              </a:path>
              <a:path w="1831975" h="1223645">
                <a:moveTo>
                  <a:pt x="932561" y="618109"/>
                </a:moveTo>
                <a:lnTo>
                  <a:pt x="927226" y="626110"/>
                </a:lnTo>
                <a:lnTo>
                  <a:pt x="935227" y="631316"/>
                </a:lnTo>
                <a:lnTo>
                  <a:pt x="940434" y="623442"/>
                </a:lnTo>
                <a:lnTo>
                  <a:pt x="932561" y="618109"/>
                </a:lnTo>
                <a:close/>
              </a:path>
              <a:path w="1831975" h="1223645">
                <a:moveTo>
                  <a:pt x="964311" y="639317"/>
                </a:moveTo>
                <a:lnTo>
                  <a:pt x="958976" y="647191"/>
                </a:lnTo>
                <a:lnTo>
                  <a:pt x="990726" y="668274"/>
                </a:lnTo>
                <a:lnTo>
                  <a:pt x="995933" y="660400"/>
                </a:lnTo>
                <a:lnTo>
                  <a:pt x="964311" y="639317"/>
                </a:lnTo>
                <a:close/>
              </a:path>
              <a:path w="1831975" h="1223645">
                <a:moveTo>
                  <a:pt x="1019682" y="676275"/>
                </a:moveTo>
                <a:lnTo>
                  <a:pt x="1014476" y="684149"/>
                </a:lnTo>
                <a:lnTo>
                  <a:pt x="1022350" y="689483"/>
                </a:lnTo>
                <a:lnTo>
                  <a:pt x="1027683" y="681609"/>
                </a:lnTo>
                <a:lnTo>
                  <a:pt x="1019682" y="676275"/>
                </a:lnTo>
                <a:close/>
              </a:path>
              <a:path w="1831975" h="1223645">
                <a:moveTo>
                  <a:pt x="1051432" y="697357"/>
                </a:moveTo>
                <a:lnTo>
                  <a:pt x="1046099" y="705358"/>
                </a:lnTo>
                <a:lnTo>
                  <a:pt x="1077849" y="726439"/>
                </a:lnTo>
                <a:lnTo>
                  <a:pt x="1083182" y="718565"/>
                </a:lnTo>
                <a:lnTo>
                  <a:pt x="1051432" y="697357"/>
                </a:lnTo>
                <a:close/>
              </a:path>
              <a:path w="1831975" h="1223645">
                <a:moveTo>
                  <a:pt x="1106931" y="734440"/>
                </a:moveTo>
                <a:lnTo>
                  <a:pt x="1101597" y="742314"/>
                </a:lnTo>
                <a:lnTo>
                  <a:pt x="1109599" y="747649"/>
                </a:lnTo>
                <a:lnTo>
                  <a:pt x="1114805" y="739648"/>
                </a:lnTo>
                <a:lnTo>
                  <a:pt x="1106931" y="734440"/>
                </a:lnTo>
                <a:close/>
              </a:path>
              <a:path w="1831975" h="1223645">
                <a:moveTo>
                  <a:pt x="1138681" y="755523"/>
                </a:moveTo>
                <a:lnTo>
                  <a:pt x="1133347" y="763397"/>
                </a:lnTo>
                <a:lnTo>
                  <a:pt x="1165097" y="784606"/>
                </a:lnTo>
                <a:lnTo>
                  <a:pt x="1170304" y="776604"/>
                </a:lnTo>
                <a:lnTo>
                  <a:pt x="1138681" y="755523"/>
                </a:lnTo>
                <a:close/>
              </a:path>
              <a:path w="1831975" h="1223645">
                <a:moveTo>
                  <a:pt x="1194053" y="792479"/>
                </a:moveTo>
                <a:lnTo>
                  <a:pt x="1188846" y="800481"/>
                </a:lnTo>
                <a:lnTo>
                  <a:pt x="1196720" y="805688"/>
                </a:lnTo>
                <a:lnTo>
                  <a:pt x="1202054" y="797813"/>
                </a:lnTo>
                <a:lnTo>
                  <a:pt x="1194053" y="792479"/>
                </a:lnTo>
                <a:close/>
              </a:path>
              <a:path w="1831975" h="1223645">
                <a:moveTo>
                  <a:pt x="1225803" y="813688"/>
                </a:moveTo>
                <a:lnTo>
                  <a:pt x="1220469" y="821563"/>
                </a:lnTo>
                <a:lnTo>
                  <a:pt x="1252219" y="842645"/>
                </a:lnTo>
                <a:lnTo>
                  <a:pt x="1257553" y="834771"/>
                </a:lnTo>
                <a:lnTo>
                  <a:pt x="1225803" y="813688"/>
                </a:lnTo>
                <a:close/>
              </a:path>
              <a:path w="1831975" h="1223645">
                <a:moveTo>
                  <a:pt x="1281302" y="850646"/>
                </a:moveTo>
                <a:lnTo>
                  <a:pt x="1275968" y="858520"/>
                </a:lnTo>
                <a:lnTo>
                  <a:pt x="1283969" y="863853"/>
                </a:lnTo>
                <a:lnTo>
                  <a:pt x="1289177" y="855852"/>
                </a:lnTo>
                <a:lnTo>
                  <a:pt x="1281302" y="850646"/>
                </a:lnTo>
                <a:close/>
              </a:path>
              <a:path w="1831975" h="1223645">
                <a:moveTo>
                  <a:pt x="1312926" y="871727"/>
                </a:moveTo>
                <a:lnTo>
                  <a:pt x="1307718" y="879728"/>
                </a:lnTo>
                <a:lnTo>
                  <a:pt x="1339341" y="900811"/>
                </a:lnTo>
                <a:lnTo>
                  <a:pt x="1344676" y="892937"/>
                </a:lnTo>
                <a:lnTo>
                  <a:pt x="1312926" y="871727"/>
                </a:lnTo>
                <a:close/>
              </a:path>
              <a:path w="1831975" h="1223645">
                <a:moveTo>
                  <a:pt x="1368425" y="908685"/>
                </a:moveTo>
                <a:lnTo>
                  <a:pt x="1363217" y="916686"/>
                </a:lnTo>
                <a:lnTo>
                  <a:pt x="1371091" y="921892"/>
                </a:lnTo>
                <a:lnTo>
                  <a:pt x="1376426" y="914019"/>
                </a:lnTo>
                <a:lnTo>
                  <a:pt x="1368425" y="908685"/>
                </a:lnTo>
                <a:close/>
              </a:path>
              <a:path w="1831975" h="1223645">
                <a:moveTo>
                  <a:pt x="1400175" y="929894"/>
                </a:moveTo>
                <a:lnTo>
                  <a:pt x="1394840" y="937767"/>
                </a:lnTo>
                <a:lnTo>
                  <a:pt x="1426590" y="958976"/>
                </a:lnTo>
                <a:lnTo>
                  <a:pt x="1431797" y="950976"/>
                </a:lnTo>
                <a:lnTo>
                  <a:pt x="1400175" y="929894"/>
                </a:lnTo>
                <a:close/>
              </a:path>
              <a:path w="1831975" h="1223645">
                <a:moveTo>
                  <a:pt x="1455674" y="966851"/>
                </a:moveTo>
                <a:lnTo>
                  <a:pt x="1450339" y="974725"/>
                </a:lnTo>
                <a:lnTo>
                  <a:pt x="1458214" y="980059"/>
                </a:lnTo>
                <a:lnTo>
                  <a:pt x="1463547" y="972185"/>
                </a:lnTo>
                <a:lnTo>
                  <a:pt x="1455674" y="966851"/>
                </a:lnTo>
                <a:close/>
              </a:path>
              <a:path w="1831975" h="1223645">
                <a:moveTo>
                  <a:pt x="1487296" y="987933"/>
                </a:moveTo>
                <a:lnTo>
                  <a:pt x="1482089" y="995934"/>
                </a:lnTo>
                <a:lnTo>
                  <a:pt x="1513713" y="1017015"/>
                </a:lnTo>
                <a:lnTo>
                  <a:pt x="1519046" y="1009141"/>
                </a:lnTo>
                <a:lnTo>
                  <a:pt x="1487296" y="987933"/>
                </a:lnTo>
                <a:close/>
              </a:path>
              <a:path w="1831975" h="1223645">
                <a:moveTo>
                  <a:pt x="1542795" y="1025016"/>
                </a:moveTo>
                <a:lnTo>
                  <a:pt x="1537589" y="1032890"/>
                </a:lnTo>
                <a:lnTo>
                  <a:pt x="1545463" y="1038225"/>
                </a:lnTo>
                <a:lnTo>
                  <a:pt x="1550796" y="1030224"/>
                </a:lnTo>
                <a:lnTo>
                  <a:pt x="1542795" y="1025016"/>
                </a:lnTo>
                <a:close/>
              </a:path>
              <a:path w="1831975" h="1223645">
                <a:moveTo>
                  <a:pt x="1574545" y="1046099"/>
                </a:moveTo>
                <a:lnTo>
                  <a:pt x="1569212" y="1053973"/>
                </a:lnTo>
                <a:lnTo>
                  <a:pt x="1600962" y="1075182"/>
                </a:lnTo>
                <a:lnTo>
                  <a:pt x="1606168" y="1067181"/>
                </a:lnTo>
                <a:lnTo>
                  <a:pt x="1574545" y="1046099"/>
                </a:lnTo>
                <a:close/>
              </a:path>
              <a:path w="1831975" h="1223645">
                <a:moveTo>
                  <a:pt x="1630044" y="1083056"/>
                </a:moveTo>
                <a:lnTo>
                  <a:pt x="1624711" y="1091057"/>
                </a:lnTo>
                <a:lnTo>
                  <a:pt x="1632584" y="1096264"/>
                </a:lnTo>
                <a:lnTo>
                  <a:pt x="1637918" y="1088389"/>
                </a:lnTo>
                <a:lnTo>
                  <a:pt x="1630044" y="1083056"/>
                </a:lnTo>
                <a:close/>
              </a:path>
              <a:path w="1831975" h="1223645">
                <a:moveTo>
                  <a:pt x="1661667" y="1104264"/>
                </a:moveTo>
                <a:lnTo>
                  <a:pt x="1656461" y="1112139"/>
                </a:lnTo>
                <a:lnTo>
                  <a:pt x="1688083" y="1133348"/>
                </a:lnTo>
                <a:lnTo>
                  <a:pt x="1693417" y="1125347"/>
                </a:lnTo>
                <a:lnTo>
                  <a:pt x="1661667" y="1104264"/>
                </a:lnTo>
                <a:close/>
              </a:path>
              <a:path w="1831975" h="1223645">
                <a:moveTo>
                  <a:pt x="1717166" y="1141222"/>
                </a:moveTo>
                <a:lnTo>
                  <a:pt x="1711832" y="1149096"/>
                </a:lnTo>
                <a:lnTo>
                  <a:pt x="1719833" y="1154429"/>
                </a:lnTo>
                <a:lnTo>
                  <a:pt x="1725040" y="1146556"/>
                </a:lnTo>
                <a:lnTo>
                  <a:pt x="1717166" y="1141222"/>
                </a:lnTo>
                <a:close/>
              </a:path>
              <a:path w="1831975" h="1223645">
                <a:moveTo>
                  <a:pt x="1765427" y="1184809"/>
                </a:moveTo>
                <a:lnTo>
                  <a:pt x="1746884" y="1212595"/>
                </a:lnTo>
                <a:lnTo>
                  <a:pt x="1831466" y="1223137"/>
                </a:lnTo>
                <a:lnTo>
                  <a:pt x="1813300" y="1191387"/>
                </a:lnTo>
                <a:lnTo>
                  <a:pt x="1775332" y="1191387"/>
                </a:lnTo>
                <a:lnTo>
                  <a:pt x="1765427" y="1184809"/>
                </a:lnTo>
                <a:close/>
              </a:path>
              <a:path w="1831975" h="1223645">
                <a:moveTo>
                  <a:pt x="1770698" y="1176912"/>
                </a:moveTo>
                <a:lnTo>
                  <a:pt x="1765427" y="1184809"/>
                </a:lnTo>
                <a:lnTo>
                  <a:pt x="1775332" y="1191387"/>
                </a:lnTo>
                <a:lnTo>
                  <a:pt x="1780539" y="1183513"/>
                </a:lnTo>
                <a:lnTo>
                  <a:pt x="1770698" y="1176912"/>
                </a:lnTo>
                <a:close/>
              </a:path>
              <a:path w="1831975" h="1223645">
                <a:moveTo>
                  <a:pt x="1789176" y="1149223"/>
                </a:moveTo>
                <a:lnTo>
                  <a:pt x="1770698" y="1176912"/>
                </a:lnTo>
                <a:lnTo>
                  <a:pt x="1780539" y="1183513"/>
                </a:lnTo>
                <a:lnTo>
                  <a:pt x="1775332" y="1191387"/>
                </a:lnTo>
                <a:lnTo>
                  <a:pt x="1813300" y="1191387"/>
                </a:lnTo>
                <a:lnTo>
                  <a:pt x="1789176" y="1149223"/>
                </a:lnTo>
                <a:close/>
              </a:path>
              <a:path w="1831975" h="1223645">
                <a:moveTo>
                  <a:pt x="1748916" y="1162303"/>
                </a:moveTo>
                <a:lnTo>
                  <a:pt x="1743582" y="1170304"/>
                </a:lnTo>
                <a:lnTo>
                  <a:pt x="1765427" y="1184809"/>
                </a:lnTo>
                <a:lnTo>
                  <a:pt x="1770698" y="1176912"/>
                </a:lnTo>
                <a:lnTo>
                  <a:pt x="1748916" y="1162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55948" y="3647185"/>
            <a:ext cx="1830705" cy="662940"/>
          </a:xfrm>
          <a:custGeom>
            <a:avLst/>
            <a:gdLst/>
            <a:ahLst/>
            <a:cxnLst/>
            <a:rect l="l" t="t" r="r" b="b"/>
            <a:pathLst>
              <a:path w="1830704" h="662939">
                <a:moveTo>
                  <a:pt x="35940" y="640841"/>
                </a:moveTo>
                <a:lnTo>
                  <a:pt x="0" y="653669"/>
                </a:lnTo>
                <a:lnTo>
                  <a:pt x="3301" y="662558"/>
                </a:lnTo>
                <a:lnTo>
                  <a:pt x="39115" y="649858"/>
                </a:lnTo>
                <a:lnTo>
                  <a:pt x="35940" y="640841"/>
                </a:lnTo>
                <a:close/>
              </a:path>
              <a:path w="1830704" h="662939">
                <a:moveTo>
                  <a:pt x="71881" y="628141"/>
                </a:moveTo>
                <a:lnTo>
                  <a:pt x="62864" y="631316"/>
                </a:lnTo>
                <a:lnTo>
                  <a:pt x="66039" y="640333"/>
                </a:lnTo>
                <a:lnTo>
                  <a:pt x="75056" y="637158"/>
                </a:lnTo>
                <a:lnTo>
                  <a:pt x="71881" y="628141"/>
                </a:lnTo>
                <a:close/>
              </a:path>
              <a:path w="1830704" h="662939">
                <a:moveTo>
                  <a:pt x="134747" y="605916"/>
                </a:moveTo>
                <a:lnTo>
                  <a:pt x="98805" y="618616"/>
                </a:lnTo>
                <a:lnTo>
                  <a:pt x="101980" y="627633"/>
                </a:lnTo>
                <a:lnTo>
                  <a:pt x="137922" y="614933"/>
                </a:lnTo>
                <a:lnTo>
                  <a:pt x="134747" y="605916"/>
                </a:lnTo>
                <a:close/>
              </a:path>
              <a:path w="1830704" h="662939">
                <a:moveTo>
                  <a:pt x="170687" y="593216"/>
                </a:moveTo>
                <a:lnTo>
                  <a:pt x="161671" y="596391"/>
                </a:lnTo>
                <a:lnTo>
                  <a:pt x="164846" y="605408"/>
                </a:lnTo>
                <a:lnTo>
                  <a:pt x="173862" y="602233"/>
                </a:lnTo>
                <a:lnTo>
                  <a:pt x="170687" y="593216"/>
                </a:lnTo>
                <a:close/>
              </a:path>
              <a:path w="1830704" h="662939">
                <a:moveTo>
                  <a:pt x="233552" y="570991"/>
                </a:moveTo>
                <a:lnTo>
                  <a:pt x="197612" y="583691"/>
                </a:lnTo>
                <a:lnTo>
                  <a:pt x="200787" y="592582"/>
                </a:lnTo>
                <a:lnTo>
                  <a:pt x="236727" y="579882"/>
                </a:lnTo>
                <a:lnTo>
                  <a:pt x="233552" y="570991"/>
                </a:lnTo>
                <a:close/>
              </a:path>
              <a:path w="1830704" h="662939">
                <a:moveTo>
                  <a:pt x="269366" y="558164"/>
                </a:moveTo>
                <a:lnTo>
                  <a:pt x="260476" y="561466"/>
                </a:lnTo>
                <a:lnTo>
                  <a:pt x="263651" y="570357"/>
                </a:lnTo>
                <a:lnTo>
                  <a:pt x="272541" y="567182"/>
                </a:lnTo>
                <a:lnTo>
                  <a:pt x="269366" y="558164"/>
                </a:lnTo>
                <a:close/>
              </a:path>
              <a:path w="1830704" h="662939">
                <a:moveTo>
                  <a:pt x="332231" y="535939"/>
                </a:moveTo>
                <a:lnTo>
                  <a:pt x="296290" y="548639"/>
                </a:lnTo>
                <a:lnTo>
                  <a:pt x="299592" y="557657"/>
                </a:lnTo>
                <a:lnTo>
                  <a:pt x="335406" y="544957"/>
                </a:lnTo>
                <a:lnTo>
                  <a:pt x="332231" y="535939"/>
                </a:lnTo>
                <a:close/>
              </a:path>
              <a:path w="1830704" h="662939">
                <a:moveTo>
                  <a:pt x="368173" y="523239"/>
                </a:moveTo>
                <a:lnTo>
                  <a:pt x="359155" y="526414"/>
                </a:lnTo>
                <a:lnTo>
                  <a:pt x="362330" y="535432"/>
                </a:lnTo>
                <a:lnTo>
                  <a:pt x="371348" y="532257"/>
                </a:lnTo>
                <a:lnTo>
                  <a:pt x="368173" y="523239"/>
                </a:lnTo>
                <a:close/>
              </a:path>
              <a:path w="1830704" h="662939">
                <a:moveTo>
                  <a:pt x="431038" y="501014"/>
                </a:moveTo>
                <a:lnTo>
                  <a:pt x="395097" y="513714"/>
                </a:lnTo>
                <a:lnTo>
                  <a:pt x="398272" y="522731"/>
                </a:lnTo>
                <a:lnTo>
                  <a:pt x="434213" y="509905"/>
                </a:lnTo>
                <a:lnTo>
                  <a:pt x="431038" y="501014"/>
                </a:lnTo>
                <a:close/>
              </a:path>
              <a:path w="1830704" h="662939">
                <a:moveTo>
                  <a:pt x="466978" y="488314"/>
                </a:moveTo>
                <a:lnTo>
                  <a:pt x="457962" y="491489"/>
                </a:lnTo>
                <a:lnTo>
                  <a:pt x="461137" y="500380"/>
                </a:lnTo>
                <a:lnTo>
                  <a:pt x="470153" y="497205"/>
                </a:lnTo>
                <a:lnTo>
                  <a:pt x="466978" y="488314"/>
                </a:lnTo>
                <a:close/>
              </a:path>
              <a:path w="1830704" h="662939">
                <a:moveTo>
                  <a:pt x="529843" y="465963"/>
                </a:moveTo>
                <a:lnTo>
                  <a:pt x="493902" y="478789"/>
                </a:lnTo>
                <a:lnTo>
                  <a:pt x="497077" y="487680"/>
                </a:lnTo>
                <a:lnTo>
                  <a:pt x="533018" y="474980"/>
                </a:lnTo>
                <a:lnTo>
                  <a:pt x="529843" y="465963"/>
                </a:lnTo>
                <a:close/>
              </a:path>
              <a:path w="1830704" h="662939">
                <a:moveTo>
                  <a:pt x="565658" y="453263"/>
                </a:moveTo>
                <a:lnTo>
                  <a:pt x="556767" y="456438"/>
                </a:lnTo>
                <a:lnTo>
                  <a:pt x="559942" y="465455"/>
                </a:lnTo>
                <a:lnTo>
                  <a:pt x="568833" y="462280"/>
                </a:lnTo>
                <a:lnTo>
                  <a:pt x="565658" y="453263"/>
                </a:lnTo>
                <a:close/>
              </a:path>
              <a:path w="1830704" h="662939">
                <a:moveTo>
                  <a:pt x="628523" y="431038"/>
                </a:moveTo>
                <a:lnTo>
                  <a:pt x="592581" y="443738"/>
                </a:lnTo>
                <a:lnTo>
                  <a:pt x="595884" y="452755"/>
                </a:lnTo>
                <a:lnTo>
                  <a:pt x="631698" y="440055"/>
                </a:lnTo>
                <a:lnTo>
                  <a:pt x="628523" y="431038"/>
                </a:lnTo>
                <a:close/>
              </a:path>
              <a:path w="1830704" h="662939">
                <a:moveTo>
                  <a:pt x="664463" y="418338"/>
                </a:moveTo>
                <a:lnTo>
                  <a:pt x="655447" y="421513"/>
                </a:lnTo>
                <a:lnTo>
                  <a:pt x="658622" y="430530"/>
                </a:lnTo>
                <a:lnTo>
                  <a:pt x="667638" y="427227"/>
                </a:lnTo>
                <a:lnTo>
                  <a:pt x="664463" y="418338"/>
                </a:lnTo>
                <a:close/>
              </a:path>
              <a:path w="1830704" h="662939">
                <a:moveTo>
                  <a:pt x="727328" y="396113"/>
                </a:moveTo>
                <a:lnTo>
                  <a:pt x="691388" y="408813"/>
                </a:lnTo>
                <a:lnTo>
                  <a:pt x="694563" y="417702"/>
                </a:lnTo>
                <a:lnTo>
                  <a:pt x="730503" y="405002"/>
                </a:lnTo>
                <a:lnTo>
                  <a:pt x="727328" y="396113"/>
                </a:lnTo>
                <a:close/>
              </a:path>
              <a:path w="1830704" h="662939">
                <a:moveTo>
                  <a:pt x="763270" y="383286"/>
                </a:moveTo>
                <a:lnTo>
                  <a:pt x="754252" y="386461"/>
                </a:lnTo>
                <a:lnTo>
                  <a:pt x="757427" y="395477"/>
                </a:lnTo>
                <a:lnTo>
                  <a:pt x="766445" y="392302"/>
                </a:lnTo>
                <a:lnTo>
                  <a:pt x="763270" y="383286"/>
                </a:lnTo>
                <a:close/>
              </a:path>
              <a:path w="1830704" h="662939">
                <a:moveTo>
                  <a:pt x="826135" y="361061"/>
                </a:moveTo>
                <a:lnTo>
                  <a:pt x="790193" y="373761"/>
                </a:lnTo>
                <a:lnTo>
                  <a:pt x="793368" y="382777"/>
                </a:lnTo>
                <a:lnTo>
                  <a:pt x="829310" y="370077"/>
                </a:lnTo>
                <a:lnTo>
                  <a:pt x="826135" y="361061"/>
                </a:lnTo>
                <a:close/>
              </a:path>
              <a:path w="1830704" h="662939">
                <a:moveTo>
                  <a:pt x="861949" y="348361"/>
                </a:moveTo>
                <a:lnTo>
                  <a:pt x="853059" y="351536"/>
                </a:lnTo>
                <a:lnTo>
                  <a:pt x="856234" y="360552"/>
                </a:lnTo>
                <a:lnTo>
                  <a:pt x="865124" y="357377"/>
                </a:lnTo>
                <a:lnTo>
                  <a:pt x="861949" y="348361"/>
                </a:lnTo>
                <a:close/>
              </a:path>
              <a:path w="1830704" h="662939">
                <a:moveTo>
                  <a:pt x="924813" y="326136"/>
                </a:moveTo>
                <a:lnTo>
                  <a:pt x="888873" y="338836"/>
                </a:lnTo>
                <a:lnTo>
                  <a:pt x="892175" y="347852"/>
                </a:lnTo>
                <a:lnTo>
                  <a:pt x="927988" y="335025"/>
                </a:lnTo>
                <a:lnTo>
                  <a:pt x="924813" y="326136"/>
                </a:lnTo>
                <a:close/>
              </a:path>
              <a:path w="1830704" h="662939">
                <a:moveTo>
                  <a:pt x="960754" y="313436"/>
                </a:moveTo>
                <a:lnTo>
                  <a:pt x="951738" y="316611"/>
                </a:lnTo>
                <a:lnTo>
                  <a:pt x="954913" y="325500"/>
                </a:lnTo>
                <a:lnTo>
                  <a:pt x="963929" y="322325"/>
                </a:lnTo>
                <a:lnTo>
                  <a:pt x="960754" y="313436"/>
                </a:lnTo>
                <a:close/>
              </a:path>
              <a:path w="1830704" h="662939">
                <a:moveTo>
                  <a:pt x="1023620" y="291083"/>
                </a:moveTo>
                <a:lnTo>
                  <a:pt x="987678" y="303783"/>
                </a:lnTo>
                <a:lnTo>
                  <a:pt x="990853" y="312800"/>
                </a:lnTo>
                <a:lnTo>
                  <a:pt x="1026795" y="300100"/>
                </a:lnTo>
                <a:lnTo>
                  <a:pt x="1023620" y="291083"/>
                </a:lnTo>
                <a:close/>
              </a:path>
              <a:path w="1830704" h="662939">
                <a:moveTo>
                  <a:pt x="1059561" y="278383"/>
                </a:moveTo>
                <a:lnTo>
                  <a:pt x="1050543" y="281558"/>
                </a:lnTo>
                <a:lnTo>
                  <a:pt x="1053718" y="290575"/>
                </a:lnTo>
                <a:lnTo>
                  <a:pt x="1062736" y="287400"/>
                </a:lnTo>
                <a:lnTo>
                  <a:pt x="1059561" y="278383"/>
                </a:lnTo>
                <a:close/>
              </a:path>
              <a:path w="1830704" h="662939">
                <a:moveTo>
                  <a:pt x="1122426" y="256158"/>
                </a:moveTo>
                <a:lnTo>
                  <a:pt x="1086485" y="268858"/>
                </a:lnTo>
                <a:lnTo>
                  <a:pt x="1089660" y="277875"/>
                </a:lnTo>
                <a:lnTo>
                  <a:pt x="1125601" y="265175"/>
                </a:lnTo>
                <a:lnTo>
                  <a:pt x="1122426" y="256158"/>
                </a:lnTo>
                <a:close/>
              </a:path>
              <a:path w="1830704" h="662939">
                <a:moveTo>
                  <a:pt x="1158239" y="243458"/>
                </a:moveTo>
                <a:lnTo>
                  <a:pt x="1149350" y="246633"/>
                </a:lnTo>
                <a:lnTo>
                  <a:pt x="1152525" y="255524"/>
                </a:lnTo>
                <a:lnTo>
                  <a:pt x="1161414" y="252349"/>
                </a:lnTo>
                <a:lnTo>
                  <a:pt x="1158239" y="243458"/>
                </a:lnTo>
                <a:close/>
              </a:path>
              <a:path w="1830704" h="662939">
                <a:moveTo>
                  <a:pt x="1221104" y="221106"/>
                </a:moveTo>
                <a:lnTo>
                  <a:pt x="1185164" y="233933"/>
                </a:lnTo>
                <a:lnTo>
                  <a:pt x="1188465" y="242824"/>
                </a:lnTo>
                <a:lnTo>
                  <a:pt x="1224279" y="230124"/>
                </a:lnTo>
                <a:lnTo>
                  <a:pt x="1221104" y="221106"/>
                </a:lnTo>
                <a:close/>
              </a:path>
              <a:path w="1830704" h="662939">
                <a:moveTo>
                  <a:pt x="1257046" y="208406"/>
                </a:moveTo>
                <a:lnTo>
                  <a:pt x="1248028" y="211581"/>
                </a:lnTo>
                <a:lnTo>
                  <a:pt x="1251203" y="220599"/>
                </a:lnTo>
                <a:lnTo>
                  <a:pt x="1260221" y="217424"/>
                </a:lnTo>
                <a:lnTo>
                  <a:pt x="1257046" y="208406"/>
                </a:lnTo>
                <a:close/>
              </a:path>
              <a:path w="1830704" h="662939">
                <a:moveTo>
                  <a:pt x="1319911" y="186181"/>
                </a:moveTo>
                <a:lnTo>
                  <a:pt x="1283970" y="198881"/>
                </a:lnTo>
                <a:lnTo>
                  <a:pt x="1287145" y="207899"/>
                </a:lnTo>
                <a:lnTo>
                  <a:pt x="1323086" y="195199"/>
                </a:lnTo>
                <a:lnTo>
                  <a:pt x="1319911" y="186181"/>
                </a:lnTo>
                <a:close/>
              </a:path>
              <a:path w="1830704" h="662939">
                <a:moveTo>
                  <a:pt x="1355852" y="173481"/>
                </a:moveTo>
                <a:lnTo>
                  <a:pt x="1346835" y="176656"/>
                </a:lnTo>
                <a:lnTo>
                  <a:pt x="1350010" y="185674"/>
                </a:lnTo>
                <a:lnTo>
                  <a:pt x="1359027" y="182499"/>
                </a:lnTo>
                <a:lnTo>
                  <a:pt x="1355852" y="173481"/>
                </a:lnTo>
                <a:close/>
              </a:path>
              <a:path w="1830704" h="662939">
                <a:moveTo>
                  <a:pt x="1418716" y="151256"/>
                </a:moveTo>
                <a:lnTo>
                  <a:pt x="1382776" y="163956"/>
                </a:lnTo>
                <a:lnTo>
                  <a:pt x="1385951" y="172846"/>
                </a:lnTo>
                <a:lnTo>
                  <a:pt x="1421891" y="160146"/>
                </a:lnTo>
                <a:lnTo>
                  <a:pt x="1418716" y="151256"/>
                </a:lnTo>
                <a:close/>
              </a:path>
              <a:path w="1830704" h="662939">
                <a:moveTo>
                  <a:pt x="1454530" y="138430"/>
                </a:moveTo>
                <a:lnTo>
                  <a:pt x="1445640" y="141605"/>
                </a:lnTo>
                <a:lnTo>
                  <a:pt x="1448815" y="150621"/>
                </a:lnTo>
                <a:lnTo>
                  <a:pt x="1457705" y="147446"/>
                </a:lnTo>
                <a:lnTo>
                  <a:pt x="1454530" y="138430"/>
                </a:lnTo>
                <a:close/>
              </a:path>
              <a:path w="1830704" h="662939">
                <a:moveTo>
                  <a:pt x="1517396" y="116205"/>
                </a:moveTo>
                <a:lnTo>
                  <a:pt x="1481454" y="128905"/>
                </a:lnTo>
                <a:lnTo>
                  <a:pt x="1484756" y="137921"/>
                </a:lnTo>
                <a:lnTo>
                  <a:pt x="1520571" y="125221"/>
                </a:lnTo>
                <a:lnTo>
                  <a:pt x="1517396" y="116205"/>
                </a:lnTo>
                <a:close/>
              </a:path>
              <a:path w="1830704" h="662939">
                <a:moveTo>
                  <a:pt x="1553337" y="103505"/>
                </a:moveTo>
                <a:lnTo>
                  <a:pt x="1544320" y="106680"/>
                </a:lnTo>
                <a:lnTo>
                  <a:pt x="1547495" y="115696"/>
                </a:lnTo>
                <a:lnTo>
                  <a:pt x="1556512" y="112521"/>
                </a:lnTo>
                <a:lnTo>
                  <a:pt x="1553337" y="103505"/>
                </a:lnTo>
                <a:close/>
              </a:path>
              <a:path w="1830704" h="662939">
                <a:moveTo>
                  <a:pt x="1616202" y="81280"/>
                </a:moveTo>
                <a:lnTo>
                  <a:pt x="1580261" y="93980"/>
                </a:lnTo>
                <a:lnTo>
                  <a:pt x="1583436" y="102996"/>
                </a:lnTo>
                <a:lnTo>
                  <a:pt x="1619377" y="90169"/>
                </a:lnTo>
                <a:lnTo>
                  <a:pt x="1616202" y="81280"/>
                </a:lnTo>
                <a:close/>
              </a:path>
              <a:path w="1830704" h="662939">
                <a:moveTo>
                  <a:pt x="1652142" y="68580"/>
                </a:moveTo>
                <a:lnTo>
                  <a:pt x="1643126" y="71755"/>
                </a:lnTo>
                <a:lnTo>
                  <a:pt x="1646301" y="80644"/>
                </a:lnTo>
                <a:lnTo>
                  <a:pt x="1655317" y="77469"/>
                </a:lnTo>
                <a:lnTo>
                  <a:pt x="1652142" y="68580"/>
                </a:lnTo>
                <a:close/>
              </a:path>
              <a:path w="1830704" h="662939">
                <a:moveTo>
                  <a:pt x="1715008" y="46227"/>
                </a:moveTo>
                <a:lnTo>
                  <a:pt x="1679066" y="58927"/>
                </a:lnTo>
                <a:lnTo>
                  <a:pt x="1682241" y="67944"/>
                </a:lnTo>
                <a:lnTo>
                  <a:pt x="1718183" y="55244"/>
                </a:lnTo>
                <a:lnTo>
                  <a:pt x="1715008" y="46227"/>
                </a:lnTo>
                <a:close/>
              </a:path>
              <a:path w="1830704" h="662939">
                <a:moveTo>
                  <a:pt x="1745868" y="0"/>
                </a:moveTo>
                <a:lnTo>
                  <a:pt x="1771396" y="71755"/>
                </a:lnTo>
                <a:lnTo>
                  <a:pt x="1830451" y="10413"/>
                </a:lnTo>
                <a:lnTo>
                  <a:pt x="1745868" y="0"/>
                </a:lnTo>
                <a:close/>
              </a:path>
              <a:path w="1830704" h="662939">
                <a:moveTo>
                  <a:pt x="1750822" y="33527"/>
                </a:moveTo>
                <a:lnTo>
                  <a:pt x="1741931" y="36702"/>
                </a:lnTo>
                <a:lnTo>
                  <a:pt x="1745106" y="45719"/>
                </a:lnTo>
                <a:lnTo>
                  <a:pt x="1753997" y="42544"/>
                </a:lnTo>
                <a:lnTo>
                  <a:pt x="1750822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54171" y="3657600"/>
            <a:ext cx="1832610" cy="1832610"/>
          </a:xfrm>
          <a:custGeom>
            <a:avLst/>
            <a:gdLst/>
            <a:ahLst/>
            <a:cxnLst/>
            <a:rect l="l" t="t" r="r" b="b"/>
            <a:pathLst>
              <a:path w="1832610" h="1832610">
                <a:moveTo>
                  <a:pt x="27050" y="1798447"/>
                </a:moveTo>
                <a:lnTo>
                  <a:pt x="0" y="1825371"/>
                </a:lnTo>
                <a:lnTo>
                  <a:pt x="6857" y="1832228"/>
                </a:lnTo>
                <a:lnTo>
                  <a:pt x="33781" y="1805177"/>
                </a:lnTo>
                <a:lnTo>
                  <a:pt x="27050" y="1798447"/>
                </a:lnTo>
                <a:close/>
              </a:path>
              <a:path w="1832610" h="1832610">
                <a:moveTo>
                  <a:pt x="53975" y="1771523"/>
                </a:moveTo>
                <a:lnTo>
                  <a:pt x="47243" y="1778253"/>
                </a:lnTo>
                <a:lnTo>
                  <a:pt x="53975" y="1784985"/>
                </a:lnTo>
                <a:lnTo>
                  <a:pt x="60705" y="1778253"/>
                </a:lnTo>
                <a:lnTo>
                  <a:pt x="53975" y="1771523"/>
                </a:lnTo>
                <a:close/>
              </a:path>
              <a:path w="1832610" h="1832610">
                <a:moveTo>
                  <a:pt x="101091" y="1724406"/>
                </a:moveTo>
                <a:lnTo>
                  <a:pt x="74167" y="1751330"/>
                </a:lnTo>
                <a:lnTo>
                  <a:pt x="80899" y="1758061"/>
                </a:lnTo>
                <a:lnTo>
                  <a:pt x="107823" y="1731137"/>
                </a:lnTo>
                <a:lnTo>
                  <a:pt x="101091" y="1724406"/>
                </a:lnTo>
                <a:close/>
              </a:path>
              <a:path w="1832610" h="1832610">
                <a:moveTo>
                  <a:pt x="128015" y="1697482"/>
                </a:moveTo>
                <a:lnTo>
                  <a:pt x="121284" y="1704213"/>
                </a:lnTo>
                <a:lnTo>
                  <a:pt x="128015" y="1710944"/>
                </a:lnTo>
                <a:lnTo>
                  <a:pt x="134746" y="1704213"/>
                </a:lnTo>
                <a:lnTo>
                  <a:pt x="128015" y="1697482"/>
                </a:lnTo>
                <a:close/>
              </a:path>
              <a:path w="1832610" h="1832610">
                <a:moveTo>
                  <a:pt x="175132" y="1650364"/>
                </a:moveTo>
                <a:lnTo>
                  <a:pt x="148208" y="1677289"/>
                </a:lnTo>
                <a:lnTo>
                  <a:pt x="154939" y="1684020"/>
                </a:lnTo>
                <a:lnTo>
                  <a:pt x="181863" y="1657096"/>
                </a:lnTo>
                <a:lnTo>
                  <a:pt x="175132" y="1650364"/>
                </a:lnTo>
                <a:close/>
              </a:path>
              <a:path w="1832610" h="1832610">
                <a:moveTo>
                  <a:pt x="202056" y="1623314"/>
                </a:moveTo>
                <a:lnTo>
                  <a:pt x="195325" y="1630172"/>
                </a:lnTo>
                <a:lnTo>
                  <a:pt x="202056" y="1636902"/>
                </a:lnTo>
                <a:lnTo>
                  <a:pt x="208787" y="1630172"/>
                </a:lnTo>
                <a:lnTo>
                  <a:pt x="202056" y="1623314"/>
                </a:lnTo>
                <a:close/>
              </a:path>
              <a:path w="1832610" h="1832610">
                <a:moveTo>
                  <a:pt x="249300" y="1576197"/>
                </a:moveTo>
                <a:lnTo>
                  <a:pt x="222376" y="1603121"/>
                </a:lnTo>
                <a:lnTo>
                  <a:pt x="229107" y="1609852"/>
                </a:lnTo>
                <a:lnTo>
                  <a:pt x="256031" y="1582928"/>
                </a:lnTo>
                <a:lnTo>
                  <a:pt x="249300" y="1576197"/>
                </a:lnTo>
                <a:close/>
              </a:path>
              <a:path w="1832610" h="1832610">
                <a:moveTo>
                  <a:pt x="276225" y="1549273"/>
                </a:moveTo>
                <a:lnTo>
                  <a:pt x="269493" y="1556004"/>
                </a:lnTo>
                <a:lnTo>
                  <a:pt x="276225" y="1562735"/>
                </a:lnTo>
                <a:lnTo>
                  <a:pt x="282955" y="1556004"/>
                </a:lnTo>
                <a:lnTo>
                  <a:pt x="276225" y="1549273"/>
                </a:lnTo>
                <a:close/>
              </a:path>
              <a:path w="1832610" h="1832610">
                <a:moveTo>
                  <a:pt x="323341" y="1502156"/>
                </a:moveTo>
                <a:lnTo>
                  <a:pt x="296417" y="1529080"/>
                </a:lnTo>
                <a:lnTo>
                  <a:pt x="303149" y="1535811"/>
                </a:lnTo>
                <a:lnTo>
                  <a:pt x="330073" y="1508887"/>
                </a:lnTo>
                <a:lnTo>
                  <a:pt x="323341" y="1502156"/>
                </a:lnTo>
                <a:close/>
              </a:path>
              <a:path w="1832610" h="1832610">
                <a:moveTo>
                  <a:pt x="350265" y="1475232"/>
                </a:moveTo>
                <a:lnTo>
                  <a:pt x="343534" y="1481963"/>
                </a:lnTo>
                <a:lnTo>
                  <a:pt x="350265" y="1488694"/>
                </a:lnTo>
                <a:lnTo>
                  <a:pt x="356996" y="1481963"/>
                </a:lnTo>
                <a:lnTo>
                  <a:pt x="350265" y="1475232"/>
                </a:lnTo>
                <a:close/>
              </a:path>
              <a:path w="1832610" h="1832610">
                <a:moveTo>
                  <a:pt x="397382" y="1428114"/>
                </a:moveTo>
                <a:lnTo>
                  <a:pt x="370458" y="1455039"/>
                </a:lnTo>
                <a:lnTo>
                  <a:pt x="377189" y="1461770"/>
                </a:lnTo>
                <a:lnTo>
                  <a:pt x="404113" y="1434845"/>
                </a:lnTo>
                <a:lnTo>
                  <a:pt x="397382" y="1428114"/>
                </a:lnTo>
                <a:close/>
              </a:path>
              <a:path w="1832610" h="1832610">
                <a:moveTo>
                  <a:pt x="424433" y="1401064"/>
                </a:moveTo>
                <a:lnTo>
                  <a:pt x="417702" y="1407795"/>
                </a:lnTo>
                <a:lnTo>
                  <a:pt x="424433" y="1414526"/>
                </a:lnTo>
                <a:lnTo>
                  <a:pt x="431164" y="1407795"/>
                </a:lnTo>
                <a:lnTo>
                  <a:pt x="424433" y="1401064"/>
                </a:lnTo>
                <a:close/>
              </a:path>
              <a:path w="1832610" h="1832610">
                <a:moveTo>
                  <a:pt x="471550" y="1353947"/>
                </a:moveTo>
                <a:lnTo>
                  <a:pt x="444626" y="1380870"/>
                </a:lnTo>
                <a:lnTo>
                  <a:pt x="451357" y="1387602"/>
                </a:lnTo>
                <a:lnTo>
                  <a:pt x="478281" y="1360677"/>
                </a:lnTo>
                <a:lnTo>
                  <a:pt x="471550" y="1353947"/>
                </a:lnTo>
                <a:close/>
              </a:path>
              <a:path w="1832610" h="1832610">
                <a:moveTo>
                  <a:pt x="498475" y="1327023"/>
                </a:moveTo>
                <a:lnTo>
                  <a:pt x="491743" y="1333754"/>
                </a:lnTo>
                <a:lnTo>
                  <a:pt x="498475" y="1340485"/>
                </a:lnTo>
                <a:lnTo>
                  <a:pt x="505205" y="1333754"/>
                </a:lnTo>
                <a:lnTo>
                  <a:pt x="498475" y="1327023"/>
                </a:lnTo>
                <a:close/>
              </a:path>
              <a:path w="1832610" h="1832610">
                <a:moveTo>
                  <a:pt x="545591" y="1279906"/>
                </a:moveTo>
                <a:lnTo>
                  <a:pt x="518667" y="1306830"/>
                </a:lnTo>
                <a:lnTo>
                  <a:pt x="525399" y="1313561"/>
                </a:lnTo>
                <a:lnTo>
                  <a:pt x="552323" y="1286637"/>
                </a:lnTo>
                <a:lnTo>
                  <a:pt x="545591" y="1279906"/>
                </a:lnTo>
                <a:close/>
              </a:path>
              <a:path w="1832610" h="1832610">
                <a:moveTo>
                  <a:pt x="572515" y="1252982"/>
                </a:moveTo>
                <a:lnTo>
                  <a:pt x="565784" y="1259713"/>
                </a:lnTo>
                <a:lnTo>
                  <a:pt x="572515" y="1266444"/>
                </a:lnTo>
                <a:lnTo>
                  <a:pt x="579246" y="1259713"/>
                </a:lnTo>
                <a:lnTo>
                  <a:pt x="572515" y="1252982"/>
                </a:lnTo>
                <a:close/>
              </a:path>
              <a:path w="1832610" h="1832610">
                <a:moveTo>
                  <a:pt x="619759" y="1205738"/>
                </a:moveTo>
                <a:lnTo>
                  <a:pt x="592708" y="1232789"/>
                </a:lnTo>
                <a:lnTo>
                  <a:pt x="599439" y="1239520"/>
                </a:lnTo>
                <a:lnTo>
                  <a:pt x="626490" y="1212469"/>
                </a:lnTo>
                <a:lnTo>
                  <a:pt x="619759" y="1205738"/>
                </a:lnTo>
                <a:close/>
              </a:path>
              <a:path w="1832610" h="1832610">
                <a:moveTo>
                  <a:pt x="646683" y="1178814"/>
                </a:moveTo>
                <a:lnTo>
                  <a:pt x="639952" y="1185545"/>
                </a:lnTo>
                <a:lnTo>
                  <a:pt x="646683" y="1192276"/>
                </a:lnTo>
                <a:lnTo>
                  <a:pt x="653414" y="1185545"/>
                </a:lnTo>
                <a:lnTo>
                  <a:pt x="646683" y="1178814"/>
                </a:lnTo>
                <a:close/>
              </a:path>
              <a:path w="1832610" h="1832610">
                <a:moveTo>
                  <a:pt x="693801" y="1131697"/>
                </a:moveTo>
                <a:lnTo>
                  <a:pt x="666876" y="1158620"/>
                </a:lnTo>
                <a:lnTo>
                  <a:pt x="673607" y="1165352"/>
                </a:lnTo>
                <a:lnTo>
                  <a:pt x="700531" y="1138427"/>
                </a:lnTo>
                <a:lnTo>
                  <a:pt x="693801" y="1131697"/>
                </a:lnTo>
                <a:close/>
              </a:path>
              <a:path w="1832610" h="1832610">
                <a:moveTo>
                  <a:pt x="720725" y="1104773"/>
                </a:moveTo>
                <a:lnTo>
                  <a:pt x="713993" y="1111504"/>
                </a:lnTo>
                <a:lnTo>
                  <a:pt x="720725" y="1118235"/>
                </a:lnTo>
                <a:lnTo>
                  <a:pt x="727455" y="1111504"/>
                </a:lnTo>
                <a:lnTo>
                  <a:pt x="720725" y="1104773"/>
                </a:lnTo>
                <a:close/>
              </a:path>
              <a:path w="1832610" h="1832610">
                <a:moveTo>
                  <a:pt x="767841" y="1057656"/>
                </a:moveTo>
                <a:lnTo>
                  <a:pt x="740917" y="1084580"/>
                </a:lnTo>
                <a:lnTo>
                  <a:pt x="747649" y="1091311"/>
                </a:lnTo>
                <a:lnTo>
                  <a:pt x="774573" y="1064387"/>
                </a:lnTo>
                <a:lnTo>
                  <a:pt x="767841" y="1057656"/>
                </a:lnTo>
                <a:close/>
              </a:path>
              <a:path w="1832610" h="1832610">
                <a:moveTo>
                  <a:pt x="794765" y="1030732"/>
                </a:moveTo>
                <a:lnTo>
                  <a:pt x="788034" y="1037463"/>
                </a:lnTo>
                <a:lnTo>
                  <a:pt x="794765" y="1044194"/>
                </a:lnTo>
                <a:lnTo>
                  <a:pt x="801496" y="1037463"/>
                </a:lnTo>
                <a:lnTo>
                  <a:pt x="794765" y="1030732"/>
                </a:lnTo>
                <a:close/>
              </a:path>
              <a:path w="1832610" h="1832610">
                <a:moveTo>
                  <a:pt x="842009" y="983488"/>
                </a:moveTo>
                <a:lnTo>
                  <a:pt x="814958" y="1010412"/>
                </a:lnTo>
                <a:lnTo>
                  <a:pt x="821689" y="1017269"/>
                </a:lnTo>
                <a:lnTo>
                  <a:pt x="848740" y="990219"/>
                </a:lnTo>
                <a:lnTo>
                  <a:pt x="842009" y="983488"/>
                </a:lnTo>
                <a:close/>
              </a:path>
              <a:path w="1832610" h="1832610">
                <a:moveTo>
                  <a:pt x="868933" y="956563"/>
                </a:moveTo>
                <a:lnTo>
                  <a:pt x="862202" y="963294"/>
                </a:lnTo>
                <a:lnTo>
                  <a:pt x="868933" y="970026"/>
                </a:lnTo>
                <a:lnTo>
                  <a:pt x="875664" y="963294"/>
                </a:lnTo>
                <a:lnTo>
                  <a:pt x="868933" y="956563"/>
                </a:lnTo>
                <a:close/>
              </a:path>
              <a:path w="1832610" h="1832610">
                <a:moveTo>
                  <a:pt x="916051" y="909447"/>
                </a:moveTo>
                <a:lnTo>
                  <a:pt x="889126" y="936370"/>
                </a:lnTo>
                <a:lnTo>
                  <a:pt x="895857" y="943101"/>
                </a:lnTo>
                <a:lnTo>
                  <a:pt x="922781" y="916177"/>
                </a:lnTo>
                <a:lnTo>
                  <a:pt x="916051" y="909447"/>
                </a:lnTo>
                <a:close/>
              </a:path>
              <a:path w="1832610" h="1832610">
                <a:moveTo>
                  <a:pt x="942975" y="882523"/>
                </a:moveTo>
                <a:lnTo>
                  <a:pt x="936243" y="889254"/>
                </a:lnTo>
                <a:lnTo>
                  <a:pt x="942975" y="895985"/>
                </a:lnTo>
                <a:lnTo>
                  <a:pt x="949705" y="889254"/>
                </a:lnTo>
                <a:lnTo>
                  <a:pt x="942975" y="882523"/>
                </a:lnTo>
                <a:close/>
              </a:path>
              <a:path w="1832610" h="1832610">
                <a:moveTo>
                  <a:pt x="990091" y="835406"/>
                </a:moveTo>
                <a:lnTo>
                  <a:pt x="963167" y="862330"/>
                </a:lnTo>
                <a:lnTo>
                  <a:pt x="969899" y="869061"/>
                </a:lnTo>
                <a:lnTo>
                  <a:pt x="996823" y="842137"/>
                </a:lnTo>
                <a:lnTo>
                  <a:pt x="990091" y="835406"/>
                </a:lnTo>
                <a:close/>
              </a:path>
              <a:path w="1832610" h="1832610">
                <a:moveTo>
                  <a:pt x="1017015" y="808482"/>
                </a:moveTo>
                <a:lnTo>
                  <a:pt x="1010284" y="815213"/>
                </a:lnTo>
                <a:lnTo>
                  <a:pt x="1017015" y="821944"/>
                </a:lnTo>
                <a:lnTo>
                  <a:pt x="1023746" y="815213"/>
                </a:lnTo>
                <a:lnTo>
                  <a:pt x="1017015" y="808482"/>
                </a:lnTo>
                <a:close/>
              </a:path>
              <a:path w="1832610" h="1832610">
                <a:moveTo>
                  <a:pt x="1064259" y="761238"/>
                </a:moveTo>
                <a:lnTo>
                  <a:pt x="1037336" y="788162"/>
                </a:lnTo>
                <a:lnTo>
                  <a:pt x="1044066" y="794893"/>
                </a:lnTo>
                <a:lnTo>
                  <a:pt x="1070990" y="767969"/>
                </a:lnTo>
                <a:lnTo>
                  <a:pt x="1064259" y="761238"/>
                </a:lnTo>
                <a:close/>
              </a:path>
              <a:path w="1832610" h="1832610">
                <a:moveTo>
                  <a:pt x="1091183" y="734313"/>
                </a:moveTo>
                <a:lnTo>
                  <a:pt x="1084452" y="741044"/>
                </a:lnTo>
                <a:lnTo>
                  <a:pt x="1091183" y="747776"/>
                </a:lnTo>
                <a:lnTo>
                  <a:pt x="1097914" y="741044"/>
                </a:lnTo>
                <a:lnTo>
                  <a:pt x="1091183" y="734313"/>
                </a:lnTo>
                <a:close/>
              </a:path>
              <a:path w="1832610" h="1832610">
                <a:moveTo>
                  <a:pt x="1138301" y="687197"/>
                </a:moveTo>
                <a:lnTo>
                  <a:pt x="1111377" y="714120"/>
                </a:lnTo>
                <a:lnTo>
                  <a:pt x="1118107" y="720851"/>
                </a:lnTo>
                <a:lnTo>
                  <a:pt x="1145031" y="693927"/>
                </a:lnTo>
                <a:lnTo>
                  <a:pt x="1138301" y="687197"/>
                </a:lnTo>
                <a:close/>
              </a:path>
              <a:path w="1832610" h="1832610">
                <a:moveTo>
                  <a:pt x="1165225" y="660273"/>
                </a:moveTo>
                <a:lnTo>
                  <a:pt x="1158493" y="667004"/>
                </a:lnTo>
                <a:lnTo>
                  <a:pt x="1165225" y="673735"/>
                </a:lnTo>
                <a:lnTo>
                  <a:pt x="1171955" y="667004"/>
                </a:lnTo>
                <a:lnTo>
                  <a:pt x="1165225" y="660273"/>
                </a:lnTo>
                <a:close/>
              </a:path>
              <a:path w="1832610" h="1832610">
                <a:moveTo>
                  <a:pt x="1212341" y="613156"/>
                </a:moveTo>
                <a:lnTo>
                  <a:pt x="1185417" y="640080"/>
                </a:lnTo>
                <a:lnTo>
                  <a:pt x="1192149" y="646811"/>
                </a:lnTo>
                <a:lnTo>
                  <a:pt x="1219073" y="619887"/>
                </a:lnTo>
                <a:lnTo>
                  <a:pt x="1212341" y="613156"/>
                </a:lnTo>
                <a:close/>
              </a:path>
              <a:path w="1832610" h="1832610">
                <a:moveTo>
                  <a:pt x="1239392" y="586105"/>
                </a:moveTo>
                <a:lnTo>
                  <a:pt x="1232662" y="592836"/>
                </a:lnTo>
                <a:lnTo>
                  <a:pt x="1239392" y="599567"/>
                </a:lnTo>
                <a:lnTo>
                  <a:pt x="1246124" y="592836"/>
                </a:lnTo>
                <a:lnTo>
                  <a:pt x="1239392" y="586105"/>
                </a:lnTo>
                <a:close/>
              </a:path>
              <a:path w="1832610" h="1832610">
                <a:moveTo>
                  <a:pt x="1286509" y="538988"/>
                </a:moveTo>
                <a:lnTo>
                  <a:pt x="1259586" y="565912"/>
                </a:lnTo>
                <a:lnTo>
                  <a:pt x="1266316" y="572643"/>
                </a:lnTo>
                <a:lnTo>
                  <a:pt x="1293240" y="545719"/>
                </a:lnTo>
                <a:lnTo>
                  <a:pt x="1286509" y="538988"/>
                </a:lnTo>
                <a:close/>
              </a:path>
              <a:path w="1832610" h="1832610">
                <a:moveTo>
                  <a:pt x="1313433" y="512063"/>
                </a:moveTo>
                <a:lnTo>
                  <a:pt x="1306702" y="518794"/>
                </a:lnTo>
                <a:lnTo>
                  <a:pt x="1313433" y="525526"/>
                </a:lnTo>
                <a:lnTo>
                  <a:pt x="1320164" y="518794"/>
                </a:lnTo>
                <a:lnTo>
                  <a:pt x="1313433" y="512063"/>
                </a:lnTo>
                <a:close/>
              </a:path>
              <a:path w="1832610" h="1832610">
                <a:moveTo>
                  <a:pt x="1360551" y="464947"/>
                </a:moveTo>
                <a:lnTo>
                  <a:pt x="1333627" y="491870"/>
                </a:lnTo>
                <a:lnTo>
                  <a:pt x="1340357" y="498601"/>
                </a:lnTo>
                <a:lnTo>
                  <a:pt x="1367281" y="471677"/>
                </a:lnTo>
                <a:lnTo>
                  <a:pt x="1360551" y="464947"/>
                </a:lnTo>
                <a:close/>
              </a:path>
              <a:path w="1832610" h="1832610">
                <a:moveTo>
                  <a:pt x="1387475" y="438023"/>
                </a:moveTo>
                <a:lnTo>
                  <a:pt x="1380743" y="444754"/>
                </a:lnTo>
                <a:lnTo>
                  <a:pt x="1387475" y="451485"/>
                </a:lnTo>
                <a:lnTo>
                  <a:pt x="1394205" y="444754"/>
                </a:lnTo>
                <a:lnTo>
                  <a:pt x="1387475" y="438023"/>
                </a:lnTo>
                <a:close/>
              </a:path>
              <a:path w="1832610" h="1832610">
                <a:moveTo>
                  <a:pt x="1434591" y="390779"/>
                </a:moveTo>
                <a:lnTo>
                  <a:pt x="1407667" y="417830"/>
                </a:lnTo>
                <a:lnTo>
                  <a:pt x="1414399" y="424561"/>
                </a:lnTo>
                <a:lnTo>
                  <a:pt x="1441450" y="397510"/>
                </a:lnTo>
                <a:lnTo>
                  <a:pt x="1434591" y="390779"/>
                </a:lnTo>
                <a:close/>
              </a:path>
              <a:path w="1832610" h="1832610">
                <a:moveTo>
                  <a:pt x="1461642" y="363855"/>
                </a:moveTo>
                <a:lnTo>
                  <a:pt x="1454912" y="370586"/>
                </a:lnTo>
                <a:lnTo>
                  <a:pt x="1461642" y="377317"/>
                </a:lnTo>
                <a:lnTo>
                  <a:pt x="1468374" y="370586"/>
                </a:lnTo>
                <a:lnTo>
                  <a:pt x="1461642" y="363855"/>
                </a:lnTo>
                <a:close/>
              </a:path>
              <a:path w="1832610" h="1832610">
                <a:moveTo>
                  <a:pt x="1508759" y="316738"/>
                </a:moveTo>
                <a:lnTo>
                  <a:pt x="1481836" y="343662"/>
                </a:lnTo>
                <a:lnTo>
                  <a:pt x="1488566" y="350393"/>
                </a:lnTo>
                <a:lnTo>
                  <a:pt x="1515490" y="323469"/>
                </a:lnTo>
                <a:lnTo>
                  <a:pt x="1508759" y="316738"/>
                </a:lnTo>
                <a:close/>
              </a:path>
              <a:path w="1832610" h="1832610">
                <a:moveTo>
                  <a:pt x="1535683" y="289813"/>
                </a:moveTo>
                <a:lnTo>
                  <a:pt x="1528952" y="296544"/>
                </a:lnTo>
                <a:lnTo>
                  <a:pt x="1535683" y="303275"/>
                </a:lnTo>
                <a:lnTo>
                  <a:pt x="1542414" y="296544"/>
                </a:lnTo>
                <a:lnTo>
                  <a:pt x="1535683" y="289813"/>
                </a:lnTo>
                <a:close/>
              </a:path>
              <a:path w="1832610" h="1832610">
                <a:moveTo>
                  <a:pt x="1582801" y="242697"/>
                </a:moveTo>
                <a:lnTo>
                  <a:pt x="1555877" y="269620"/>
                </a:lnTo>
                <a:lnTo>
                  <a:pt x="1562607" y="276351"/>
                </a:lnTo>
                <a:lnTo>
                  <a:pt x="1589531" y="249427"/>
                </a:lnTo>
                <a:lnTo>
                  <a:pt x="1582801" y="242697"/>
                </a:lnTo>
                <a:close/>
              </a:path>
              <a:path w="1832610" h="1832610">
                <a:moveTo>
                  <a:pt x="1609725" y="215773"/>
                </a:moveTo>
                <a:lnTo>
                  <a:pt x="1602993" y="222504"/>
                </a:lnTo>
                <a:lnTo>
                  <a:pt x="1609725" y="229235"/>
                </a:lnTo>
                <a:lnTo>
                  <a:pt x="1616455" y="222504"/>
                </a:lnTo>
                <a:lnTo>
                  <a:pt x="1609725" y="215773"/>
                </a:lnTo>
                <a:close/>
              </a:path>
              <a:path w="1832610" h="1832610">
                <a:moveTo>
                  <a:pt x="1656968" y="168529"/>
                </a:moveTo>
                <a:lnTo>
                  <a:pt x="1629917" y="195580"/>
                </a:lnTo>
                <a:lnTo>
                  <a:pt x="1636649" y="202311"/>
                </a:lnTo>
                <a:lnTo>
                  <a:pt x="1663700" y="175260"/>
                </a:lnTo>
                <a:lnTo>
                  <a:pt x="1656968" y="168529"/>
                </a:lnTo>
                <a:close/>
              </a:path>
              <a:path w="1832610" h="1832610">
                <a:moveTo>
                  <a:pt x="1683892" y="141605"/>
                </a:moveTo>
                <a:lnTo>
                  <a:pt x="1677162" y="148336"/>
                </a:lnTo>
                <a:lnTo>
                  <a:pt x="1683892" y="155067"/>
                </a:lnTo>
                <a:lnTo>
                  <a:pt x="1690624" y="148336"/>
                </a:lnTo>
                <a:lnTo>
                  <a:pt x="1683892" y="141605"/>
                </a:lnTo>
                <a:close/>
              </a:path>
              <a:path w="1832610" h="1832610">
                <a:moveTo>
                  <a:pt x="1731009" y="94487"/>
                </a:moveTo>
                <a:lnTo>
                  <a:pt x="1704086" y="121412"/>
                </a:lnTo>
                <a:lnTo>
                  <a:pt x="1710816" y="128143"/>
                </a:lnTo>
                <a:lnTo>
                  <a:pt x="1737740" y="101218"/>
                </a:lnTo>
                <a:lnTo>
                  <a:pt x="1731009" y="94487"/>
                </a:lnTo>
                <a:close/>
              </a:path>
              <a:path w="1832610" h="1832610">
                <a:moveTo>
                  <a:pt x="1757933" y="67563"/>
                </a:moveTo>
                <a:lnTo>
                  <a:pt x="1751202" y="74294"/>
                </a:lnTo>
                <a:lnTo>
                  <a:pt x="1757933" y="81025"/>
                </a:lnTo>
                <a:lnTo>
                  <a:pt x="1764664" y="74294"/>
                </a:lnTo>
                <a:lnTo>
                  <a:pt x="1757933" y="67563"/>
                </a:lnTo>
                <a:close/>
              </a:path>
              <a:path w="1832610" h="1832610">
                <a:moveTo>
                  <a:pt x="1832228" y="0"/>
                </a:moveTo>
                <a:lnTo>
                  <a:pt x="1751456" y="26924"/>
                </a:lnTo>
                <a:lnTo>
                  <a:pt x="1805304" y="80772"/>
                </a:lnTo>
                <a:lnTo>
                  <a:pt x="1814194" y="54101"/>
                </a:lnTo>
                <a:lnTo>
                  <a:pt x="1784857" y="54101"/>
                </a:lnTo>
                <a:lnTo>
                  <a:pt x="1778127" y="47370"/>
                </a:lnTo>
                <a:lnTo>
                  <a:pt x="1783968" y="41529"/>
                </a:lnTo>
                <a:lnTo>
                  <a:pt x="1818385" y="41529"/>
                </a:lnTo>
                <a:lnTo>
                  <a:pt x="1832228" y="0"/>
                </a:lnTo>
                <a:close/>
              </a:path>
              <a:path w="1832610" h="1832610">
                <a:moveTo>
                  <a:pt x="1783968" y="41529"/>
                </a:moveTo>
                <a:lnTo>
                  <a:pt x="1778127" y="47370"/>
                </a:lnTo>
                <a:lnTo>
                  <a:pt x="1784857" y="54101"/>
                </a:lnTo>
                <a:lnTo>
                  <a:pt x="1790700" y="48260"/>
                </a:lnTo>
                <a:lnTo>
                  <a:pt x="1783968" y="41529"/>
                </a:lnTo>
                <a:close/>
              </a:path>
              <a:path w="1832610" h="1832610">
                <a:moveTo>
                  <a:pt x="1818385" y="41529"/>
                </a:moveTo>
                <a:lnTo>
                  <a:pt x="1783968" y="41529"/>
                </a:lnTo>
                <a:lnTo>
                  <a:pt x="1790700" y="48260"/>
                </a:lnTo>
                <a:lnTo>
                  <a:pt x="1784857" y="54101"/>
                </a:lnTo>
                <a:lnTo>
                  <a:pt x="1814194" y="54101"/>
                </a:lnTo>
                <a:lnTo>
                  <a:pt x="1818385" y="41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17801" y="12954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36625" y="3517900"/>
            <a:ext cx="2743200" cy="787400"/>
          </a:xfrm>
          <a:prstGeom prst="rect">
            <a:avLst/>
          </a:prstGeom>
          <a:solidFill>
            <a:srgbClr val="EFF9A3"/>
          </a:solidFill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428625">
              <a:lnSpc>
                <a:spcPct val="100000"/>
              </a:lnSpc>
              <a:spcBef>
                <a:spcPts val="310"/>
              </a:spcBef>
            </a:pPr>
            <a:r>
              <a:rPr sz="2000" dirty="0">
                <a:latin typeface="Arial"/>
                <a:cs typeface="Arial"/>
              </a:rPr>
              <a:t>Operasionalisasi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6710" y="3341751"/>
            <a:ext cx="1807845" cy="370840"/>
          </a:xfrm>
          <a:custGeom>
            <a:avLst/>
            <a:gdLst/>
            <a:ahLst/>
            <a:cxnLst/>
            <a:rect l="l" t="t" r="r" b="b"/>
            <a:pathLst>
              <a:path w="1807845" h="370839">
                <a:moveTo>
                  <a:pt x="1777" y="0"/>
                </a:moveTo>
                <a:lnTo>
                  <a:pt x="0" y="9398"/>
                </a:lnTo>
                <a:lnTo>
                  <a:pt x="37464" y="16510"/>
                </a:lnTo>
                <a:lnTo>
                  <a:pt x="39242" y="7112"/>
                </a:lnTo>
                <a:lnTo>
                  <a:pt x="1777" y="0"/>
                </a:lnTo>
                <a:close/>
              </a:path>
              <a:path w="1807845" h="370839">
                <a:moveTo>
                  <a:pt x="67310" y="12446"/>
                </a:moveTo>
                <a:lnTo>
                  <a:pt x="65531" y="21844"/>
                </a:lnTo>
                <a:lnTo>
                  <a:pt x="74802" y="23622"/>
                </a:lnTo>
                <a:lnTo>
                  <a:pt x="76580" y="14224"/>
                </a:lnTo>
                <a:lnTo>
                  <a:pt x="67310" y="12446"/>
                </a:lnTo>
                <a:close/>
              </a:path>
              <a:path w="1807845" h="370839">
                <a:moveTo>
                  <a:pt x="104775" y="19558"/>
                </a:moveTo>
                <a:lnTo>
                  <a:pt x="102997" y="28956"/>
                </a:lnTo>
                <a:lnTo>
                  <a:pt x="140335" y="36068"/>
                </a:lnTo>
                <a:lnTo>
                  <a:pt x="142112" y="26670"/>
                </a:lnTo>
                <a:lnTo>
                  <a:pt x="104775" y="19558"/>
                </a:lnTo>
                <a:close/>
              </a:path>
              <a:path w="1807845" h="370839">
                <a:moveTo>
                  <a:pt x="170179" y="32003"/>
                </a:moveTo>
                <a:lnTo>
                  <a:pt x="168401" y="41401"/>
                </a:lnTo>
                <a:lnTo>
                  <a:pt x="177800" y="43179"/>
                </a:lnTo>
                <a:lnTo>
                  <a:pt x="179577" y="33782"/>
                </a:lnTo>
                <a:lnTo>
                  <a:pt x="170179" y="32003"/>
                </a:lnTo>
                <a:close/>
              </a:path>
              <a:path w="1807845" h="370839">
                <a:moveTo>
                  <a:pt x="207644" y="39115"/>
                </a:moveTo>
                <a:lnTo>
                  <a:pt x="205866" y="48513"/>
                </a:lnTo>
                <a:lnTo>
                  <a:pt x="243331" y="55499"/>
                </a:lnTo>
                <a:lnTo>
                  <a:pt x="245110" y="46227"/>
                </a:lnTo>
                <a:lnTo>
                  <a:pt x="207644" y="39115"/>
                </a:lnTo>
                <a:close/>
              </a:path>
              <a:path w="1807845" h="370839">
                <a:moveTo>
                  <a:pt x="273176" y="51562"/>
                </a:moveTo>
                <a:lnTo>
                  <a:pt x="271399" y="60833"/>
                </a:lnTo>
                <a:lnTo>
                  <a:pt x="280797" y="62611"/>
                </a:lnTo>
                <a:lnTo>
                  <a:pt x="282575" y="53339"/>
                </a:lnTo>
                <a:lnTo>
                  <a:pt x="273176" y="51562"/>
                </a:lnTo>
                <a:close/>
              </a:path>
              <a:path w="1807845" h="370839">
                <a:moveTo>
                  <a:pt x="310641" y="58674"/>
                </a:moveTo>
                <a:lnTo>
                  <a:pt x="308863" y="67945"/>
                </a:lnTo>
                <a:lnTo>
                  <a:pt x="346201" y="75057"/>
                </a:lnTo>
                <a:lnTo>
                  <a:pt x="347979" y="65786"/>
                </a:lnTo>
                <a:lnTo>
                  <a:pt x="310641" y="58674"/>
                </a:lnTo>
                <a:close/>
              </a:path>
              <a:path w="1807845" h="370839">
                <a:moveTo>
                  <a:pt x="376047" y="71120"/>
                </a:moveTo>
                <a:lnTo>
                  <a:pt x="374268" y="80390"/>
                </a:lnTo>
                <a:lnTo>
                  <a:pt x="383666" y="82169"/>
                </a:lnTo>
                <a:lnTo>
                  <a:pt x="385444" y="72898"/>
                </a:lnTo>
                <a:lnTo>
                  <a:pt x="376047" y="71120"/>
                </a:lnTo>
                <a:close/>
              </a:path>
              <a:path w="1807845" h="370839">
                <a:moveTo>
                  <a:pt x="413512" y="78232"/>
                </a:moveTo>
                <a:lnTo>
                  <a:pt x="411734" y="87502"/>
                </a:lnTo>
                <a:lnTo>
                  <a:pt x="449199" y="94614"/>
                </a:lnTo>
                <a:lnTo>
                  <a:pt x="450976" y="85216"/>
                </a:lnTo>
                <a:lnTo>
                  <a:pt x="413512" y="78232"/>
                </a:lnTo>
                <a:close/>
              </a:path>
              <a:path w="1807845" h="370839">
                <a:moveTo>
                  <a:pt x="479043" y="90550"/>
                </a:moveTo>
                <a:lnTo>
                  <a:pt x="477265" y="99949"/>
                </a:lnTo>
                <a:lnTo>
                  <a:pt x="486663" y="101726"/>
                </a:lnTo>
                <a:lnTo>
                  <a:pt x="488441" y="92328"/>
                </a:lnTo>
                <a:lnTo>
                  <a:pt x="479043" y="90550"/>
                </a:lnTo>
                <a:close/>
              </a:path>
              <a:path w="1807845" h="370839">
                <a:moveTo>
                  <a:pt x="516509" y="97662"/>
                </a:moveTo>
                <a:lnTo>
                  <a:pt x="514730" y="107061"/>
                </a:lnTo>
                <a:lnTo>
                  <a:pt x="552068" y="114173"/>
                </a:lnTo>
                <a:lnTo>
                  <a:pt x="553847" y="104775"/>
                </a:lnTo>
                <a:lnTo>
                  <a:pt x="516509" y="97662"/>
                </a:lnTo>
                <a:close/>
              </a:path>
              <a:path w="1807845" h="370839">
                <a:moveTo>
                  <a:pt x="581913" y="110109"/>
                </a:moveTo>
                <a:lnTo>
                  <a:pt x="580136" y="119507"/>
                </a:lnTo>
                <a:lnTo>
                  <a:pt x="589534" y="121285"/>
                </a:lnTo>
                <a:lnTo>
                  <a:pt x="591312" y="111887"/>
                </a:lnTo>
                <a:lnTo>
                  <a:pt x="581913" y="110109"/>
                </a:lnTo>
                <a:close/>
              </a:path>
              <a:path w="1807845" h="370839">
                <a:moveTo>
                  <a:pt x="619378" y="117221"/>
                </a:moveTo>
                <a:lnTo>
                  <a:pt x="617601" y="126619"/>
                </a:lnTo>
                <a:lnTo>
                  <a:pt x="655065" y="133731"/>
                </a:lnTo>
                <a:lnTo>
                  <a:pt x="656843" y="124333"/>
                </a:lnTo>
                <a:lnTo>
                  <a:pt x="619378" y="117221"/>
                </a:lnTo>
                <a:close/>
              </a:path>
              <a:path w="1807845" h="370839">
                <a:moveTo>
                  <a:pt x="684911" y="129666"/>
                </a:moveTo>
                <a:lnTo>
                  <a:pt x="683133" y="139064"/>
                </a:lnTo>
                <a:lnTo>
                  <a:pt x="692530" y="140843"/>
                </a:lnTo>
                <a:lnTo>
                  <a:pt x="694309" y="131445"/>
                </a:lnTo>
                <a:lnTo>
                  <a:pt x="684911" y="129666"/>
                </a:lnTo>
                <a:close/>
              </a:path>
              <a:path w="1807845" h="370839">
                <a:moveTo>
                  <a:pt x="722376" y="136778"/>
                </a:moveTo>
                <a:lnTo>
                  <a:pt x="720598" y="146176"/>
                </a:lnTo>
                <a:lnTo>
                  <a:pt x="757936" y="153288"/>
                </a:lnTo>
                <a:lnTo>
                  <a:pt x="759713" y="143890"/>
                </a:lnTo>
                <a:lnTo>
                  <a:pt x="722376" y="136778"/>
                </a:lnTo>
                <a:close/>
              </a:path>
              <a:path w="1807845" h="370839">
                <a:moveTo>
                  <a:pt x="787780" y="149225"/>
                </a:moveTo>
                <a:lnTo>
                  <a:pt x="786002" y="158623"/>
                </a:lnTo>
                <a:lnTo>
                  <a:pt x="795401" y="160400"/>
                </a:lnTo>
                <a:lnTo>
                  <a:pt x="797178" y="151002"/>
                </a:lnTo>
                <a:lnTo>
                  <a:pt x="787780" y="149225"/>
                </a:lnTo>
                <a:close/>
              </a:path>
              <a:path w="1807845" h="370839">
                <a:moveTo>
                  <a:pt x="825246" y="156337"/>
                </a:moveTo>
                <a:lnTo>
                  <a:pt x="823467" y="165735"/>
                </a:lnTo>
                <a:lnTo>
                  <a:pt x="860933" y="172847"/>
                </a:lnTo>
                <a:lnTo>
                  <a:pt x="862711" y="163449"/>
                </a:lnTo>
                <a:lnTo>
                  <a:pt x="825246" y="156337"/>
                </a:lnTo>
                <a:close/>
              </a:path>
              <a:path w="1807845" h="370839">
                <a:moveTo>
                  <a:pt x="890777" y="168783"/>
                </a:moveTo>
                <a:lnTo>
                  <a:pt x="889000" y="178053"/>
                </a:lnTo>
                <a:lnTo>
                  <a:pt x="898398" y="179832"/>
                </a:lnTo>
                <a:lnTo>
                  <a:pt x="900176" y="170561"/>
                </a:lnTo>
                <a:lnTo>
                  <a:pt x="890777" y="168783"/>
                </a:lnTo>
                <a:close/>
              </a:path>
              <a:path w="1807845" h="370839">
                <a:moveTo>
                  <a:pt x="928242" y="175895"/>
                </a:moveTo>
                <a:lnTo>
                  <a:pt x="926464" y="185165"/>
                </a:lnTo>
                <a:lnTo>
                  <a:pt x="963802" y="192277"/>
                </a:lnTo>
                <a:lnTo>
                  <a:pt x="965580" y="183007"/>
                </a:lnTo>
                <a:lnTo>
                  <a:pt x="928242" y="175895"/>
                </a:lnTo>
                <a:close/>
              </a:path>
              <a:path w="1807845" h="370839">
                <a:moveTo>
                  <a:pt x="993775" y="188340"/>
                </a:moveTo>
                <a:lnTo>
                  <a:pt x="991997" y="197612"/>
                </a:lnTo>
                <a:lnTo>
                  <a:pt x="1001267" y="199389"/>
                </a:lnTo>
                <a:lnTo>
                  <a:pt x="1003046" y="190119"/>
                </a:lnTo>
                <a:lnTo>
                  <a:pt x="993775" y="188340"/>
                </a:lnTo>
                <a:close/>
              </a:path>
              <a:path w="1807845" h="370839">
                <a:moveTo>
                  <a:pt x="1031113" y="195452"/>
                </a:moveTo>
                <a:lnTo>
                  <a:pt x="1029335" y="204724"/>
                </a:lnTo>
                <a:lnTo>
                  <a:pt x="1066800" y="211836"/>
                </a:lnTo>
                <a:lnTo>
                  <a:pt x="1068577" y="202564"/>
                </a:lnTo>
                <a:lnTo>
                  <a:pt x="1031113" y="195452"/>
                </a:lnTo>
                <a:close/>
              </a:path>
              <a:path w="1807845" h="370839">
                <a:moveTo>
                  <a:pt x="1096644" y="207772"/>
                </a:moveTo>
                <a:lnTo>
                  <a:pt x="1094866" y="217170"/>
                </a:lnTo>
                <a:lnTo>
                  <a:pt x="1104264" y="218948"/>
                </a:lnTo>
                <a:lnTo>
                  <a:pt x="1106042" y="209550"/>
                </a:lnTo>
                <a:lnTo>
                  <a:pt x="1096644" y="207772"/>
                </a:lnTo>
                <a:close/>
              </a:path>
              <a:path w="1807845" h="370839">
                <a:moveTo>
                  <a:pt x="1134110" y="214884"/>
                </a:moveTo>
                <a:lnTo>
                  <a:pt x="1132331" y="224282"/>
                </a:lnTo>
                <a:lnTo>
                  <a:pt x="1169797" y="231394"/>
                </a:lnTo>
                <a:lnTo>
                  <a:pt x="1171575" y="221996"/>
                </a:lnTo>
                <a:lnTo>
                  <a:pt x="1134110" y="214884"/>
                </a:lnTo>
                <a:close/>
              </a:path>
              <a:path w="1807845" h="370839">
                <a:moveTo>
                  <a:pt x="1199641" y="227329"/>
                </a:moveTo>
                <a:lnTo>
                  <a:pt x="1197864" y="236727"/>
                </a:lnTo>
                <a:lnTo>
                  <a:pt x="1207135" y="238506"/>
                </a:lnTo>
                <a:lnTo>
                  <a:pt x="1208913" y="229108"/>
                </a:lnTo>
                <a:lnTo>
                  <a:pt x="1199641" y="227329"/>
                </a:lnTo>
                <a:close/>
              </a:path>
              <a:path w="1807845" h="370839">
                <a:moveTo>
                  <a:pt x="1236979" y="234441"/>
                </a:moveTo>
                <a:lnTo>
                  <a:pt x="1235202" y="243839"/>
                </a:lnTo>
                <a:lnTo>
                  <a:pt x="1272666" y="250951"/>
                </a:lnTo>
                <a:lnTo>
                  <a:pt x="1274444" y="241553"/>
                </a:lnTo>
                <a:lnTo>
                  <a:pt x="1236979" y="234441"/>
                </a:lnTo>
                <a:close/>
              </a:path>
              <a:path w="1807845" h="370839">
                <a:moveTo>
                  <a:pt x="1302512" y="246887"/>
                </a:moveTo>
                <a:lnTo>
                  <a:pt x="1300734" y="256286"/>
                </a:lnTo>
                <a:lnTo>
                  <a:pt x="1310131" y="258063"/>
                </a:lnTo>
                <a:lnTo>
                  <a:pt x="1311910" y="248665"/>
                </a:lnTo>
                <a:lnTo>
                  <a:pt x="1302512" y="246887"/>
                </a:lnTo>
                <a:close/>
              </a:path>
              <a:path w="1807845" h="370839">
                <a:moveTo>
                  <a:pt x="1339977" y="254000"/>
                </a:moveTo>
                <a:lnTo>
                  <a:pt x="1338199" y="263398"/>
                </a:lnTo>
                <a:lnTo>
                  <a:pt x="1375664" y="270510"/>
                </a:lnTo>
                <a:lnTo>
                  <a:pt x="1377441" y="261112"/>
                </a:lnTo>
                <a:lnTo>
                  <a:pt x="1339977" y="254000"/>
                </a:lnTo>
                <a:close/>
              </a:path>
              <a:path w="1807845" h="370839">
                <a:moveTo>
                  <a:pt x="1405509" y="266446"/>
                </a:moveTo>
                <a:lnTo>
                  <a:pt x="1403730" y="275844"/>
                </a:lnTo>
                <a:lnTo>
                  <a:pt x="1413002" y="277622"/>
                </a:lnTo>
                <a:lnTo>
                  <a:pt x="1414779" y="268224"/>
                </a:lnTo>
                <a:lnTo>
                  <a:pt x="1405509" y="266446"/>
                </a:lnTo>
                <a:close/>
              </a:path>
              <a:path w="1807845" h="370839">
                <a:moveTo>
                  <a:pt x="1442847" y="273557"/>
                </a:moveTo>
                <a:lnTo>
                  <a:pt x="1441068" y="282956"/>
                </a:lnTo>
                <a:lnTo>
                  <a:pt x="1478534" y="290068"/>
                </a:lnTo>
                <a:lnTo>
                  <a:pt x="1480312" y="280669"/>
                </a:lnTo>
                <a:lnTo>
                  <a:pt x="1442847" y="273557"/>
                </a:lnTo>
                <a:close/>
              </a:path>
              <a:path w="1807845" h="370839">
                <a:moveTo>
                  <a:pt x="1508378" y="286004"/>
                </a:moveTo>
                <a:lnTo>
                  <a:pt x="1506601" y="295401"/>
                </a:lnTo>
                <a:lnTo>
                  <a:pt x="1515999" y="297180"/>
                </a:lnTo>
                <a:lnTo>
                  <a:pt x="1517777" y="287781"/>
                </a:lnTo>
                <a:lnTo>
                  <a:pt x="1508378" y="286004"/>
                </a:lnTo>
                <a:close/>
              </a:path>
              <a:path w="1807845" h="370839">
                <a:moveTo>
                  <a:pt x="1545843" y="293116"/>
                </a:moveTo>
                <a:lnTo>
                  <a:pt x="1544065" y="302387"/>
                </a:lnTo>
                <a:lnTo>
                  <a:pt x="1581530" y="309499"/>
                </a:lnTo>
                <a:lnTo>
                  <a:pt x="1583309" y="300228"/>
                </a:lnTo>
                <a:lnTo>
                  <a:pt x="1545843" y="293116"/>
                </a:lnTo>
                <a:close/>
              </a:path>
              <a:path w="1807845" h="370839">
                <a:moveTo>
                  <a:pt x="1611376" y="305562"/>
                </a:moveTo>
                <a:lnTo>
                  <a:pt x="1609598" y="314832"/>
                </a:lnTo>
                <a:lnTo>
                  <a:pt x="1618868" y="316611"/>
                </a:lnTo>
                <a:lnTo>
                  <a:pt x="1620647" y="307340"/>
                </a:lnTo>
                <a:lnTo>
                  <a:pt x="1611376" y="305562"/>
                </a:lnTo>
                <a:close/>
              </a:path>
              <a:path w="1807845" h="370839">
                <a:moveTo>
                  <a:pt x="1648714" y="312674"/>
                </a:moveTo>
                <a:lnTo>
                  <a:pt x="1646936" y="321944"/>
                </a:lnTo>
                <a:lnTo>
                  <a:pt x="1684401" y="329056"/>
                </a:lnTo>
                <a:lnTo>
                  <a:pt x="1686178" y="319786"/>
                </a:lnTo>
                <a:lnTo>
                  <a:pt x="1648714" y="312674"/>
                </a:lnTo>
                <a:close/>
              </a:path>
              <a:path w="1807845" h="370839">
                <a:moveTo>
                  <a:pt x="1714246" y="325119"/>
                </a:moveTo>
                <a:lnTo>
                  <a:pt x="1712467" y="334391"/>
                </a:lnTo>
                <a:lnTo>
                  <a:pt x="1721865" y="336169"/>
                </a:lnTo>
                <a:lnTo>
                  <a:pt x="1723643" y="326898"/>
                </a:lnTo>
                <a:lnTo>
                  <a:pt x="1714246" y="325119"/>
                </a:lnTo>
                <a:close/>
              </a:path>
              <a:path w="1807845" h="370839">
                <a:moveTo>
                  <a:pt x="1739646" y="295910"/>
                </a:moveTo>
                <a:lnTo>
                  <a:pt x="1725549" y="370840"/>
                </a:lnTo>
                <a:lnTo>
                  <a:pt x="1807464" y="347599"/>
                </a:lnTo>
                <a:lnTo>
                  <a:pt x="1739646" y="295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519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+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id-ID" sz="3600" spc="-5" dirty="0" smtClean="0">
                <a:latin typeface="Arial"/>
                <a:cs typeface="Arial"/>
              </a:rPr>
              <a:t>Tahapan </a:t>
            </a:r>
            <a:r>
              <a:rPr lang="id-ID" sz="3600" dirty="0" smtClean="0">
                <a:latin typeface="Arial"/>
                <a:cs typeface="Arial"/>
              </a:rPr>
              <a:t>komunikasi</a:t>
            </a:r>
            <a:r>
              <a:rPr lang="id-ID" sz="3600" spc="-60" dirty="0" smtClean="0">
                <a:latin typeface="Arial"/>
                <a:cs typeface="Arial"/>
              </a:rPr>
              <a:t> </a:t>
            </a:r>
            <a:r>
              <a:rPr lang="id-ID" sz="3600" dirty="0" smtClean="0">
                <a:latin typeface="Arial"/>
                <a:cs typeface="Arial"/>
              </a:rPr>
              <a:t>strategi</a:t>
            </a:r>
          </a:p>
          <a:p>
            <a:pPr marL="127000" indent="0">
              <a:lnSpc>
                <a:spcPct val="100000"/>
              </a:lnSpc>
              <a:spcBef>
                <a:spcPts val="69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–Strategi dikemas dalam satu</a:t>
            </a:r>
            <a:r>
              <a:rPr lang="id-ID" spc="7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dokumen</a:t>
            </a:r>
            <a:endParaRPr lang="id-ID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67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–Strategi </a:t>
            </a:r>
            <a:r>
              <a:rPr lang="id-ID" dirty="0" smtClean="0">
                <a:latin typeface="Arial"/>
                <a:cs typeface="Arial"/>
              </a:rPr>
              <a:t>dikomunikasikan </a:t>
            </a:r>
            <a:r>
              <a:rPr lang="id-ID" spc="-5" dirty="0" smtClean="0">
                <a:latin typeface="Arial"/>
                <a:cs typeface="Arial"/>
              </a:rPr>
              <a:t>ke</a:t>
            </a:r>
            <a:r>
              <a:rPr lang="id-ID" spc="-1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karyawan</a:t>
            </a:r>
            <a:endParaRPr lang="id-ID" dirty="0" smtClean="0">
              <a:latin typeface="Arial"/>
              <a:cs typeface="Arial"/>
            </a:endParaRPr>
          </a:p>
          <a:p>
            <a:pPr marL="127000" marR="508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–Karyawan mendapat dukungan </a:t>
            </a:r>
            <a:r>
              <a:rPr lang="id-ID" spc="5" dirty="0" smtClean="0">
                <a:latin typeface="Arial"/>
                <a:cs typeface="Arial"/>
              </a:rPr>
              <a:t>organisasi+  </a:t>
            </a:r>
            <a:r>
              <a:rPr lang="id-ID" spc="-5" dirty="0" smtClean="0">
                <a:latin typeface="Arial"/>
                <a:cs typeface="Arial"/>
              </a:rPr>
              <a:t>manajemen melaksanakan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strategi</a:t>
            </a:r>
          </a:p>
          <a:p>
            <a:pPr marL="127000" marR="126492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–Strategi umum, </a:t>
            </a:r>
            <a:r>
              <a:rPr lang="id-ID" dirty="0" smtClean="0">
                <a:latin typeface="Arial"/>
                <a:cs typeface="Arial"/>
              </a:rPr>
              <a:t>unit, </a:t>
            </a:r>
            <a:r>
              <a:rPr lang="id-ID" spc="-5" dirty="0" smtClean="0">
                <a:latin typeface="Arial"/>
                <a:cs typeface="Arial"/>
              </a:rPr>
              <a:t>dan </a:t>
            </a:r>
            <a:r>
              <a:rPr lang="id-ID" dirty="0" smtClean="0">
                <a:latin typeface="Arial"/>
                <a:cs typeface="Arial"/>
              </a:rPr>
              <a:t>fungsional  diterjemahkan </a:t>
            </a:r>
            <a:r>
              <a:rPr lang="id-ID" spc="-5" dirty="0" smtClean="0">
                <a:latin typeface="Arial"/>
                <a:cs typeface="Arial"/>
              </a:rPr>
              <a:t>menjadi </a:t>
            </a:r>
            <a:r>
              <a:rPr lang="id-ID" i="1" spc="-5" dirty="0" smtClean="0">
                <a:latin typeface="Arial"/>
                <a:cs typeface="Arial"/>
              </a:rPr>
              <a:t>plan of</a:t>
            </a:r>
            <a:r>
              <a:rPr lang="id-ID" i="1" spc="65" dirty="0" smtClean="0">
                <a:latin typeface="Arial"/>
                <a:cs typeface="Arial"/>
              </a:rPr>
              <a:t> </a:t>
            </a:r>
            <a:r>
              <a:rPr lang="id-ID" i="1" spc="-5" dirty="0" smtClean="0">
                <a:latin typeface="Arial"/>
                <a:cs typeface="Arial"/>
              </a:rPr>
              <a:t>action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328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Organisasi +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lang="id-ID" sz="3600" spc="-5" dirty="0" smtClean="0">
                <a:latin typeface="Arial"/>
                <a:cs typeface="Arial"/>
              </a:rPr>
              <a:t>Peran</a:t>
            </a:r>
            <a:r>
              <a:rPr lang="id-ID" sz="3600" spc="10" dirty="0" smtClean="0">
                <a:latin typeface="Arial"/>
                <a:cs typeface="Arial"/>
              </a:rPr>
              <a:t> </a:t>
            </a:r>
            <a:r>
              <a:rPr lang="id-ID" sz="3600" dirty="0" smtClean="0">
                <a:latin typeface="Arial"/>
                <a:cs typeface="Arial"/>
              </a:rPr>
              <a:t>organisasi:</a:t>
            </a:r>
          </a:p>
          <a:p>
            <a:pPr marL="127000" indent="0">
              <a:lnSpc>
                <a:spcPct val="100000"/>
              </a:lnSpc>
              <a:spcBef>
                <a:spcPts val="59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–Implementasi </a:t>
            </a:r>
            <a:r>
              <a:rPr lang="id-ID" dirty="0" smtClean="0">
                <a:solidFill>
                  <a:srgbClr val="FF0000"/>
                </a:solidFill>
                <a:latin typeface="Arial"/>
                <a:cs typeface="Arial"/>
              </a:rPr>
              <a:t>sukses </a:t>
            </a:r>
            <a:r>
              <a:rPr lang="id-ID" spc="-5" dirty="0" smtClean="0">
                <a:latin typeface="Arial"/>
                <a:cs typeface="Arial"/>
              </a:rPr>
              <a:t>tergantung </a:t>
            </a:r>
            <a:r>
              <a:rPr lang="id-ID" dirty="0" smtClean="0">
                <a:latin typeface="Arial"/>
                <a:cs typeface="Arial"/>
              </a:rPr>
              <a:t>struktur</a:t>
            </a:r>
            <a:r>
              <a:rPr lang="id-ID" spc="3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organisasi</a:t>
            </a:r>
            <a:endParaRPr lang="id-ID" dirty="0" smtClean="0">
              <a:latin typeface="Arial"/>
              <a:cs typeface="Arial"/>
            </a:endParaRPr>
          </a:p>
          <a:p>
            <a:pPr marL="127000" marR="380365" indent="0" algn="just">
              <a:lnSpc>
                <a:spcPct val="100000"/>
              </a:lnSpc>
              <a:spcBef>
                <a:spcPts val="57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–Org.</a:t>
            </a:r>
            <a:r>
              <a:rPr lang="id-ID" spc="-5" dirty="0" smtClean="0">
                <a:solidFill>
                  <a:srgbClr val="FF0000"/>
                </a:solidFill>
                <a:latin typeface="Arial"/>
                <a:cs typeface="Arial"/>
              </a:rPr>
              <a:t>berkembang </a:t>
            </a:r>
            <a:r>
              <a:rPr lang="id-ID" spc="-5" dirty="0" smtClean="0">
                <a:latin typeface="Arial"/>
                <a:cs typeface="Arial"/>
              </a:rPr>
              <a:t>melalui 3 tahap: unit, fungsional,  dan multidivisi; </a:t>
            </a:r>
            <a:r>
              <a:rPr lang="id-ID" i="1" dirty="0" smtClean="0">
                <a:latin typeface="Arial"/>
                <a:cs typeface="Arial"/>
              </a:rPr>
              <a:t>vertical </a:t>
            </a:r>
            <a:r>
              <a:rPr lang="id-ID" i="1" spc="-5" dirty="0" smtClean="0">
                <a:latin typeface="Arial"/>
                <a:cs typeface="Arial"/>
              </a:rPr>
              <a:t>integration</a:t>
            </a:r>
            <a:r>
              <a:rPr lang="id-ID" spc="-5" dirty="0" smtClean="0">
                <a:latin typeface="Arial"/>
                <a:cs typeface="Arial"/>
              </a:rPr>
              <a:t>, fungsional, dan  </a:t>
            </a:r>
            <a:r>
              <a:rPr lang="id-ID" i="1" spc="-5" dirty="0" smtClean="0">
                <a:latin typeface="Arial"/>
                <a:cs typeface="Arial"/>
              </a:rPr>
              <a:t>multidivisional</a:t>
            </a:r>
            <a:r>
              <a:rPr lang="id-ID" i="1" spc="4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firm</a:t>
            </a:r>
          </a:p>
          <a:p>
            <a:pPr marL="127000" indent="0">
              <a:lnSpc>
                <a:spcPct val="100000"/>
              </a:lnSpc>
              <a:spcBef>
                <a:spcPts val="580"/>
              </a:spcBef>
              <a:buNone/>
              <a:tabLst>
                <a:tab pos="1858010" algn="l"/>
              </a:tabLst>
            </a:pPr>
            <a:r>
              <a:rPr lang="id-ID" spc="-5" dirty="0" smtClean="0">
                <a:latin typeface="Arial"/>
                <a:cs typeface="Arial"/>
              </a:rPr>
              <a:t>–Strategi	</a:t>
            </a:r>
            <a:r>
              <a:rPr lang="id-ID" dirty="0" smtClean="0">
                <a:solidFill>
                  <a:srgbClr val="FF0000"/>
                </a:solidFill>
                <a:latin typeface="Arial"/>
                <a:cs typeface="Arial"/>
              </a:rPr>
              <a:t>terkait </a:t>
            </a:r>
            <a:r>
              <a:rPr lang="id-ID" dirty="0" smtClean="0">
                <a:latin typeface="Arial"/>
                <a:cs typeface="Arial"/>
              </a:rPr>
              <a:t>struktur </a:t>
            </a:r>
            <a:r>
              <a:rPr lang="id-ID" spc="-5" dirty="0" smtClean="0">
                <a:latin typeface="Arial"/>
                <a:cs typeface="Arial"/>
              </a:rPr>
              <a:t>org (</a:t>
            </a:r>
            <a:r>
              <a:rPr lang="id-ID" sz="2400" i="1" spc="-5" dirty="0" smtClean="0">
                <a:solidFill>
                  <a:srgbClr val="0000FF"/>
                </a:solidFill>
                <a:latin typeface="Arial"/>
                <a:cs typeface="Arial"/>
              </a:rPr>
              <a:t>Chandler in Stoner</a:t>
            </a:r>
            <a:r>
              <a:rPr lang="id-ID" sz="2400" i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d-ID" sz="2400" i="1" spc="-5" dirty="0" smtClean="0">
                <a:solidFill>
                  <a:srgbClr val="0000FF"/>
                </a:solidFill>
                <a:latin typeface="Arial"/>
                <a:cs typeface="Arial"/>
              </a:rPr>
              <a:t>1992</a:t>
            </a:r>
            <a:r>
              <a:rPr lang="id-ID" spc="-5" dirty="0" smtClean="0">
                <a:latin typeface="Arial"/>
                <a:cs typeface="Arial"/>
              </a:rPr>
              <a:t>)</a:t>
            </a:r>
            <a:endParaRPr lang="id-ID" dirty="0" smtClean="0">
              <a:latin typeface="Arial"/>
              <a:cs typeface="Arial"/>
            </a:endParaRPr>
          </a:p>
          <a:p>
            <a:pPr marL="127000" marR="5080" indent="0">
              <a:lnSpc>
                <a:spcPct val="100000"/>
              </a:lnSpc>
              <a:spcBef>
                <a:spcPts val="58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–Semua </a:t>
            </a:r>
            <a:r>
              <a:rPr lang="id-ID" dirty="0" smtClean="0">
                <a:latin typeface="Arial"/>
                <a:cs typeface="Arial"/>
              </a:rPr>
              <a:t>S </a:t>
            </a:r>
            <a:r>
              <a:rPr lang="id-ID" spc="-5" dirty="0" smtClean="0">
                <a:latin typeface="Arial"/>
                <a:cs typeface="Arial"/>
              </a:rPr>
              <a:t>dalam </a:t>
            </a:r>
            <a:r>
              <a:rPr lang="id-ID" dirty="0" smtClean="0">
                <a:latin typeface="Arial"/>
                <a:cs typeface="Arial"/>
              </a:rPr>
              <a:t>“Seven S model” </a:t>
            </a:r>
            <a:r>
              <a:rPr lang="id-ID" spc="-5" dirty="0" smtClean="0">
                <a:latin typeface="Arial"/>
                <a:cs typeface="Arial"/>
              </a:rPr>
              <a:t>merupakan </a:t>
            </a:r>
            <a:r>
              <a:rPr lang="id-ID" i="1" u="heavy" spc="-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driving </a:t>
            </a:r>
            <a:r>
              <a:rPr lang="id-ID" i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d-ID" i="1" u="heavy" spc="-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force</a:t>
            </a:r>
            <a:r>
              <a:rPr lang="id-ID" i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strategi </a:t>
            </a:r>
            <a:r>
              <a:rPr lang="id-ID" spc="-5" dirty="0" smtClean="0">
                <a:latin typeface="Arial"/>
                <a:cs typeface="Arial"/>
              </a:rPr>
              <a:t>efektif </a:t>
            </a:r>
            <a:r>
              <a:rPr lang="id-ID" sz="2800" i="1" dirty="0" smtClean="0">
                <a:solidFill>
                  <a:srgbClr val="0000FF"/>
                </a:solidFill>
                <a:latin typeface="Arial"/>
                <a:cs typeface="Arial"/>
              </a:rPr>
              <a:t>(McKinsey &amp;</a:t>
            </a:r>
            <a:r>
              <a:rPr lang="id-ID" sz="2800" i="1" spc="-5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d-ID" sz="2800" i="1" dirty="0" smtClean="0">
                <a:solidFill>
                  <a:srgbClr val="0000FF"/>
                </a:solidFill>
                <a:latin typeface="Arial"/>
                <a:cs typeface="Arial"/>
              </a:rPr>
              <a:t>Co)</a:t>
            </a:r>
            <a:endParaRPr lang="id-ID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687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Institunalisasi +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2700" marR="1366520">
              <a:lnSpc>
                <a:spcPct val="90000"/>
              </a:lnSpc>
              <a:spcBef>
                <a:spcPts val="484"/>
              </a:spcBef>
              <a:buSzPct val="96875"/>
              <a:tabLst>
                <a:tab pos="156210" algn="l"/>
              </a:tabLst>
            </a:pPr>
            <a:r>
              <a:rPr lang="id-ID" sz="3600" spc="-5" dirty="0" smtClean="0">
                <a:latin typeface="Arial"/>
                <a:cs typeface="Arial"/>
              </a:rPr>
              <a:t>Institunalisasi:mengumpulkan nilai,  norma,peran, </a:t>
            </a:r>
            <a:r>
              <a:rPr lang="id-ID" sz="3600" dirty="0" smtClean="0">
                <a:latin typeface="Arial"/>
                <a:cs typeface="Arial"/>
              </a:rPr>
              <a:t>dan </a:t>
            </a:r>
            <a:r>
              <a:rPr lang="id-ID" sz="3600" spc="-5" dirty="0" smtClean="0">
                <a:latin typeface="Arial"/>
                <a:cs typeface="Arial"/>
              </a:rPr>
              <a:t>kelompok </a:t>
            </a:r>
            <a:r>
              <a:rPr lang="id-ID" sz="3600" dirty="0" smtClean="0">
                <a:latin typeface="Arial"/>
                <a:cs typeface="Arial"/>
              </a:rPr>
              <a:t>untuk  menyelesaikan gol</a:t>
            </a:r>
            <a:r>
              <a:rPr lang="id-ID" sz="3600" spc="-55" dirty="0" smtClean="0">
                <a:latin typeface="Arial"/>
                <a:cs typeface="Arial"/>
              </a:rPr>
              <a:t> </a:t>
            </a:r>
            <a:r>
              <a:rPr lang="id-ID" sz="3600" dirty="0" smtClean="0">
                <a:latin typeface="Arial"/>
                <a:cs typeface="Arial"/>
              </a:rPr>
              <a:t>tertentu.</a:t>
            </a:r>
          </a:p>
          <a:p>
            <a:pPr marL="12700">
              <a:spcBef>
                <a:spcPts val="385"/>
              </a:spcBef>
              <a:buSzPct val="96875"/>
              <a:tabLst>
                <a:tab pos="156210" algn="l"/>
              </a:tabLst>
            </a:pPr>
            <a:r>
              <a:rPr lang="id-ID" sz="3600" dirty="0" smtClean="0">
                <a:latin typeface="Arial"/>
                <a:cs typeface="Arial"/>
              </a:rPr>
              <a:t>Peran</a:t>
            </a:r>
            <a:r>
              <a:rPr lang="id-ID" sz="3600" spc="-30" dirty="0" smtClean="0">
                <a:latin typeface="Arial"/>
                <a:cs typeface="Arial"/>
              </a:rPr>
              <a:t> </a:t>
            </a:r>
            <a:r>
              <a:rPr lang="id-ID" sz="3600" spc="-5" dirty="0" smtClean="0">
                <a:latin typeface="Arial"/>
                <a:cs typeface="Arial"/>
              </a:rPr>
              <a:t>pimpinan</a:t>
            </a:r>
            <a:r>
              <a:rPr lang="id-ID" spc="-5" dirty="0" smtClean="0">
                <a:latin typeface="Arial"/>
                <a:cs typeface="Arial"/>
              </a:rPr>
              <a:t>:</a:t>
            </a:r>
            <a:endParaRPr lang="id-ID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355"/>
              </a:spcBef>
              <a:buNone/>
            </a:pPr>
            <a:r>
              <a:rPr lang="id-ID" dirty="0" smtClean="0">
                <a:latin typeface="Arial"/>
                <a:cs typeface="Arial"/>
              </a:rPr>
              <a:t>–mengembangkan, mengarahkan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strategi</a:t>
            </a:r>
          </a:p>
          <a:p>
            <a:pPr marL="127000" indent="0">
              <a:lnSpc>
                <a:spcPct val="100000"/>
              </a:lnSpc>
              <a:spcBef>
                <a:spcPts val="33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–mempengaruhi sikap, opini,</a:t>
            </a:r>
            <a:r>
              <a:rPr lang="id-ID" spc="6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emosi,koordinasi</a:t>
            </a:r>
          </a:p>
          <a:p>
            <a:pPr marL="127000" indent="0">
              <a:lnSpc>
                <a:spcPct val="100000"/>
              </a:lnSpc>
              <a:spcBef>
                <a:spcPts val="34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–menciptakan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gol</a:t>
            </a:r>
            <a:endParaRPr lang="id-ID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33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–mengembangkan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ide</a:t>
            </a:r>
            <a:endParaRPr lang="id-ID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33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–menghadapi</a:t>
            </a:r>
            <a:r>
              <a:rPr lang="id-ID" spc="2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tantangan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005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Operasionalisasi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2300" indent="-609600">
              <a:spcBef>
                <a:spcPts val="770"/>
              </a:spcBef>
              <a:tabLst>
                <a:tab pos="622300" algn="l"/>
                <a:tab pos="62293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Renstra perlu </a:t>
            </a:r>
            <a:r>
              <a:rPr lang="id-ID" sz="2800" dirty="0" smtClean="0">
                <a:latin typeface="Arial"/>
                <a:cs typeface="Arial"/>
              </a:rPr>
              <a:t>diterjemahkan </a:t>
            </a:r>
            <a:r>
              <a:rPr lang="id-ID" sz="2800" spc="-5" dirty="0" smtClean="0">
                <a:latin typeface="Arial"/>
                <a:cs typeface="Arial"/>
              </a:rPr>
              <a:t>menjadi</a:t>
            </a:r>
            <a:r>
              <a:rPr lang="id-ID" sz="2800" spc="90" dirty="0" smtClean="0">
                <a:latin typeface="Arial"/>
                <a:cs typeface="Arial"/>
              </a:rPr>
              <a:t> </a:t>
            </a:r>
            <a:r>
              <a:rPr lang="id-ID" sz="2800" spc="-5" dirty="0" smtClean="0">
                <a:latin typeface="Arial"/>
                <a:cs typeface="Arial"/>
              </a:rPr>
              <a:t>renop</a:t>
            </a:r>
            <a:endParaRPr lang="id-ID" sz="2800" dirty="0" smtClean="0">
              <a:latin typeface="Arial"/>
              <a:cs typeface="Arial"/>
            </a:endParaRPr>
          </a:p>
          <a:p>
            <a:pPr marL="622300" indent="-609600">
              <a:spcBef>
                <a:spcPts val="675"/>
              </a:spcBef>
              <a:tabLst>
                <a:tab pos="622300" algn="l"/>
                <a:tab pos="62293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Ada </a:t>
            </a:r>
            <a:r>
              <a:rPr lang="id-ID" sz="2800" dirty="0" smtClean="0">
                <a:latin typeface="Arial"/>
                <a:cs typeface="Arial"/>
              </a:rPr>
              <a:t>dua </a:t>
            </a:r>
            <a:r>
              <a:rPr lang="id-ID" sz="2800" spc="-5" dirty="0" smtClean="0">
                <a:latin typeface="Arial"/>
                <a:cs typeface="Arial"/>
              </a:rPr>
              <a:t>macam </a:t>
            </a:r>
            <a:r>
              <a:rPr lang="id-ID" sz="2800" dirty="0" smtClean="0">
                <a:latin typeface="Arial"/>
                <a:cs typeface="Arial"/>
              </a:rPr>
              <a:t>operational</a:t>
            </a:r>
            <a:r>
              <a:rPr lang="id-ID" sz="2800" spc="35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plan:</a:t>
            </a:r>
          </a:p>
          <a:p>
            <a:pPr marL="1384300" marR="512445" lvl="1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lang="id-ID" dirty="0">
                <a:latin typeface="Arial"/>
                <a:cs typeface="Arial"/>
              </a:rPr>
              <a:t>Single-use </a:t>
            </a:r>
            <a:r>
              <a:rPr lang="id-ID" spc="-5" dirty="0">
                <a:latin typeface="Arial"/>
                <a:cs typeface="Arial"/>
              </a:rPr>
              <a:t>plans: Program, </a:t>
            </a:r>
            <a:r>
              <a:rPr lang="id-ID" dirty="0">
                <a:latin typeface="Arial"/>
                <a:cs typeface="Arial"/>
              </a:rPr>
              <a:t>proyek,  budget</a:t>
            </a:r>
          </a:p>
          <a:p>
            <a:pPr marL="1384300" marR="1088390" lvl="1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lang="id-ID" spc="-5" dirty="0">
                <a:latin typeface="Arial"/>
                <a:cs typeface="Arial"/>
              </a:rPr>
              <a:t>Standing </a:t>
            </a:r>
            <a:r>
              <a:rPr lang="id-ID" dirty="0">
                <a:latin typeface="Arial"/>
                <a:cs typeface="Arial"/>
              </a:rPr>
              <a:t>plans:Policy,</a:t>
            </a:r>
            <a:r>
              <a:rPr lang="id-ID" spc="-5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standard  procedurs, metode, dan</a:t>
            </a:r>
            <a:r>
              <a:rPr lang="id-ID" spc="-1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rules</a:t>
            </a:r>
          </a:p>
          <a:p>
            <a:pPr marL="58420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(lihat gambar)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171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367665">
              <a:spcBef>
                <a:spcPts val="105"/>
              </a:spcBef>
              <a:tabLst>
                <a:tab pos="355600" algn="l"/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Hampir </a:t>
            </a:r>
            <a:r>
              <a:rPr lang="id-ID" dirty="0">
                <a:latin typeface="Arial"/>
                <a:cs typeface="Arial"/>
              </a:rPr>
              <a:t>semua </a:t>
            </a:r>
            <a:r>
              <a:rPr lang="id-ID" spc="-5" dirty="0">
                <a:latin typeface="Arial"/>
                <a:cs typeface="Arial"/>
              </a:rPr>
              <a:t>organisasi nirlaba</a:t>
            </a:r>
            <a:r>
              <a:rPr lang="id-ID" spc="-4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sadar  Rencana Strategis</a:t>
            </a:r>
            <a:r>
              <a:rPr lang="id-ID" spc="-3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penting;</a:t>
            </a:r>
            <a:endParaRPr lang="id-ID" dirty="0">
              <a:latin typeface="Arial"/>
              <a:cs typeface="Arial"/>
            </a:endParaRPr>
          </a:p>
          <a:p>
            <a:pPr marL="355600" marR="324485">
              <a:spcBef>
                <a:spcPts val="770"/>
              </a:spcBef>
              <a:tabLst>
                <a:tab pos="355600" algn="l"/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Pada umumnya mereka sudah</a:t>
            </a:r>
            <a:r>
              <a:rPr lang="id-ID" spc="-3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memiliki  Rencana</a:t>
            </a:r>
            <a:r>
              <a:rPr lang="id-ID" spc="-2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Strategis;</a:t>
            </a:r>
            <a:endParaRPr lang="id-ID" dirty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tabLst>
                <a:tab pos="355600" algn="l"/>
                <a:tab pos="356235" algn="l"/>
              </a:tabLst>
            </a:pPr>
            <a:r>
              <a:rPr lang="id-ID" dirty="0">
                <a:latin typeface="Arial"/>
                <a:cs typeface="Arial"/>
              </a:rPr>
              <a:t>Namun </a:t>
            </a:r>
            <a:r>
              <a:rPr lang="id-ID" spc="-5" dirty="0">
                <a:latin typeface="Arial"/>
                <a:cs typeface="Arial"/>
              </a:rPr>
              <a:t>tidak banyak </a:t>
            </a:r>
            <a:r>
              <a:rPr lang="id-ID" dirty="0">
                <a:latin typeface="Arial"/>
                <a:cs typeface="Arial"/>
              </a:rPr>
              <a:t>yang</a:t>
            </a:r>
            <a:r>
              <a:rPr lang="id-ID" spc="-5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melaksanakan  </a:t>
            </a:r>
            <a:r>
              <a:rPr lang="id-ID" dirty="0">
                <a:latin typeface="Arial"/>
                <a:cs typeface="Arial"/>
              </a:rPr>
              <a:t>Rencana</a:t>
            </a:r>
            <a:r>
              <a:rPr lang="id-ID" spc="-3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Strategis.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13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882" y="316433"/>
            <a:ext cx="2650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Hirarki</a:t>
            </a:r>
            <a:r>
              <a:rPr sz="4000" spc="-50" dirty="0"/>
              <a:t> </a:t>
            </a:r>
            <a:r>
              <a:rPr sz="4000" spc="-5" dirty="0"/>
              <a:t>Plan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38600" y="1066863"/>
            <a:ext cx="11430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/>
                <a:cs typeface="Arial"/>
              </a:rPr>
              <a:t>Gol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4953063"/>
            <a:ext cx="12954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93370">
              <a:lnSpc>
                <a:spcPct val="100000"/>
              </a:lnSpc>
              <a:spcBef>
                <a:spcPts val="320"/>
              </a:spcBef>
            </a:pPr>
            <a:r>
              <a:rPr sz="1800" spc="-10" dirty="0">
                <a:latin typeface="Arial"/>
                <a:cs typeface="Arial"/>
              </a:rPr>
              <a:t>Proyek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5400" y="3428936"/>
            <a:ext cx="25146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Plan sekali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pakai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8600" y="1600263"/>
            <a:ext cx="11430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/>
                <a:cs typeface="Arial"/>
              </a:rPr>
              <a:t>Renstra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2600" y="4038536"/>
            <a:ext cx="1600200" cy="376555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9972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Kebijakan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2600" y="4572063"/>
            <a:ext cx="1600200" cy="925830"/>
          </a:xfrm>
          <a:custGeom>
            <a:avLst/>
            <a:gdLst/>
            <a:ahLst/>
            <a:cxnLst/>
            <a:rect l="l" t="t" r="r" b="b"/>
            <a:pathLst>
              <a:path w="1600200" h="925829">
                <a:moveTo>
                  <a:pt x="0" y="925512"/>
                </a:moveTo>
                <a:lnTo>
                  <a:pt x="1600200" y="925512"/>
                </a:lnTo>
                <a:lnTo>
                  <a:pt x="16002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00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62600" y="4572063"/>
            <a:ext cx="16002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98450" marR="290830" indent="39370" algn="just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Standaar  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Pro</a:t>
            </a:r>
            <a:r>
              <a:rPr sz="18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edur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Metode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8600" y="2362263"/>
            <a:ext cx="11430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3558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"/>
                <a:cs typeface="Arial"/>
              </a:rPr>
              <a:t>Renop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86400" y="3428936"/>
            <a:ext cx="1676400" cy="376555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Plan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tetap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2600" y="5715000"/>
            <a:ext cx="1676400" cy="376555"/>
          </a:xfrm>
          <a:prstGeom prst="rect">
            <a:avLst/>
          </a:prstGeom>
          <a:solidFill>
            <a:srgbClr val="00FFCC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782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Peraturan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9400" y="4191063"/>
            <a:ext cx="1066800" cy="12020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71450">
              <a:lnSpc>
                <a:spcPct val="100000"/>
              </a:lnSpc>
              <a:spcBef>
                <a:spcPts val="1260"/>
              </a:spcBef>
            </a:pPr>
            <a:r>
              <a:rPr sz="1800" spc="-5" dirty="0">
                <a:latin typeface="Arial"/>
                <a:cs typeface="Arial"/>
              </a:rPr>
              <a:t>Budget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3000" y="4190936"/>
            <a:ext cx="1295400" cy="37655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Program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05300" y="1447800"/>
            <a:ext cx="762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62500" y="1447800"/>
            <a:ext cx="762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33900" y="19812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274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274" y="317500"/>
                </a:lnTo>
                <a:lnTo>
                  <a:pt x="33274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274" y="317500"/>
                </a:lnTo>
                <a:lnTo>
                  <a:pt x="42799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799" y="304800"/>
                </a:lnTo>
                <a:lnTo>
                  <a:pt x="42799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4500" y="3810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395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400" y="317500"/>
                </a:lnTo>
                <a:lnTo>
                  <a:pt x="33395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400" y="317500"/>
                </a:lnTo>
                <a:lnTo>
                  <a:pt x="42925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920" y="304800"/>
                </a:lnTo>
                <a:lnTo>
                  <a:pt x="42925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2300" y="3810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274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274" y="317500"/>
                </a:lnTo>
                <a:lnTo>
                  <a:pt x="33274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274" y="317500"/>
                </a:lnTo>
                <a:lnTo>
                  <a:pt x="42799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799" y="304800"/>
                </a:lnTo>
                <a:lnTo>
                  <a:pt x="42799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09700" y="4572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395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400" y="317500"/>
                </a:lnTo>
                <a:lnTo>
                  <a:pt x="33395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400" y="317500"/>
                </a:lnTo>
                <a:lnTo>
                  <a:pt x="42925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920" y="304800"/>
                </a:lnTo>
                <a:lnTo>
                  <a:pt x="42925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95500" y="4572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395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400" y="317500"/>
                </a:lnTo>
                <a:lnTo>
                  <a:pt x="33395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400" y="317500"/>
                </a:lnTo>
                <a:lnTo>
                  <a:pt x="42925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920" y="304800"/>
                </a:lnTo>
                <a:lnTo>
                  <a:pt x="42925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14500" y="4572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3395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3400" y="317500"/>
                </a:lnTo>
                <a:lnTo>
                  <a:pt x="33395" y="304800"/>
                </a:lnTo>
                <a:close/>
              </a:path>
              <a:path w="76200" h="381000">
                <a:moveTo>
                  <a:pt x="42799" y="0"/>
                </a:moveTo>
                <a:lnTo>
                  <a:pt x="33274" y="0"/>
                </a:lnTo>
                <a:lnTo>
                  <a:pt x="33400" y="317500"/>
                </a:lnTo>
                <a:lnTo>
                  <a:pt x="42925" y="317500"/>
                </a:lnTo>
                <a:lnTo>
                  <a:pt x="42799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2920" y="304800"/>
                </a:lnTo>
                <a:lnTo>
                  <a:pt x="42925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8400" y="4381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799"/>
                </a:lnTo>
                <a:lnTo>
                  <a:pt x="63500" y="42799"/>
                </a:lnTo>
                <a:lnTo>
                  <a:pt x="63500" y="33274"/>
                </a:lnTo>
                <a:lnTo>
                  <a:pt x="76200" y="33274"/>
                </a:lnTo>
                <a:lnTo>
                  <a:pt x="76200" y="0"/>
                </a:lnTo>
                <a:close/>
              </a:path>
              <a:path w="381000" h="76200">
                <a:moveTo>
                  <a:pt x="76200" y="33274"/>
                </a:moveTo>
                <a:lnTo>
                  <a:pt x="63500" y="33274"/>
                </a:lnTo>
                <a:lnTo>
                  <a:pt x="63500" y="42799"/>
                </a:lnTo>
                <a:lnTo>
                  <a:pt x="76200" y="42799"/>
                </a:lnTo>
                <a:lnTo>
                  <a:pt x="76200" y="33274"/>
                </a:lnTo>
                <a:close/>
              </a:path>
              <a:path w="381000" h="76200">
                <a:moveTo>
                  <a:pt x="381000" y="33274"/>
                </a:moveTo>
                <a:lnTo>
                  <a:pt x="76200" y="33274"/>
                </a:lnTo>
                <a:lnTo>
                  <a:pt x="7620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8400" y="50673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799"/>
                </a:lnTo>
                <a:lnTo>
                  <a:pt x="63500" y="42799"/>
                </a:lnTo>
                <a:lnTo>
                  <a:pt x="63500" y="33274"/>
                </a:lnTo>
                <a:lnTo>
                  <a:pt x="76200" y="33274"/>
                </a:lnTo>
                <a:lnTo>
                  <a:pt x="76200" y="0"/>
                </a:lnTo>
                <a:close/>
              </a:path>
              <a:path w="381000" h="76200">
                <a:moveTo>
                  <a:pt x="76200" y="33274"/>
                </a:moveTo>
                <a:lnTo>
                  <a:pt x="63500" y="33274"/>
                </a:lnTo>
                <a:lnTo>
                  <a:pt x="63500" y="42799"/>
                </a:lnTo>
                <a:lnTo>
                  <a:pt x="76200" y="42799"/>
                </a:lnTo>
                <a:lnTo>
                  <a:pt x="76200" y="33274"/>
                </a:lnTo>
                <a:close/>
              </a:path>
              <a:path w="381000" h="76200">
                <a:moveTo>
                  <a:pt x="381000" y="33274"/>
                </a:moveTo>
                <a:lnTo>
                  <a:pt x="76200" y="33274"/>
                </a:lnTo>
                <a:lnTo>
                  <a:pt x="7620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6500" y="3810000"/>
            <a:ext cx="762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6500" y="5486400"/>
            <a:ext cx="762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500" y="4419600"/>
            <a:ext cx="762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38400" y="2738627"/>
            <a:ext cx="2135505" cy="703580"/>
          </a:xfrm>
          <a:custGeom>
            <a:avLst/>
            <a:gdLst/>
            <a:ahLst/>
            <a:cxnLst/>
            <a:rect l="l" t="t" r="r" b="b"/>
            <a:pathLst>
              <a:path w="2135504" h="703579">
                <a:moveTo>
                  <a:pt x="2132203" y="0"/>
                </a:moveTo>
                <a:lnTo>
                  <a:pt x="2095880" y="11684"/>
                </a:lnTo>
                <a:lnTo>
                  <a:pt x="2098802" y="20700"/>
                </a:lnTo>
                <a:lnTo>
                  <a:pt x="2134997" y="9144"/>
                </a:lnTo>
                <a:lnTo>
                  <a:pt x="2132203" y="0"/>
                </a:lnTo>
                <a:close/>
              </a:path>
              <a:path w="2135504" h="703579">
                <a:moveTo>
                  <a:pt x="2068702" y="20447"/>
                </a:moveTo>
                <a:lnTo>
                  <a:pt x="2032380" y="32131"/>
                </a:lnTo>
                <a:lnTo>
                  <a:pt x="2035302" y="41148"/>
                </a:lnTo>
                <a:lnTo>
                  <a:pt x="2071624" y="29463"/>
                </a:lnTo>
                <a:lnTo>
                  <a:pt x="2068702" y="20447"/>
                </a:lnTo>
                <a:close/>
              </a:path>
              <a:path w="2135504" h="703579">
                <a:moveTo>
                  <a:pt x="2005202" y="40894"/>
                </a:moveTo>
                <a:lnTo>
                  <a:pt x="1968880" y="52450"/>
                </a:lnTo>
                <a:lnTo>
                  <a:pt x="1971802" y="61595"/>
                </a:lnTo>
                <a:lnTo>
                  <a:pt x="2008124" y="49911"/>
                </a:lnTo>
                <a:lnTo>
                  <a:pt x="2005202" y="40894"/>
                </a:lnTo>
                <a:close/>
              </a:path>
              <a:path w="2135504" h="703579">
                <a:moveTo>
                  <a:pt x="1941702" y="61213"/>
                </a:moveTo>
                <a:lnTo>
                  <a:pt x="1905380" y="72898"/>
                </a:lnTo>
                <a:lnTo>
                  <a:pt x="1908302" y="81914"/>
                </a:lnTo>
                <a:lnTo>
                  <a:pt x="1944624" y="70358"/>
                </a:lnTo>
                <a:lnTo>
                  <a:pt x="1941702" y="61213"/>
                </a:lnTo>
                <a:close/>
              </a:path>
              <a:path w="2135504" h="703579">
                <a:moveTo>
                  <a:pt x="1878202" y="81661"/>
                </a:moveTo>
                <a:lnTo>
                  <a:pt x="1842008" y="93345"/>
                </a:lnTo>
                <a:lnTo>
                  <a:pt x="1844928" y="102362"/>
                </a:lnTo>
                <a:lnTo>
                  <a:pt x="1881124" y="90677"/>
                </a:lnTo>
                <a:lnTo>
                  <a:pt x="1878202" y="81661"/>
                </a:lnTo>
                <a:close/>
              </a:path>
              <a:path w="2135504" h="703579">
                <a:moveTo>
                  <a:pt x="1814702" y="102108"/>
                </a:moveTo>
                <a:lnTo>
                  <a:pt x="1778508" y="113664"/>
                </a:lnTo>
                <a:lnTo>
                  <a:pt x="1781428" y="122809"/>
                </a:lnTo>
                <a:lnTo>
                  <a:pt x="1817624" y="111125"/>
                </a:lnTo>
                <a:lnTo>
                  <a:pt x="1814702" y="102108"/>
                </a:lnTo>
                <a:close/>
              </a:path>
              <a:path w="2135504" h="703579">
                <a:moveTo>
                  <a:pt x="1751329" y="122427"/>
                </a:moveTo>
                <a:lnTo>
                  <a:pt x="1715008" y="134112"/>
                </a:lnTo>
                <a:lnTo>
                  <a:pt x="1717928" y="143129"/>
                </a:lnTo>
                <a:lnTo>
                  <a:pt x="1754251" y="131572"/>
                </a:lnTo>
                <a:lnTo>
                  <a:pt x="1751329" y="122427"/>
                </a:lnTo>
                <a:close/>
              </a:path>
              <a:path w="2135504" h="703579">
                <a:moveTo>
                  <a:pt x="1687829" y="142875"/>
                </a:moveTo>
                <a:lnTo>
                  <a:pt x="1651508" y="154559"/>
                </a:lnTo>
                <a:lnTo>
                  <a:pt x="1654428" y="163575"/>
                </a:lnTo>
                <a:lnTo>
                  <a:pt x="1690751" y="151892"/>
                </a:lnTo>
                <a:lnTo>
                  <a:pt x="1687829" y="142875"/>
                </a:lnTo>
                <a:close/>
              </a:path>
              <a:path w="2135504" h="703579">
                <a:moveTo>
                  <a:pt x="1624329" y="163322"/>
                </a:moveTo>
                <a:lnTo>
                  <a:pt x="1588008" y="174879"/>
                </a:lnTo>
                <a:lnTo>
                  <a:pt x="1590928" y="184023"/>
                </a:lnTo>
                <a:lnTo>
                  <a:pt x="1627251" y="172338"/>
                </a:lnTo>
                <a:lnTo>
                  <a:pt x="1624329" y="163322"/>
                </a:lnTo>
                <a:close/>
              </a:path>
              <a:path w="2135504" h="703579">
                <a:moveTo>
                  <a:pt x="1560829" y="183642"/>
                </a:moveTo>
                <a:lnTo>
                  <a:pt x="1524635" y="195325"/>
                </a:lnTo>
                <a:lnTo>
                  <a:pt x="1527555" y="204343"/>
                </a:lnTo>
                <a:lnTo>
                  <a:pt x="1563751" y="192786"/>
                </a:lnTo>
                <a:lnTo>
                  <a:pt x="1560829" y="183642"/>
                </a:lnTo>
                <a:close/>
              </a:path>
              <a:path w="2135504" h="703579">
                <a:moveTo>
                  <a:pt x="1497329" y="204088"/>
                </a:moveTo>
                <a:lnTo>
                  <a:pt x="1461135" y="215773"/>
                </a:lnTo>
                <a:lnTo>
                  <a:pt x="1464055" y="224789"/>
                </a:lnTo>
                <a:lnTo>
                  <a:pt x="1500251" y="213106"/>
                </a:lnTo>
                <a:lnTo>
                  <a:pt x="1497329" y="204088"/>
                </a:lnTo>
                <a:close/>
              </a:path>
              <a:path w="2135504" h="703579">
                <a:moveTo>
                  <a:pt x="1433957" y="224409"/>
                </a:moveTo>
                <a:lnTo>
                  <a:pt x="1397635" y="236093"/>
                </a:lnTo>
                <a:lnTo>
                  <a:pt x="1400555" y="245237"/>
                </a:lnTo>
                <a:lnTo>
                  <a:pt x="1436877" y="233552"/>
                </a:lnTo>
                <a:lnTo>
                  <a:pt x="1433957" y="224409"/>
                </a:lnTo>
                <a:close/>
              </a:path>
              <a:path w="2135504" h="703579">
                <a:moveTo>
                  <a:pt x="1370457" y="244856"/>
                </a:moveTo>
                <a:lnTo>
                  <a:pt x="1334135" y="256539"/>
                </a:lnTo>
                <a:lnTo>
                  <a:pt x="1337055" y="265557"/>
                </a:lnTo>
                <a:lnTo>
                  <a:pt x="1373377" y="254000"/>
                </a:lnTo>
                <a:lnTo>
                  <a:pt x="1370457" y="244856"/>
                </a:lnTo>
                <a:close/>
              </a:path>
              <a:path w="2135504" h="703579">
                <a:moveTo>
                  <a:pt x="1306957" y="265302"/>
                </a:moveTo>
                <a:lnTo>
                  <a:pt x="1270635" y="276987"/>
                </a:lnTo>
                <a:lnTo>
                  <a:pt x="1273555" y="286004"/>
                </a:lnTo>
                <a:lnTo>
                  <a:pt x="1309877" y="274320"/>
                </a:lnTo>
                <a:lnTo>
                  <a:pt x="1306957" y="265302"/>
                </a:lnTo>
                <a:close/>
              </a:path>
              <a:path w="2135504" h="703579">
                <a:moveTo>
                  <a:pt x="1243457" y="285623"/>
                </a:moveTo>
                <a:lnTo>
                  <a:pt x="1207262" y="297307"/>
                </a:lnTo>
                <a:lnTo>
                  <a:pt x="1210055" y="306450"/>
                </a:lnTo>
                <a:lnTo>
                  <a:pt x="1246377" y="294767"/>
                </a:lnTo>
                <a:lnTo>
                  <a:pt x="1243457" y="285623"/>
                </a:lnTo>
                <a:close/>
              </a:path>
              <a:path w="2135504" h="703579">
                <a:moveTo>
                  <a:pt x="1179957" y="306070"/>
                </a:moveTo>
                <a:lnTo>
                  <a:pt x="1143762" y="317754"/>
                </a:lnTo>
                <a:lnTo>
                  <a:pt x="1146683" y="326771"/>
                </a:lnTo>
                <a:lnTo>
                  <a:pt x="1182877" y="315213"/>
                </a:lnTo>
                <a:lnTo>
                  <a:pt x="1179957" y="306070"/>
                </a:lnTo>
                <a:close/>
              </a:path>
              <a:path w="2135504" h="703579">
                <a:moveTo>
                  <a:pt x="1116457" y="326517"/>
                </a:moveTo>
                <a:lnTo>
                  <a:pt x="1080262" y="338200"/>
                </a:lnTo>
                <a:lnTo>
                  <a:pt x="1083183" y="347218"/>
                </a:lnTo>
                <a:lnTo>
                  <a:pt x="1119377" y="335534"/>
                </a:lnTo>
                <a:lnTo>
                  <a:pt x="1116457" y="326517"/>
                </a:lnTo>
                <a:close/>
              </a:path>
              <a:path w="2135504" h="703579">
                <a:moveTo>
                  <a:pt x="1053084" y="346837"/>
                </a:moveTo>
                <a:lnTo>
                  <a:pt x="1016762" y="358521"/>
                </a:lnTo>
                <a:lnTo>
                  <a:pt x="1019683" y="367664"/>
                </a:lnTo>
                <a:lnTo>
                  <a:pt x="1056004" y="355981"/>
                </a:lnTo>
                <a:lnTo>
                  <a:pt x="1053084" y="346837"/>
                </a:lnTo>
                <a:close/>
              </a:path>
              <a:path w="2135504" h="703579">
                <a:moveTo>
                  <a:pt x="989584" y="367284"/>
                </a:moveTo>
                <a:lnTo>
                  <a:pt x="953262" y="378968"/>
                </a:lnTo>
                <a:lnTo>
                  <a:pt x="956183" y="387985"/>
                </a:lnTo>
                <a:lnTo>
                  <a:pt x="992504" y="376300"/>
                </a:lnTo>
                <a:lnTo>
                  <a:pt x="989584" y="367284"/>
                </a:lnTo>
                <a:close/>
              </a:path>
              <a:path w="2135504" h="703579">
                <a:moveTo>
                  <a:pt x="926084" y="387731"/>
                </a:moveTo>
                <a:lnTo>
                  <a:pt x="889762" y="399414"/>
                </a:lnTo>
                <a:lnTo>
                  <a:pt x="892683" y="408432"/>
                </a:lnTo>
                <a:lnTo>
                  <a:pt x="929004" y="396748"/>
                </a:lnTo>
                <a:lnTo>
                  <a:pt x="926084" y="387731"/>
                </a:lnTo>
                <a:close/>
              </a:path>
              <a:path w="2135504" h="703579">
                <a:moveTo>
                  <a:pt x="862584" y="408050"/>
                </a:moveTo>
                <a:lnTo>
                  <a:pt x="826388" y="419735"/>
                </a:lnTo>
                <a:lnTo>
                  <a:pt x="829310" y="428879"/>
                </a:lnTo>
                <a:lnTo>
                  <a:pt x="865504" y="417195"/>
                </a:lnTo>
                <a:lnTo>
                  <a:pt x="862584" y="408050"/>
                </a:lnTo>
                <a:close/>
              </a:path>
              <a:path w="2135504" h="703579">
                <a:moveTo>
                  <a:pt x="799083" y="428498"/>
                </a:moveTo>
                <a:lnTo>
                  <a:pt x="762888" y="440182"/>
                </a:lnTo>
                <a:lnTo>
                  <a:pt x="765810" y="449199"/>
                </a:lnTo>
                <a:lnTo>
                  <a:pt x="802005" y="437514"/>
                </a:lnTo>
                <a:lnTo>
                  <a:pt x="799083" y="428498"/>
                </a:lnTo>
                <a:close/>
              </a:path>
              <a:path w="2135504" h="703579">
                <a:moveTo>
                  <a:pt x="735711" y="448945"/>
                </a:moveTo>
                <a:lnTo>
                  <a:pt x="699388" y="460501"/>
                </a:lnTo>
                <a:lnTo>
                  <a:pt x="702310" y="469646"/>
                </a:lnTo>
                <a:lnTo>
                  <a:pt x="738632" y="457962"/>
                </a:lnTo>
                <a:lnTo>
                  <a:pt x="735711" y="448945"/>
                </a:lnTo>
                <a:close/>
              </a:path>
              <a:path w="2135504" h="703579">
                <a:moveTo>
                  <a:pt x="672211" y="469264"/>
                </a:moveTo>
                <a:lnTo>
                  <a:pt x="635888" y="480949"/>
                </a:lnTo>
                <a:lnTo>
                  <a:pt x="638810" y="490093"/>
                </a:lnTo>
                <a:lnTo>
                  <a:pt x="675132" y="478409"/>
                </a:lnTo>
                <a:lnTo>
                  <a:pt x="672211" y="469264"/>
                </a:lnTo>
                <a:close/>
              </a:path>
              <a:path w="2135504" h="703579">
                <a:moveTo>
                  <a:pt x="608711" y="489712"/>
                </a:moveTo>
                <a:lnTo>
                  <a:pt x="572388" y="501396"/>
                </a:lnTo>
                <a:lnTo>
                  <a:pt x="575310" y="510413"/>
                </a:lnTo>
                <a:lnTo>
                  <a:pt x="611632" y="498729"/>
                </a:lnTo>
                <a:lnTo>
                  <a:pt x="608711" y="489712"/>
                </a:lnTo>
                <a:close/>
              </a:path>
              <a:path w="2135504" h="703579">
                <a:moveTo>
                  <a:pt x="545211" y="510159"/>
                </a:moveTo>
                <a:lnTo>
                  <a:pt x="509016" y="521716"/>
                </a:lnTo>
                <a:lnTo>
                  <a:pt x="511810" y="530860"/>
                </a:lnTo>
                <a:lnTo>
                  <a:pt x="548132" y="519175"/>
                </a:lnTo>
                <a:lnTo>
                  <a:pt x="545211" y="510159"/>
                </a:lnTo>
                <a:close/>
              </a:path>
              <a:path w="2135504" h="703579">
                <a:moveTo>
                  <a:pt x="481711" y="530479"/>
                </a:moveTo>
                <a:lnTo>
                  <a:pt x="445516" y="542163"/>
                </a:lnTo>
                <a:lnTo>
                  <a:pt x="448437" y="551307"/>
                </a:lnTo>
                <a:lnTo>
                  <a:pt x="484631" y="539623"/>
                </a:lnTo>
                <a:lnTo>
                  <a:pt x="481711" y="530479"/>
                </a:lnTo>
                <a:close/>
              </a:path>
              <a:path w="2135504" h="703579">
                <a:moveTo>
                  <a:pt x="418338" y="550926"/>
                </a:moveTo>
                <a:lnTo>
                  <a:pt x="382016" y="562610"/>
                </a:lnTo>
                <a:lnTo>
                  <a:pt x="384937" y="571626"/>
                </a:lnTo>
                <a:lnTo>
                  <a:pt x="421131" y="559943"/>
                </a:lnTo>
                <a:lnTo>
                  <a:pt x="418338" y="550926"/>
                </a:lnTo>
                <a:close/>
              </a:path>
              <a:path w="2135504" h="703579">
                <a:moveTo>
                  <a:pt x="354838" y="571373"/>
                </a:moveTo>
                <a:lnTo>
                  <a:pt x="318516" y="582930"/>
                </a:lnTo>
                <a:lnTo>
                  <a:pt x="321437" y="592074"/>
                </a:lnTo>
                <a:lnTo>
                  <a:pt x="357758" y="580389"/>
                </a:lnTo>
                <a:lnTo>
                  <a:pt x="354838" y="571373"/>
                </a:lnTo>
                <a:close/>
              </a:path>
              <a:path w="2135504" h="703579">
                <a:moveTo>
                  <a:pt x="291338" y="591693"/>
                </a:moveTo>
                <a:lnTo>
                  <a:pt x="255016" y="603376"/>
                </a:lnTo>
                <a:lnTo>
                  <a:pt x="257937" y="612394"/>
                </a:lnTo>
                <a:lnTo>
                  <a:pt x="294258" y="600837"/>
                </a:lnTo>
                <a:lnTo>
                  <a:pt x="291338" y="591693"/>
                </a:lnTo>
                <a:close/>
              </a:path>
              <a:path w="2135504" h="703579">
                <a:moveTo>
                  <a:pt x="227837" y="612139"/>
                </a:moveTo>
                <a:lnTo>
                  <a:pt x="191516" y="623824"/>
                </a:lnTo>
                <a:lnTo>
                  <a:pt x="194437" y="632841"/>
                </a:lnTo>
                <a:lnTo>
                  <a:pt x="230758" y="621157"/>
                </a:lnTo>
                <a:lnTo>
                  <a:pt x="227837" y="612139"/>
                </a:lnTo>
                <a:close/>
              </a:path>
              <a:path w="2135504" h="703579">
                <a:moveTo>
                  <a:pt x="164337" y="632587"/>
                </a:moveTo>
                <a:lnTo>
                  <a:pt x="128143" y="644144"/>
                </a:lnTo>
                <a:lnTo>
                  <a:pt x="131063" y="653288"/>
                </a:lnTo>
                <a:lnTo>
                  <a:pt x="167258" y="641604"/>
                </a:lnTo>
                <a:lnTo>
                  <a:pt x="164337" y="632587"/>
                </a:lnTo>
                <a:close/>
              </a:path>
              <a:path w="2135504" h="703579">
                <a:moveTo>
                  <a:pt x="60832" y="630809"/>
                </a:moveTo>
                <a:lnTo>
                  <a:pt x="0" y="690372"/>
                </a:lnTo>
                <a:lnTo>
                  <a:pt x="84200" y="703326"/>
                </a:lnTo>
                <a:lnTo>
                  <a:pt x="74624" y="673608"/>
                </a:lnTo>
                <a:lnTo>
                  <a:pt x="67563" y="673608"/>
                </a:lnTo>
                <a:lnTo>
                  <a:pt x="64643" y="664591"/>
                </a:lnTo>
                <a:lnTo>
                  <a:pt x="71052" y="662522"/>
                </a:lnTo>
                <a:lnTo>
                  <a:pt x="60832" y="630809"/>
                </a:lnTo>
                <a:close/>
              </a:path>
              <a:path w="2135504" h="703579">
                <a:moveTo>
                  <a:pt x="71052" y="662522"/>
                </a:moveTo>
                <a:lnTo>
                  <a:pt x="64643" y="664591"/>
                </a:lnTo>
                <a:lnTo>
                  <a:pt x="67563" y="673608"/>
                </a:lnTo>
                <a:lnTo>
                  <a:pt x="73965" y="671563"/>
                </a:lnTo>
                <a:lnTo>
                  <a:pt x="71052" y="662522"/>
                </a:lnTo>
                <a:close/>
              </a:path>
              <a:path w="2135504" h="703579">
                <a:moveTo>
                  <a:pt x="73965" y="671563"/>
                </a:moveTo>
                <a:lnTo>
                  <a:pt x="67563" y="673608"/>
                </a:lnTo>
                <a:lnTo>
                  <a:pt x="74624" y="673608"/>
                </a:lnTo>
                <a:lnTo>
                  <a:pt x="73965" y="671563"/>
                </a:lnTo>
                <a:close/>
              </a:path>
              <a:path w="2135504" h="703579">
                <a:moveTo>
                  <a:pt x="100837" y="652907"/>
                </a:moveTo>
                <a:lnTo>
                  <a:pt x="71052" y="662522"/>
                </a:lnTo>
                <a:lnTo>
                  <a:pt x="73965" y="671563"/>
                </a:lnTo>
                <a:lnTo>
                  <a:pt x="103758" y="662051"/>
                </a:lnTo>
                <a:lnTo>
                  <a:pt x="100837" y="652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70221" y="2738754"/>
            <a:ext cx="1754505" cy="698500"/>
          </a:xfrm>
          <a:custGeom>
            <a:avLst/>
            <a:gdLst/>
            <a:ahLst/>
            <a:cxnLst/>
            <a:rect l="l" t="t" r="r" b="b"/>
            <a:pathLst>
              <a:path w="1754504" h="698500">
                <a:moveTo>
                  <a:pt x="3555" y="0"/>
                </a:moveTo>
                <a:lnTo>
                  <a:pt x="0" y="8890"/>
                </a:lnTo>
                <a:lnTo>
                  <a:pt x="35560" y="22733"/>
                </a:lnTo>
                <a:lnTo>
                  <a:pt x="38988" y="13843"/>
                </a:lnTo>
                <a:lnTo>
                  <a:pt x="3555" y="0"/>
                </a:lnTo>
                <a:close/>
              </a:path>
              <a:path w="1754504" h="698500">
                <a:moveTo>
                  <a:pt x="65658" y="24257"/>
                </a:moveTo>
                <a:lnTo>
                  <a:pt x="62102" y="33147"/>
                </a:lnTo>
                <a:lnTo>
                  <a:pt x="97662" y="47117"/>
                </a:lnTo>
                <a:lnTo>
                  <a:pt x="101091" y="38227"/>
                </a:lnTo>
                <a:lnTo>
                  <a:pt x="65658" y="24257"/>
                </a:lnTo>
                <a:close/>
              </a:path>
              <a:path w="1754504" h="698500">
                <a:moveTo>
                  <a:pt x="127635" y="48641"/>
                </a:moveTo>
                <a:lnTo>
                  <a:pt x="124205" y="57531"/>
                </a:lnTo>
                <a:lnTo>
                  <a:pt x="159638" y="71374"/>
                </a:lnTo>
                <a:lnTo>
                  <a:pt x="163194" y="62484"/>
                </a:lnTo>
                <a:lnTo>
                  <a:pt x="127635" y="48641"/>
                </a:lnTo>
                <a:close/>
              </a:path>
              <a:path w="1754504" h="698500">
                <a:moveTo>
                  <a:pt x="189737" y="72898"/>
                </a:moveTo>
                <a:lnTo>
                  <a:pt x="186308" y="81787"/>
                </a:lnTo>
                <a:lnTo>
                  <a:pt x="221741" y="95631"/>
                </a:lnTo>
                <a:lnTo>
                  <a:pt x="225298" y="86741"/>
                </a:lnTo>
                <a:lnTo>
                  <a:pt x="189737" y="72898"/>
                </a:lnTo>
                <a:close/>
              </a:path>
              <a:path w="1754504" h="698500">
                <a:moveTo>
                  <a:pt x="251840" y="97155"/>
                </a:moveTo>
                <a:lnTo>
                  <a:pt x="248412" y="106045"/>
                </a:lnTo>
                <a:lnTo>
                  <a:pt x="283844" y="119887"/>
                </a:lnTo>
                <a:lnTo>
                  <a:pt x="287400" y="111125"/>
                </a:lnTo>
                <a:lnTo>
                  <a:pt x="251840" y="97155"/>
                </a:lnTo>
                <a:close/>
              </a:path>
              <a:path w="1754504" h="698500">
                <a:moveTo>
                  <a:pt x="313943" y="121539"/>
                </a:moveTo>
                <a:lnTo>
                  <a:pt x="310514" y="130302"/>
                </a:lnTo>
                <a:lnTo>
                  <a:pt x="345948" y="144272"/>
                </a:lnTo>
                <a:lnTo>
                  <a:pt x="349503" y="135382"/>
                </a:lnTo>
                <a:lnTo>
                  <a:pt x="313943" y="121539"/>
                </a:lnTo>
                <a:close/>
              </a:path>
              <a:path w="1754504" h="698500">
                <a:moveTo>
                  <a:pt x="376047" y="145796"/>
                </a:moveTo>
                <a:lnTo>
                  <a:pt x="372617" y="154686"/>
                </a:lnTo>
                <a:lnTo>
                  <a:pt x="408050" y="168529"/>
                </a:lnTo>
                <a:lnTo>
                  <a:pt x="411479" y="159639"/>
                </a:lnTo>
                <a:lnTo>
                  <a:pt x="376047" y="145796"/>
                </a:lnTo>
                <a:close/>
              </a:path>
              <a:path w="1754504" h="698500">
                <a:moveTo>
                  <a:pt x="438150" y="170053"/>
                </a:moveTo>
                <a:lnTo>
                  <a:pt x="434720" y="178943"/>
                </a:lnTo>
                <a:lnTo>
                  <a:pt x="470153" y="192786"/>
                </a:lnTo>
                <a:lnTo>
                  <a:pt x="473582" y="184023"/>
                </a:lnTo>
                <a:lnTo>
                  <a:pt x="438150" y="170053"/>
                </a:lnTo>
                <a:close/>
              </a:path>
              <a:path w="1754504" h="698500">
                <a:moveTo>
                  <a:pt x="500252" y="194437"/>
                </a:moveTo>
                <a:lnTo>
                  <a:pt x="496824" y="203200"/>
                </a:lnTo>
                <a:lnTo>
                  <a:pt x="532256" y="217170"/>
                </a:lnTo>
                <a:lnTo>
                  <a:pt x="535686" y="208280"/>
                </a:lnTo>
                <a:lnTo>
                  <a:pt x="500252" y="194437"/>
                </a:lnTo>
                <a:close/>
              </a:path>
              <a:path w="1754504" h="698500">
                <a:moveTo>
                  <a:pt x="562355" y="218694"/>
                </a:moveTo>
                <a:lnTo>
                  <a:pt x="558800" y="227584"/>
                </a:lnTo>
                <a:lnTo>
                  <a:pt x="594360" y="241427"/>
                </a:lnTo>
                <a:lnTo>
                  <a:pt x="597788" y="232537"/>
                </a:lnTo>
                <a:lnTo>
                  <a:pt x="562355" y="218694"/>
                </a:lnTo>
                <a:close/>
              </a:path>
              <a:path w="1754504" h="698500">
                <a:moveTo>
                  <a:pt x="624458" y="242950"/>
                </a:moveTo>
                <a:lnTo>
                  <a:pt x="620902" y="251841"/>
                </a:lnTo>
                <a:lnTo>
                  <a:pt x="656463" y="265684"/>
                </a:lnTo>
                <a:lnTo>
                  <a:pt x="659891" y="256794"/>
                </a:lnTo>
                <a:lnTo>
                  <a:pt x="624458" y="242950"/>
                </a:lnTo>
                <a:close/>
              </a:path>
              <a:path w="1754504" h="698500">
                <a:moveTo>
                  <a:pt x="686562" y="267208"/>
                </a:moveTo>
                <a:lnTo>
                  <a:pt x="683005" y="276098"/>
                </a:lnTo>
                <a:lnTo>
                  <a:pt x="718565" y="290068"/>
                </a:lnTo>
                <a:lnTo>
                  <a:pt x="721994" y="281178"/>
                </a:lnTo>
                <a:lnTo>
                  <a:pt x="686562" y="267208"/>
                </a:lnTo>
                <a:close/>
              </a:path>
              <a:path w="1754504" h="698500">
                <a:moveTo>
                  <a:pt x="748538" y="291592"/>
                </a:moveTo>
                <a:lnTo>
                  <a:pt x="745108" y="300482"/>
                </a:lnTo>
                <a:lnTo>
                  <a:pt x="780668" y="314325"/>
                </a:lnTo>
                <a:lnTo>
                  <a:pt x="784098" y="305435"/>
                </a:lnTo>
                <a:lnTo>
                  <a:pt x="748538" y="291592"/>
                </a:lnTo>
                <a:close/>
              </a:path>
              <a:path w="1754504" h="698500">
                <a:moveTo>
                  <a:pt x="810640" y="315849"/>
                </a:moveTo>
                <a:lnTo>
                  <a:pt x="807212" y="324739"/>
                </a:lnTo>
                <a:lnTo>
                  <a:pt x="842644" y="338582"/>
                </a:lnTo>
                <a:lnTo>
                  <a:pt x="846201" y="329692"/>
                </a:lnTo>
                <a:lnTo>
                  <a:pt x="810640" y="315849"/>
                </a:lnTo>
                <a:close/>
              </a:path>
              <a:path w="1754504" h="698500">
                <a:moveTo>
                  <a:pt x="872743" y="340106"/>
                </a:moveTo>
                <a:lnTo>
                  <a:pt x="869314" y="348996"/>
                </a:lnTo>
                <a:lnTo>
                  <a:pt x="904748" y="362966"/>
                </a:lnTo>
                <a:lnTo>
                  <a:pt x="908303" y="354075"/>
                </a:lnTo>
                <a:lnTo>
                  <a:pt x="872743" y="340106"/>
                </a:lnTo>
                <a:close/>
              </a:path>
              <a:path w="1754504" h="698500">
                <a:moveTo>
                  <a:pt x="934847" y="364490"/>
                </a:moveTo>
                <a:lnTo>
                  <a:pt x="931417" y="373380"/>
                </a:lnTo>
                <a:lnTo>
                  <a:pt x="966851" y="387223"/>
                </a:lnTo>
                <a:lnTo>
                  <a:pt x="970406" y="378333"/>
                </a:lnTo>
                <a:lnTo>
                  <a:pt x="934847" y="364490"/>
                </a:lnTo>
                <a:close/>
              </a:path>
              <a:path w="1754504" h="698500">
                <a:moveTo>
                  <a:pt x="996950" y="388747"/>
                </a:moveTo>
                <a:lnTo>
                  <a:pt x="993520" y="397637"/>
                </a:lnTo>
                <a:lnTo>
                  <a:pt x="1028953" y="411480"/>
                </a:lnTo>
                <a:lnTo>
                  <a:pt x="1032382" y="402590"/>
                </a:lnTo>
                <a:lnTo>
                  <a:pt x="996950" y="388747"/>
                </a:lnTo>
                <a:close/>
              </a:path>
              <a:path w="1754504" h="698500">
                <a:moveTo>
                  <a:pt x="1059052" y="413004"/>
                </a:moveTo>
                <a:lnTo>
                  <a:pt x="1055624" y="421894"/>
                </a:lnTo>
                <a:lnTo>
                  <a:pt x="1091056" y="435737"/>
                </a:lnTo>
                <a:lnTo>
                  <a:pt x="1094486" y="426974"/>
                </a:lnTo>
                <a:lnTo>
                  <a:pt x="1059052" y="413004"/>
                </a:lnTo>
                <a:close/>
              </a:path>
              <a:path w="1754504" h="698500">
                <a:moveTo>
                  <a:pt x="1121155" y="437388"/>
                </a:moveTo>
                <a:lnTo>
                  <a:pt x="1117727" y="446150"/>
                </a:lnTo>
                <a:lnTo>
                  <a:pt x="1153160" y="460121"/>
                </a:lnTo>
                <a:lnTo>
                  <a:pt x="1156589" y="451231"/>
                </a:lnTo>
                <a:lnTo>
                  <a:pt x="1121155" y="437388"/>
                </a:lnTo>
                <a:close/>
              </a:path>
              <a:path w="1754504" h="698500">
                <a:moveTo>
                  <a:pt x="1183258" y="461645"/>
                </a:moveTo>
                <a:lnTo>
                  <a:pt x="1179702" y="470535"/>
                </a:lnTo>
                <a:lnTo>
                  <a:pt x="1215263" y="484378"/>
                </a:lnTo>
                <a:lnTo>
                  <a:pt x="1218691" y="475488"/>
                </a:lnTo>
                <a:lnTo>
                  <a:pt x="1183258" y="461645"/>
                </a:lnTo>
                <a:close/>
              </a:path>
              <a:path w="1754504" h="698500">
                <a:moveTo>
                  <a:pt x="1245362" y="485902"/>
                </a:moveTo>
                <a:lnTo>
                  <a:pt x="1241805" y="494792"/>
                </a:lnTo>
                <a:lnTo>
                  <a:pt x="1277365" y="508635"/>
                </a:lnTo>
                <a:lnTo>
                  <a:pt x="1280794" y="499872"/>
                </a:lnTo>
                <a:lnTo>
                  <a:pt x="1245362" y="485902"/>
                </a:lnTo>
                <a:close/>
              </a:path>
              <a:path w="1754504" h="698500">
                <a:moveTo>
                  <a:pt x="1307464" y="510286"/>
                </a:moveTo>
                <a:lnTo>
                  <a:pt x="1303908" y="519049"/>
                </a:lnTo>
                <a:lnTo>
                  <a:pt x="1339468" y="533019"/>
                </a:lnTo>
                <a:lnTo>
                  <a:pt x="1342898" y="524129"/>
                </a:lnTo>
                <a:lnTo>
                  <a:pt x="1307464" y="510286"/>
                </a:lnTo>
                <a:close/>
              </a:path>
              <a:path w="1754504" h="698500">
                <a:moveTo>
                  <a:pt x="1369440" y="534543"/>
                </a:moveTo>
                <a:lnTo>
                  <a:pt x="1366012" y="543433"/>
                </a:lnTo>
                <a:lnTo>
                  <a:pt x="1401572" y="557276"/>
                </a:lnTo>
                <a:lnTo>
                  <a:pt x="1405001" y="548386"/>
                </a:lnTo>
                <a:lnTo>
                  <a:pt x="1369440" y="534543"/>
                </a:lnTo>
                <a:close/>
              </a:path>
              <a:path w="1754504" h="698500">
                <a:moveTo>
                  <a:pt x="1431543" y="558800"/>
                </a:moveTo>
                <a:lnTo>
                  <a:pt x="1428114" y="567690"/>
                </a:lnTo>
                <a:lnTo>
                  <a:pt x="1463548" y="581533"/>
                </a:lnTo>
                <a:lnTo>
                  <a:pt x="1467103" y="572770"/>
                </a:lnTo>
                <a:lnTo>
                  <a:pt x="1431543" y="558800"/>
                </a:lnTo>
                <a:close/>
              </a:path>
              <a:path w="1754504" h="698500">
                <a:moveTo>
                  <a:pt x="1493647" y="583057"/>
                </a:moveTo>
                <a:lnTo>
                  <a:pt x="1490217" y="591947"/>
                </a:lnTo>
                <a:lnTo>
                  <a:pt x="1525651" y="605917"/>
                </a:lnTo>
                <a:lnTo>
                  <a:pt x="1529206" y="597027"/>
                </a:lnTo>
                <a:lnTo>
                  <a:pt x="1493647" y="583057"/>
                </a:lnTo>
                <a:close/>
              </a:path>
              <a:path w="1754504" h="698500">
                <a:moveTo>
                  <a:pt x="1555750" y="607441"/>
                </a:moveTo>
                <a:lnTo>
                  <a:pt x="1552320" y="616331"/>
                </a:lnTo>
                <a:lnTo>
                  <a:pt x="1587753" y="630174"/>
                </a:lnTo>
                <a:lnTo>
                  <a:pt x="1591310" y="621284"/>
                </a:lnTo>
                <a:lnTo>
                  <a:pt x="1555750" y="607441"/>
                </a:lnTo>
                <a:close/>
              </a:path>
              <a:path w="1754504" h="698500">
                <a:moveTo>
                  <a:pt x="1617852" y="631698"/>
                </a:moveTo>
                <a:lnTo>
                  <a:pt x="1614424" y="640588"/>
                </a:lnTo>
                <a:lnTo>
                  <a:pt x="1649856" y="654431"/>
                </a:lnTo>
                <a:lnTo>
                  <a:pt x="1653286" y="645541"/>
                </a:lnTo>
                <a:lnTo>
                  <a:pt x="1617852" y="631698"/>
                </a:lnTo>
                <a:close/>
              </a:path>
              <a:path w="1754504" h="698500">
                <a:moveTo>
                  <a:pt x="1681722" y="666900"/>
                </a:moveTo>
                <a:lnTo>
                  <a:pt x="1669541" y="697992"/>
                </a:lnTo>
                <a:lnTo>
                  <a:pt x="1754377" y="690245"/>
                </a:lnTo>
                <a:lnTo>
                  <a:pt x="1737545" y="671576"/>
                </a:lnTo>
                <a:lnTo>
                  <a:pt x="1693544" y="671576"/>
                </a:lnTo>
                <a:lnTo>
                  <a:pt x="1681722" y="666900"/>
                </a:lnTo>
                <a:close/>
              </a:path>
              <a:path w="1754504" h="698500">
                <a:moveTo>
                  <a:pt x="1685198" y="658028"/>
                </a:moveTo>
                <a:lnTo>
                  <a:pt x="1681722" y="666900"/>
                </a:lnTo>
                <a:lnTo>
                  <a:pt x="1693544" y="671576"/>
                </a:lnTo>
                <a:lnTo>
                  <a:pt x="1696974" y="662686"/>
                </a:lnTo>
                <a:lnTo>
                  <a:pt x="1685198" y="658028"/>
                </a:lnTo>
                <a:close/>
              </a:path>
              <a:path w="1754504" h="698500">
                <a:moveTo>
                  <a:pt x="1697354" y="626999"/>
                </a:moveTo>
                <a:lnTo>
                  <a:pt x="1685198" y="658028"/>
                </a:lnTo>
                <a:lnTo>
                  <a:pt x="1696974" y="662686"/>
                </a:lnTo>
                <a:lnTo>
                  <a:pt x="1693544" y="671576"/>
                </a:lnTo>
                <a:lnTo>
                  <a:pt x="1737545" y="671576"/>
                </a:lnTo>
                <a:lnTo>
                  <a:pt x="1697354" y="626999"/>
                </a:lnTo>
                <a:close/>
              </a:path>
              <a:path w="1754504" h="698500">
                <a:moveTo>
                  <a:pt x="1679955" y="655955"/>
                </a:moveTo>
                <a:lnTo>
                  <a:pt x="1676527" y="664845"/>
                </a:lnTo>
                <a:lnTo>
                  <a:pt x="1681722" y="666900"/>
                </a:lnTo>
                <a:lnTo>
                  <a:pt x="1685198" y="658028"/>
                </a:lnTo>
                <a:lnTo>
                  <a:pt x="1679955" y="655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99997" y="5819647"/>
            <a:ext cx="3477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(Sumber: Stoner &amp;Freeman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1992)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062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R="188595">
              <a:lnSpc>
                <a:spcPct val="120100"/>
              </a:lnSpc>
              <a:spcBef>
                <a:spcPts val="100"/>
              </a:spcBef>
              <a:tabLst>
                <a:tab pos="6033135" algn="l"/>
              </a:tabLst>
            </a:pPr>
            <a:r>
              <a:rPr lang="id-ID" dirty="0" smtClean="0">
                <a:latin typeface="Arial"/>
                <a:cs typeface="Arial"/>
              </a:rPr>
              <a:t>I</a:t>
            </a:r>
            <a:r>
              <a:rPr lang="id-ID" spc="5" dirty="0" smtClean="0">
                <a:latin typeface="Arial"/>
                <a:cs typeface="Arial"/>
              </a:rPr>
              <a:t>m</a:t>
            </a:r>
            <a:r>
              <a:rPr lang="id-ID" spc="-5" dirty="0" smtClean="0">
                <a:latin typeface="Arial"/>
                <a:cs typeface="Arial"/>
              </a:rPr>
              <a:t>pl</a:t>
            </a:r>
            <a:r>
              <a:rPr lang="id-ID" spc="-15" dirty="0" smtClean="0">
                <a:latin typeface="Arial"/>
                <a:cs typeface="Arial"/>
              </a:rPr>
              <a:t>e</a:t>
            </a:r>
            <a:r>
              <a:rPr lang="id-ID" spc="-5" dirty="0" smtClean="0">
                <a:latin typeface="Arial"/>
                <a:cs typeface="Arial"/>
              </a:rPr>
              <a:t>mentasi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mewujudkan</a:t>
            </a:r>
            <a:r>
              <a:rPr lang="id-ID" spc="1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</a:t>
            </a:r>
            <a:r>
              <a:rPr lang="id-ID" spc="5" dirty="0" smtClean="0">
                <a:latin typeface="Arial"/>
                <a:cs typeface="Arial"/>
              </a:rPr>
              <a:t>r</a:t>
            </a:r>
            <a:r>
              <a:rPr lang="id-ID" spc="-5" dirty="0" smtClean="0">
                <a:latin typeface="Arial"/>
                <a:cs typeface="Arial"/>
              </a:rPr>
              <a:t>ategi</a:t>
            </a:r>
            <a:r>
              <a:rPr lang="id-ID" spc="-10" dirty="0" smtClean="0">
                <a:latin typeface="Arial"/>
                <a:cs typeface="Arial"/>
              </a:rPr>
              <a:t> </a:t>
            </a:r>
            <a:r>
              <a:rPr lang="id-ID" spc="5" dirty="0" smtClean="0">
                <a:latin typeface="Arial"/>
                <a:cs typeface="Arial"/>
              </a:rPr>
              <a:t>m</a:t>
            </a:r>
            <a:r>
              <a:rPr lang="id-ID" spc="-5" dirty="0" smtClean="0">
                <a:latin typeface="Arial"/>
                <a:cs typeface="Arial"/>
              </a:rPr>
              <a:t>enjadi</a:t>
            </a:r>
            <a:r>
              <a:rPr lang="id-ID" dirty="0" smtClean="0">
                <a:latin typeface="Arial"/>
                <a:cs typeface="Arial"/>
              </a:rPr>
              <a:t>	</a:t>
            </a:r>
            <a:r>
              <a:rPr lang="id-ID" spc="-5" dirty="0" smtClean="0">
                <a:latin typeface="Arial"/>
                <a:cs typeface="Arial"/>
              </a:rPr>
              <a:t>keny</a:t>
            </a:r>
            <a:r>
              <a:rPr lang="id-ID" spc="-15" dirty="0" smtClean="0">
                <a:latin typeface="Arial"/>
                <a:cs typeface="Arial"/>
              </a:rPr>
              <a:t>a</a:t>
            </a:r>
            <a:r>
              <a:rPr lang="id-ID" spc="-5" dirty="0" smtClean="0">
                <a:latin typeface="Arial"/>
                <a:cs typeface="Arial"/>
              </a:rPr>
              <a:t>taan  operasional. </a:t>
            </a:r>
          </a:p>
          <a:p>
            <a:pPr marR="188595">
              <a:lnSpc>
                <a:spcPct val="120100"/>
              </a:lnSpc>
              <a:spcBef>
                <a:spcPts val="100"/>
              </a:spcBef>
              <a:tabLst>
                <a:tab pos="6033135" algn="l"/>
              </a:tabLst>
            </a:pPr>
            <a:r>
              <a:rPr lang="id-ID" spc="-5" dirty="0" smtClean="0">
                <a:latin typeface="Arial"/>
                <a:cs typeface="Arial"/>
              </a:rPr>
              <a:t>Dalam proses tergantung dari</a:t>
            </a:r>
            <a:r>
              <a:rPr lang="id-ID" spc="10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gol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dan masalah yang harus</a:t>
            </a:r>
            <a:r>
              <a:rPr lang="id-ID" spc="3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diselesaikan.</a:t>
            </a:r>
            <a:endParaRPr lang="id-ID" dirty="0">
              <a:latin typeface="Arial"/>
              <a:cs typeface="Arial"/>
            </a:endParaRPr>
          </a:p>
          <a:p>
            <a:pPr marR="188595">
              <a:lnSpc>
                <a:spcPct val="120100"/>
              </a:lnSpc>
              <a:spcBef>
                <a:spcPts val="100"/>
              </a:spcBef>
              <a:tabLst>
                <a:tab pos="6033135" algn="l"/>
              </a:tabLst>
            </a:pPr>
            <a:r>
              <a:rPr lang="id-ID" spc="-5" dirty="0" smtClean="0">
                <a:latin typeface="Arial"/>
                <a:cs typeface="Arial"/>
              </a:rPr>
              <a:t>Tahapan implementasi termasuk mengkomunikasikan  strategi, menyesuakan dengan </a:t>
            </a:r>
            <a:r>
              <a:rPr lang="id-ID" dirty="0" smtClean="0">
                <a:latin typeface="Arial"/>
                <a:cs typeface="Arial"/>
              </a:rPr>
              <a:t>struktur org, </a:t>
            </a:r>
            <a:r>
              <a:rPr lang="id-ID" spc="-5" dirty="0" smtClean="0">
                <a:latin typeface="Arial"/>
                <a:cs typeface="Arial"/>
              </a:rPr>
              <a:t>institusiona-  lisasi, menyiapkan operasional plan, memperhitungkan  hambatan internal dan eskternal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.</a:t>
            </a:r>
          </a:p>
          <a:p>
            <a:pPr marR="188595">
              <a:lnSpc>
                <a:spcPct val="120100"/>
              </a:lnSpc>
              <a:spcBef>
                <a:spcPts val="100"/>
              </a:spcBef>
              <a:tabLst>
                <a:tab pos="6033135" algn="l"/>
              </a:tabLst>
            </a:pPr>
            <a:r>
              <a:rPr lang="id-ID" i="1" spc="-5" dirty="0" smtClean="0">
                <a:latin typeface="Arial"/>
                <a:cs typeface="Arial"/>
              </a:rPr>
              <a:t>Balanced Scoredcard</a:t>
            </a:r>
            <a:r>
              <a:rPr lang="id-ID" i="1" spc="5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mengembangkan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strategy focus </a:t>
            </a:r>
            <a:r>
              <a:rPr lang="id-ID" spc="-5" dirty="0" smtClean="0">
                <a:latin typeface="Arial"/>
                <a:cs typeface="Arial"/>
              </a:rPr>
              <a:t>organizations untuk </a:t>
            </a:r>
            <a:r>
              <a:rPr lang="id-ID" dirty="0" smtClean="0">
                <a:latin typeface="Arial"/>
                <a:cs typeface="Arial"/>
              </a:rPr>
              <a:t>meterjemahkan </a:t>
            </a:r>
            <a:r>
              <a:rPr lang="id-ID" spc="-5" dirty="0" smtClean="0">
                <a:latin typeface="Arial"/>
                <a:cs typeface="Arial"/>
              </a:rPr>
              <a:t>dan  melaksanakan </a:t>
            </a:r>
            <a:r>
              <a:rPr lang="id-ID" dirty="0" smtClean="0">
                <a:latin typeface="Arial"/>
                <a:cs typeface="Arial"/>
              </a:rPr>
              <a:t>misi, visi, </a:t>
            </a:r>
            <a:r>
              <a:rPr lang="id-ID" spc="-5" dirty="0" smtClean="0">
                <a:latin typeface="Arial"/>
                <a:cs typeface="Arial"/>
              </a:rPr>
              <a:t>dan strategi menjadi kenyataan  operasional.</a:t>
            </a:r>
            <a:endParaRPr lang="id-ID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0341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442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826769">
              <a:spcBef>
                <a:spcPts val="105"/>
              </a:spcBef>
              <a:tabLst>
                <a:tab pos="355600" algn="l"/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Mengapa </a:t>
            </a:r>
            <a:r>
              <a:rPr lang="id-ID" dirty="0">
                <a:latin typeface="Arial"/>
                <a:cs typeface="Arial"/>
              </a:rPr>
              <a:t>Rencana </a:t>
            </a:r>
            <a:r>
              <a:rPr lang="id-ID" spc="-5" dirty="0">
                <a:latin typeface="Arial"/>
                <a:cs typeface="Arial"/>
              </a:rPr>
              <a:t>Strategis</a:t>
            </a:r>
            <a:r>
              <a:rPr lang="id-ID" spc="-8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tidak  dilaksanakan?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Komitmen pimpinan </a:t>
            </a:r>
            <a:r>
              <a:rPr lang="id-ID" dirty="0">
                <a:latin typeface="Arial"/>
                <a:cs typeface="Arial"/>
              </a:rPr>
              <a:t>kurang/tidak</a:t>
            </a:r>
            <a:r>
              <a:rPr lang="id-ID" spc="4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ada;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Rencana tidak</a:t>
            </a:r>
            <a:r>
              <a:rPr lang="id-ID" spc="1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realistik;</a:t>
            </a: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Pemahaman Rencana Strategis</a:t>
            </a:r>
            <a:r>
              <a:rPr lang="id-ID" spc="10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terbatas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538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Isu Implementasi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55600" marR="5080">
              <a:spcBef>
                <a:spcPts val="95"/>
              </a:spcBef>
              <a:tabLst>
                <a:tab pos="355600" algn="l"/>
                <a:tab pos="35623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Istilah perencanaan </a:t>
            </a:r>
            <a:r>
              <a:rPr lang="id-ID" sz="2800" dirty="0" smtClean="0">
                <a:latin typeface="Arial"/>
                <a:cs typeface="Arial"/>
              </a:rPr>
              <a:t>strategis </a:t>
            </a:r>
            <a:r>
              <a:rPr lang="id-ID" sz="2800" spc="-5" dirty="0" smtClean="0">
                <a:latin typeface="Arial"/>
                <a:cs typeface="Arial"/>
              </a:rPr>
              <a:t>mengalami  penyesuaian dengan isu implementasi</a:t>
            </a:r>
            <a:r>
              <a:rPr lang="id-ID" sz="2800" spc="105" dirty="0" smtClean="0">
                <a:latin typeface="Arial"/>
                <a:cs typeface="Arial"/>
              </a:rPr>
              <a:t> </a:t>
            </a:r>
            <a:r>
              <a:rPr lang="id-ID" sz="2800" spc="-5" dirty="0" smtClean="0">
                <a:latin typeface="Arial"/>
                <a:cs typeface="Arial"/>
              </a:rPr>
              <a:t>strategi</a:t>
            </a:r>
            <a:endParaRPr lang="id-ID" sz="2800" dirty="0" smtClean="0">
              <a:latin typeface="Arial"/>
              <a:cs typeface="Arial"/>
            </a:endParaRPr>
          </a:p>
          <a:p>
            <a:pPr marL="355600">
              <a:spcBef>
                <a:spcPts val="675"/>
              </a:spcBef>
              <a:tabLst>
                <a:tab pos="355600" algn="l"/>
                <a:tab pos="356235" algn="l"/>
              </a:tabLst>
            </a:pPr>
            <a:r>
              <a:rPr lang="id-ID" sz="28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Tahun 1960. </a:t>
            </a:r>
            <a:r>
              <a:rPr lang="id-ID" sz="2800" u="heavy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Exstrapolative</a:t>
            </a:r>
            <a:r>
              <a:rPr lang="id-ID" sz="2800" u="heavy" spc="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id-ID" sz="28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planning</a:t>
            </a:r>
            <a:endParaRPr lang="id-ID" sz="2800" dirty="0" smtClean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tabLst>
                <a:tab pos="756920" algn="l"/>
              </a:tabLst>
            </a:pPr>
            <a:r>
              <a:rPr lang="id-ID" dirty="0">
                <a:latin typeface="Arial"/>
                <a:cs typeface="Arial"/>
              </a:rPr>
              <a:t>perekonomian</a:t>
            </a:r>
            <a:r>
              <a:rPr lang="id-ID" spc="2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tumbuh</a:t>
            </a: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ekonomi</a:t>
            </a:r>
            <a:r>
              <a:rPr lang="id-ID" spc="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stabil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lingkungan</a:t>
            </a:r>
            <a:r>
              <a:rPr lang="id-ID" spc="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stabil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perencanaan bottom up, jarang</a:t>
            </a:r>
            <a:r>
              <a:rPr lang="id-ID" spc="4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dialog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sifat</a:t>
            </a:r>
            <a:r>
              <a:rPr lang="id-ID" spc="-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rutin</a:t>
            </a:r>
            <a:endParaRPr lang="id-ID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tabLst>
                <a:tab pos="756920" algn="l"/>
              </a:tabLst>
            </a:pPr>
            <a:r>
              <a:rPr lang="id-ID" dirty="0">
                <a:latin typeface="Arial"/>
                <a:cs typeface="Arial"/>
              </a:rPr>
              <a:t>fokus</a:t>
            </a:r>
            <a:r>
              <a:rPr lang="id-ID" spc="-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budget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507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id-ID" sz="36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Tahun 1970.</a:t>
            </a:r>
            <a:r>
              <a:rPr lang="id-ID" sz="3600" i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Business</a:t>
            </a:r>
            <a:r>
              <a:rPr lang="id-ID" sz="3600" i="1" u="heavy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id-ID" sz="3600" i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planning</a:t>
            </a:r>
            <a:endParaRPr lang="id-ID" sz="3600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perekonomian tidak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stabil</a:t>
            </a:r>
          </a:p>
          <a:p>
            <a:pPr marL="756285" marR="5080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perubahan sosial, perilaku customer, budaya,  inovasi, teknologi, lingkungan</a:t>
            </a:r>
            <a:r>
              <a:rPr lang="id-ID" spc="-1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meningkat;</a:t>
            </a:r>
            <a:endParaRPr lang="id-ID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pemahaman yang lebih</a:t>
            </a:r>
            <a:r>
              <a:rPr lang="id-ID" spc="4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baik;</a:t>
            </a: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Fokus </a:t>
            </a:r>
            <a:r>
              <a:rPr lang="id-ID" dirty="0" smtClean="0">
                <a:latin typeface="Arial"/>
                <a:cs typeface="Arial"/>
              </a:rPr>
              <a:t>produk </a:t>
            </a:r>
            <a:r>
              <a:rPr lang="id-ID" i="1" dirty="0" smtClean="0">
                <a:latin typeface="Arial"/>
                <a:cs typeface="Arial"/>
              </a:rPr>
              <a:t>attractiveness </a:t>
            </a:r>
            <a:r>
              <a:rPr lang="id-ID" spc="-5" dirty="0" smtClean="0">
                <a:latin typeface="Arial"/>
                <a:cs typeface="Arial"/>
              </a:rPr>
              <a:t>dan</a:t>
            </a:r>
            <a:r>
              <a:rPr lang="id-ID" spc="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competitive </a:t>
            </a:r>
            <a:r>
              <a:rPr lang="id-ID" i="1" spc="-5" dirty="0" smtClean="0">
                <a:latin typeface="Arial"/>
                <a:cs typeface="Arial"/>
              </a:rPr>
              <a:t>strength</a:t>
            </a:r>
            <a:endParaRPr lang="id-ID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lang="id-ID" i="1" spc="-5" dirty="0" smtClean="0">
                <a:latin typeface="Arial"/>
                <a:cs typeface="Arial"/>
              </a:rPr>
              <a:t>Bottom</a:t>
            </a:r>
            <a:r>
              <a:rPr lang="id-ID" i="1" spc="-10" dirty="0" smtClean="0">
                <a:latin typeface="Arial"/>
                <a:cs typeface="Arial"/>
              </a:rPr>
              <a:t> </a:t>
            </a:r>
            <a:r>
              <a:rPr lang="id-ID" i="1" spc="-5" dirty="0" smtClean="0">
                <a:latin typeface="Arial"/>
                <a:cs typeface="Arial"/>
              </a:rPr>
              <a:t>up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082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id-ID" sz="36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Tahun 1990-sekarang</a:t>
            </a:r>
            <a:r>
              <a:rPr lang="id-ID" sz="3600" i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.Portfolio</a:t>
            </a:r>
            <a:r>
              <a:rPr lang="id-ID" sz="3600" i="1" u="heavy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id-ID" sz="3600" i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planning</a:t>
            </a:r>
            <a:endParaRPr lang="id-ID" sz="3600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ketidak stabilan</a:t>
            </a:r>
            <a:r>
              <a:rPr lang="id-ID" spc="-1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global</a:t>
            </a: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memerlukan keseimbangan</a:t>
            </a:r>
            <a:r>
              <a:rPr lang="id-ID" spc="7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lingkungan</a:t>
            </a:r>
            <a:endParaRPr lang="id-ID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bottom up/top</a:t>
            </a:r>
            <a:r>
              <a:rPr lang="id-ID" spc="-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down</a:t>
            </a:r>
            <a:endParaRPr lang="id-ID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Lkomunikasi proses lebih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efektif</a:t>
            </a: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Lebih</a:t>
            </a:r>
            <a:r>
              <a:rPr lang="id-ID" dirty="0" smtClean="0">
                <a:latin typeface="Arial"/>
                <a:cs typeface="Arial"/>
              </a:rPr>
              <a:t> realistik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139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Implementasi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5780" indent="-513080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User </a:t>
            </a:r>
            <a:r>
              <a:rPr lang="id-ID" sz="2800" dirty="0" smtClean="0">
                <a:latin typeface="Arial"/>
                <a:cs typeface="Arial"/>
              </a:rPr>
              <a:t>mengetahui </a:t>
            </a:r>
            <a:r>
              <a:rPr lang="id-ID" sz="2800" spc="-5" dirty="0" smtClean="0">
                <a:latin typeface="Arial"/>
                <a:cs typeface="Arial"/>
              </a:rPr>
              <a:t>ada</a:t>
            </a:r>
            <a:r>
              <a:rPr lang="id-ID" sz="2800" spc="-50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manfaat</a:t>
            </a:r>
          </a:p>
          <a:p>
            <a:pPr marL="926465" lvl="1" indent="-514984">
              <a:lnSpc>
                <a:spcPct val="100000"/>
              </a:lnSpc>
              <a:spcBef>
                <a:spcPts val="595"/>
              </a:spcBef>
              <a:buChar char="•"/>
              <a:tabLst>
                <a:tab pos="926465" algn="l"/>
                <a:tab pos="92710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Alat komunikasi dengan</a:t>
            </a:r>
            <a:r>
              <a:rPr lang="id-ID" sz="2400" spc="40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atasan</a:t>
            </a:r>
            <a:endParaRPr lang="id-ID" sz="2400" dirty="0" smtClean="0">
              <a:latin typeface="Arial"/>
              <a:cs typeface="Arial"/>
            </a:endParaRPr>
          </a:p>
          <a:p>
            <a:pPr marL="926465" lvl="1" indent="-514984">
              <a:lnSpc>
                <a:spcPct val="100000"/>
              </a:lnSpc>
              <a:spcBef>
                <a:spcPts val="575"/>
              </a:spcBef>
              <a:buChar char="•"/>
              <a:tabLst>
                <a:tab pos="926465" algn="l"/>
                <a:tab pos="92710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Alat</a:t>
            </a:r>
            <a:r>
              <a:rPr lang="id-ID" sz="2400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kontrol</a:t>
            </a:r>
            <a:endParaRPr lang="id-ID" sz="2400" dirty="0" smtClean="0">
              <a:latin typeface="Arial"/>
              <a:cs typeface="Arial"/>
            </a:endParaRPr>
          </a:p>
          <a:p>
            <a:pPr marL="926465" lvl="1" indent="-514984">
              <a:lnSpc>
                <a:spcPct val="100000"/>
              </a:lnSpc>
              <a:spcBef>
                <a:spcPts val="575"/>
              </a:spcBef>
              <a:buChar char="•"/>
              <a:tabLst>
                <a:tab pos="926465" algn="l"/>
                <a:tab pos="92710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Program </a:t>
            </a:r>
            <a:r>
              <a:rPr lang="id-ID" sz="2400" dirty="0" smtClean="0">
                <a:latin typeface="Arial"/>
                <a:cs typeface="Arial"/>
              </a:rPr>
              <a:t>efektif </a:t>
            </a:r>
            <a:r>
              <a:rPr lang="id-ID" sz="2400" spc="-5" dirty="0" smtClean="0">
                <a:latin typeface="Arial"/>
                <a:cs typeface="Arial"/>
              </a:rPr>
              <a:t>dan efisien</a:t>
            </a:r>
            <a:r>
              <a:rPr lang="id-ID" sz="2400" spc="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dll</a:t>
            </a:r>
            <a:endParaRPr lang="id-ID" sz="2400" dirty="0" smtClean="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Realistik</a:t>
            </a:r>
            <a:endParaRPr lang="id-ID" sz="2800" dirty="0" smtClean="0">
              <a:latin typeface="Arial"/>
              <a:cs typeface="Arial"/>
            </a:endParaRPr>
          </a:p>
          <a:p>
            <a:pPr marL="926465" lvl="1" indent="-514984">
              <a:lnSpc>
                <a:spcPct val="100000"/>
              </a:lnSpc>
              <a:spcBef>
                <a:spcPts val="590"/>
              </a:spcBef>
              <a:buChar char="•"/>
              <a:tabLst>
                <a:tab pos="926465" algn="l"/>
                <a:tab pos="927100" algn="l"/>
              </a:tabLst>
            </a:pPr>
            <a:r>
              <a:rPr lang="id-ID" sz="2400" dirty="0" smtClean="0">
                <a:latin typeface="Arial"/>
                <a:cs typeface="Arial"/>
              </a:rPr>
              <a:t>Proses </a:t>
            </a:r>
            <a:r>
              <a:rPr lang="id-ID" sz="2400" spc="-5" dirty="0" smtClean="0">
                <a:latin typeface="Arial"/>
                <a:cs typeface="Arial"/>
              </a:rPr>
              <a:t>planning</a:t>
            </a:r>
            <a:r>
              <a:rPr lang="id-ID" sz="2400" spc="3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logis</a:t>
            </a:r>
            <a:endParaRPr lang="id-ID" sz="2400" dirty="0" smtClean="0">
              <a:latin typeface="Arial"/>
              <a:cs typeface="Arial"/>
            </a:endParaRPr>
          </a:p>
          <a:p>
            <a:pPr marL="926465" lvl="1" indent="-514984">
              <a:lnSpc>
                <a:spcPct val="100000"/>
              </a:lnSpc>
              <a:spcBef>
                <a:spcPts val="580"/>
              </a:spcBef>
              <a:buChar char="•"/>
              <a:tabLst>
                <a:tab pos="926465" algn="l"/>
                <a:tab pos="92710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Jelas siapa </a:t>
            </a:r>
            <a:r>
              <a:rPr lang="id-ID" sz="2400" dirty="0" smtClean="0">
                <a:latin typeface="Arial"/>
                <a:cs typeface="Arial"/>
              </a:rPr>
              <a:t>kerja</a:t>
            </a:r>
            <a:r>
              <a:rPr lang="id-ID" sz="2400" spc="15" dirty="0" smtClean="0">
                <a:latin typeface="Arial"/>
                <a:cs typeface="Arial"/>
              </a:rPr>
              <a:t> </a:t>
            </a:r>
            <a:r>
              <a:rPr lang="id-ID" sz="2400" dirty="0" smtClean="0">
                <a:latin typeface="Arial"/>
                <a:cs typeface="Arial"/>
              </a:rPr>
              <a:t>apa</a:t>
            </a:r>
          </a:p>
          <a:p>
            <a:pPr marL="525780" indent="-513080">
              <a:lnSpc>
                <a:spcPct val="100000"/>
              </a:lnSpc>
              <a:spcBef>
                <a:spcPts val="655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Tugas komplek bisa</a:t>
            </a:r>
            <a:r>
              <a:rPr lang="id-ID" sz="2800" spc="35" dirty="0" smtClean="0">
                <a:latin typeface="Arial"/>
                <a:cs typeface="Arial"/>
              </a:rPr>
              <a:t> </a:t>
            </a:r>
            <a:r>
              <a:rPr lang="id-ID" sz="2800" spc="-5" dirty="0" smtClean="0">
                <a:latin typeface="Arial"/>
                <a:cs typeface="Arial"/>
              </a:rPr>
              <a:t>dipecah</a:t>
            </a:r>
            <a:endParaRPr lang="id-ID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259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70"/>
              </a:spcBef>
              <a:buAutoNum type="arabicPeriod" startAt="4"/>
              <a:tabLst>
                <a:tab pos="464184" algn="l"/>
              </a:tabLst>
            </a:pPr>
            <a:r>
              <a:rPr lang="id-ID" dirty="0">
                <a:latin typeface="Arial"/>
                <a:cs typeface="Arial"/>
              </a:rPr>
              <a:t>Inovasi terkait </a:t>
            </a:r>
            <a:r>
              <a:rPr lang="id-ID" i="1" dirty="0">
                <a:latin typeface="Arial"/>
                <a:cs typeface="Arial"/>
              </a:rPr>
              <a:t>lessons </a:t>
            </a:r>
            <a:r>
              <a:rPr lang="id-ID" spc="-5" dirty="0">
                <a:latin typeface="Arial"/>
                <a:cs typeface="Arial"/>
              </a:rPr>
              <a:t>dan</a:t>
            </a:r>
            <a:r>
              <a:rPr lang="id-ID" spc="-10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tradisi</a:t>
            </a:r>
            <a:endParaRPr lang="id-ID" dirty="0">
              <a:latin typeface="Arial"/>
              <a:cs typeface="Arial"/>
            </a:endParaRPr>
          </a:p>
          <a:p>
            <a:pPr marL="463550" indent="-450850">
              <a:lnSpc>
                <a:spcPct val="100000"/>
              </a:lnSpc>
              <a:spcBef>
                <a:spcPts val="765"/>
              </a:spcBef>
              <a:buAutoNum type="arabicPeriod" startAt="4"/>
              <a:tabLst>
                <a:tab pos="464184" algn="l"/>
              </a:tabLst>
            </a:pPr>
            <a:r>
              <a:rPr lang="id-ID" spc="-5" dirty="0">
                <a:latin typeface="Arial"/>
                <a:cs typeface="Arial"/>
              </a:rPr>
              <a:t>Sponsor implementasi, top</a:t>
            </a:r>
            <a:r>
              <a:rPr lang="id-ID" spc="-1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management</a:t>
            </a:r>
            <a:endParaRPr lang="id-ID" dirty="0">
              <a:latin typeface="Arial"/>
              <a:cs typeface="Arial"/>
            </a:endParaRPr>
          </a:p>
          <a:p>
            <a:pPr marL="464184" indent="-451484">
              <a:lnSpc>
                <a:spcPct val="100000"/>
              </a:lnSpc>
              <a:spcBef>
                <a:spcPts val="770"/>
              </a:spcBef>
              <a:buAutoNum type="arabicPeriod" startAt="4"/>
              <a:tabLst>
                <a:tab pos="464820" algn="l"/>
              </a:tabLst>
            </a:pPr>
            <a:r>
              <a:rPr lang="id-ID" dirty="0">
                <a:latin typeface="Arial"/>
                <a:cs typeface="Arial"/>
              </a:rPr>
              <a:t>Investment </a:t>
            </a:r>
            <a:r>
              <a:rPr lang="id-ID" spc="-5" dirty="0">
                <a:latin typeface="Arial"/>
                <a:cs typeface="Arial"/>
              </a:rPr>
              <a:t>masa</a:t>
            </a:r>
            <a:r>
              <a:rPr lang="id-ID" spc="-60" dirty="0">
                <a:latin typeface="Arial"/>
                <a:cs typeface="Arial"/>
              </a:rPr>
              <a:t> </a:t>
            </a:r>
            <a:r>
              <a:rPr lang="id-ID" spc="-10" dirty="0">
                <a:latin typeface="Arial"/>
                <a:cs typeface="Arial"/>
              </a:rPr>
              <a:t>depan</a:t>
            </a:r>
            <a:endParaRPr lang="id-ID" dirty="0">
              <a:latin typeface="Arial"/>
              <a:cs typeface="Arial"/>
            </a:endParaRPr>
          </a:p>
          <a:p>
            <a:pPr marL="12700" marR="2734945">
              <a:lnSpc>
                <a:spcPts val="4610"/>
              </a:lnSpc>
              <a:spcBef>
                <a:spcPts val="280"/>
              </a:spcBef>
              <a:buAutoNum type="arabicPeriod" startAt="4"/>
              <a:tabLst>
                <a:tab pos="464184" algn="l"/>
              </a:tabLst>
            </a:pPr>
            <a:r>
              <a:rPr lang="id-ID" spc="-5" dirty="0">
                <a:latin typeface="Arial"/>
                <a:cs typeface="Arial"/>
              </a:rPr>
              <a:t>Dapat menunjukkan</a:t>
            </a:r>
            <a:r>
              <a:rPr lang="id-ID" spc="-5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hasil  8.Komimen users</a:t>
            </a:r>
            <a:endParaRPr lang="id-ID" dirty="0">
              <a:latin typeface="Arial"/>
              <a:cs typeface="Arial"/>
            </a:endParaRPr>
          </a:p>
          <a:p>
            <a:pPr marL="463550" indent="-450850">
              <a:lnSpc>
                <a:spcPct val="100000"/>
              </a:lnSpc>
              <a:spcBef>
                <a:spcPts val="489"/>
              </a:spcBef>
              <a:buAutoNum type="arabicPeriod" startAt="9"/>
              <a:tabLst>
                <a:tab pos="464184" algn="l"/>
              </a:tabLst>
            </a:pPr>
            <a:r>
              <a:rPr lang="id-ID" spc="-5" dirty="0">
                <a:latin typeface="Arial"/>
                <a:cs typeface="Arial"/>
              </a:rPr>
              <a:t>Realistik</a:t>
            </a:r>
            <a:r>
              <a:rPr lang="id-ID" spc="-1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SD</a:t>
            </a:r>
            <a:endParaRPr lang="id-ID" dirty="0">
              <a:latin typeface="Arial"/>
              <a:cs typeface="Arial"/>
            </a:endParaRPr>
          </a:p>
          <a:p>
            <a:pPr marL="689610" indent="-676910">
              <a:lnSpc>
                <a:spcPct val="100000"/>
              </a:lnSpc>
              <a:spcBef>
                <a:spcPts val="765"/>
              </a:spcBef>
              <a:buAutoNum type="arabicPeriod" startAt="9"/>
              <a:tabLst>
                <a:tab pos="690245" algn="l"/>
              </a:tabLst>
            </a:pPr>
            <a:r>
              <a:rPr lang="id-ID" dirty="0">
                <a:latin typeface="Arial"/>
                <a:cs typeface="Arial"/>
              </a:rPr>
              <a:t>Dan</a:t>
            </a:r>
            <a:r>
              <a:rPr lang="id-ID" spc="-3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lainya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059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7 Tahap Implementasi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7685" indent="-514984">
              <a:lnSpc>
                <a:spcPct val="100000"/>
              </a:lnSpc>
              <a:spcBef>
                <a:spcPts val="8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id-ID" spc="-5" dirty="0">
                <a:latin typeface="Arial"/>
                <a:cs typeface="Arial"/>
              </a:rPr>
              <a:t>Scouting</a:t>
            </a:r>
            <a:endParaRPr lang="id-ID" dirty="0">
              <a:latin typeface="Arial"/>
              <a:cs typeface="Arial"/>
            </a:endParaRPr>
          </a:p>
          <a:p>
            <a:pPr marL="756285" marR="5080" lvl="1" indent="-286385">
              <a:spcBef>
                <a:spcPts val="690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Manajemen menjelaskan isu dan </a:t>
            </a:r>
            <a:r>
              <a:rPr lang="id-ID" dirty="0">
                <a:latin typeface="Arial"/>
                <a:cs typeface="Arial"/>
              </a:rPr>
              <a:t>rencana  stratregis</a:t>
            </a:r>
            <a:r>
              <a:rPr lang="id-ID" spc="-1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jelas.</a:t>
            </a:r>
            <a:endParaRPr lang="id-ID" dirty="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id-ID" dirty="0">
                <a:latin typeface="Arial"/>
                <a:cs typeface="Arial"/>
              </a:rPr>
              <a:t>Entry</a:t>
            </a:r>
          </a:p>
          <a:p>
            <a:pPr marL="756285" marR="655320" lvl="1" indent="-286385">
              <a:spcBef>
                <a:spcPts val="68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Pertemuan dengan pimpinan dan </a:t>
            </a:r>
            <a:r>
              <a:rPr lang="id-ID" dirty="0">
                <a:latin typeface="Arial"/>
                <a:cs typeface="Arial"/>
              </a:rPr>
              <a:t>unit  </a:t>
            </a:r>
            <a:r>
              <a:rPr lang="id-ID" spc="-5" dirty="0">
                <a:latin typeface="Arial"/>
                <a:cs typeface="Arial"/>
              </a:rPr>
              <a:t>membahas </a:t>
            </a:r>
            <a:r>
              <a:rPr lang="id-ID" dirty="0">
                <a:latin typeface="Arial"/>
                <a:cs typeface="Arial"/>
              </a:rPr>
              <a:t>rencana</a:t>
            </a:r>
            <a:r>
              <a:rPr lang="id-ID" spc="2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strategi</a:t>
            </a:r>
          </a:p>
          <a:p>
            <a:pPr marL="756285" marR="161290" lvl="1" indent="-286385">
              <a:spcBef>
                <a:spcPts val="675"/>
              </a:spcBef>
              <a:tabLst>
                <a:tab pos="756920" algn="l"/>
              </a:tabLst>
            </a:pPr>
            <a:r>
              <a:rPr lang="id-ID" spc="-5" dirty="0">
                <a:latin typeface="Arial"/>
                <a:cs typeface="Arial"/>
              </a:rPr>
              <a:t>Mempelajari </a:t>
            </a:r>
            <a:r>
              <a:rPr lang="id-ID" dirty="0">
                <a:latin typeface="Arial"/>
                <a:cs typeface="Arial"/>
              </a:rPr>
              <a:t>kekkurangan dan perbaikan  plan.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6803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551</Words>
  <Application>Microsoft Office PowerPoint</Application>
  <PresentationFormat>On-screen Show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Implementasi Strategi</vt:lpstr>
      <vt:lpstr>Pendahuluan</vt:lpstr>
      <vt:lpstr>PowerPoint Presentation</vt:lpstr>
      <vt:lpstr>Isu Implementasi Strategi</vt:lpstr>
      <vt:lpstr>PowerPoint Presentation</vt:lpstr>
      <vt:lpstr>PowerPoint Presentation</vt:lpstr>
      <vt:lpstr>Syarat Implementasi Efektif</vt:lpstr>
      <vt:lpstr>PowerPoint Presentation</vt:lpstr>
      <vt:lpstr>7 Tahap Implementasi</vt:lpstr>
      <vt:lpstr>PowerPoint Presentation</vt:lpstr>
      <vt:lpstr>PowerPoint Presentation</vt:lpstr>
      <vt:lpstr>Implementasi Strategi</vt:lpstr>
      <vt:lpstr>Pendekatan</vt:lpstr>
      <vt:lpstr>Tahapan</vt:lpstr>
      <vt:lpstr>PowerPoint Presentation</vt:lpstr>
      <vt:lpstr>Komunikasi + Strategi</vt:lpstr>
      <vt:lpstr>Organisasi + Strategi</vt:lpstr>
      <vt:lpstr>Institunalisasi + Strategi</vt:lpstr>
      <vt:lpstr>Operasionalisasi Strategi</vt:lpstr>
      <vt:lpstr>Hirarki Plan</vt:lpstr>
      <vt:lpstr>Kesimpulan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Strategi</dc:title>
  <dc:creator>HP PC</dc:creator>
  <cp:lastModifiedBy>HP PC</cp:lastModifiedBy>
  <cp:revision>2</cp:revision>
  <dcterms:created xsi:type="dcterms:W3CDTF">2018-06-05T07:44:06Z</dcterms:created>
  <dcterms:modified xsi:type="dcterms:W3CDTF">2018-06-05T07:57:39Z</dcterms:modified>
</cp:coreProperties>
</file>