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75" r:id="rId29"/>
    <p:sldId id="284" r:id="rId3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78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544A-3ACE-43CD-97B8-84A77E8F443E}" type="datetimeFigureOut">
              <a:rPr lang="id-ID" smtClean="0"/>
              <a:t>05/06/2018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1DF3-FCE5-4CE6-AA51-BA3B1ED41B4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544A-3ACE-43CD-97B8-84A77E8F443E}" type="datetimeFigureOut">
              <a:rPr lang="id-ID" smtClean="0"/>
              <a:t>05/06/2018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1DF3-FCE5-4CE6-AA51-BA3B1ED41B4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544A-3ACE-43CD-97B8-84A77E8F443E}" type="datetimeFigureOut">
              <a:rPr lang="id-ID" smtClean="0"/>
              <a:t>05/06/2018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1DF3-FCE5-4CE6-AA51-BA3B1ED41B4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544A-3ACE-43CD-97B8-84A77E8F443E}" type="datetimeFigureOut">
              <a:rPr lang="id-ID" smtClean="0"/>
              <a:t>05/06/2018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1DF3-FCE5-4CE6-AA51-BA3B1ED41B4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544A-3ACE-43CD-97B8-84A77E8F443E}" type="datetimeFigureOut">
              <a:rPr lang="id-ID" smtClean="0"/>
              <a:t>05/06/2018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1DF3-FCE5-4CE6-AA51-BA3B1ED41B4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544A-3ACE-43CD-97B8-84A77E8F443E}" type="datetimeFigureOut">
              <a:rPr lang="id-ID" smtClean="0"/>
              <a:t>05/06/2018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1DF3-FCE5-4CE6-AA51-BA3B1ED41B4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544A-3ACE-43CD-97B8-84A77E8F443E}" type="datetimeFigureOut">
              <a:rPr lang="id-ID" smtClean="0"/>
              <a:t>05/06/2018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1DF3-FCE5-4CE6-AA51-BA3B1ED41B4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544A-3ACE-43CD-97B8-84A77E8F443E}" type="datetimeFigureOut">
              <a:rPr lang="id-ID" smtClean="0"/>
              <a:t>05/06/2018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1DF3-FCE5-4CE6-AA51-BA3B1ED41B4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544A-3ACE-43CD-97B8-84A77E8F443E}" type="datetimeFigureOut">
              <a:rPr lang="id-ID" smtClean="0"/>
              <a:t>05/06/2018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1DF3-FCE5-4CE6-AA51-BA3B1ED41B4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544A-3ACE-43CD-97B8-84A77E8F443E}" type="datetimeFigureOut">
              <a:rPr lang="id-ID" smtClean="0"/>
              <a:t>05/06/2018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1DF3-FCE5-4CE6-AA51-BA3B1ED41B45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544A-3ACE-43CD-97B8-84A77E8F443E}" type="datetimeFigureOut">
              <a:rPr lang="id-ID" smtClean="0"/>
              <a:t>05/06/2018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701DF3-FCE5-4CE6-AA51-BA3B1ED41B45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E701DF3-FCE5-4CE6-AA51-BA3B1ED41B45}" type="slidenum">
              <a:rPr lang="id-ID" smtClean="0"/>
              <a:t>‹#›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5BC544A-3ACE-43CD-97B8-84A77E8F443E}" type="datetimeFigureOut">
              <a:rPr lang="id-ID" smtClean="0"/>
              <a:t>05/06/2018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horison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Monitoring dan Evaluasi Lingkungan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By</a:t>
            </a:r>
          </a:p>
          <a:p>
            <a:r>
              <a:rPr lang="id-ID" dirty="0" smtClean="0"/>
              <a:t>Ahmad Irfandi, SKM., MKM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2177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385"/>
              </a:spcBef>
              <a:buSzPct val="95833"/>
              <a:tabLst>
                <a:tab pos="120650" algn="l"/>
              </a:tabLst>
            </a:pPr>
            <a:r>
              <a:rPr lang="id-ID" spc="-5" dirty="0" smtClean="0">
                <a:latin typeface="Arial"/>
                <a:cs typeface="Arial"/>
              </a:rPr>
              <a:t>Baik apabila</a:t>
            </a:r>
            <a:r>
              <a:rPr lang="id-ID" spc="45" dirty="0" smtClean="0">
                <a:latin typeface="Arial"/>
                <a:cs typeface="Arial"/>
              </a:rPr>
              <a:t> </a:t>
            </a:r>
            <a:r>
              <a:rPr lang="id-ID" spc="-5" dirty="0" smtClean="0">
                <a:latin typeface="Arial"/>
                <a:cs typeface="Arial"/>
              </a:rPr>
              <a:t>dilakukan</a:t>
            </a:r>
            <a:endParaRPr lang="id-ID" dirty="0">
              <a:latin typeface="Arial"/>
              <a:cs typeface="Arial"/>
            </a:endParaRPr>
          </a:p>
          <a:p>
            <a:pPr>
              <a:spcBef>
                <a:spcPts val="385"/>
              </a:spcBef>
              <a:buSzPct val="95833"/>
              <a:tabLst>
                <a:tab pos="120650" algn="l"/>
              </a:tabLst>
            </a:pPr>
            <a:r>
              <a:rPr lang="id-ID" spc="-5" dirty="0" smtClean="0">
                <a:latin typeface="Arial"/>
                <a:cs typeface="Arial"/>
              </a:rPr>
              <a:t>Contoh: monitoring proses untuk koreksi penyimpangan  kegiatan</a:t>
            </a:r>
            <a:r>
              <a:rPr lang="id-ID" dirty="0">
                <a:latin typeface="Arial"/>
                <a:cs typeface="Arial"/>
              </a:rPr>
              <a:t> </a:t>
            </a:r>
            <a:endParaRPr lang="id-ID" dirty="0" smtClean="0">
              <a:latin typeface="Arial"/>
              <a:cs typeface="Arial"/>
            </a:endParaRPr>
          </a:p>
          <a:p>
            <a:pPr>
              <a:spcBef>
                <a:spcPts val="385"/>
              </a:spcBef>
              <a:buSzPct val="95833"/>
              <a:tabLst>
                <a:tab pos="120650" algn="l"/>
              </a:tabLst>
            </a:pPr>
            <a:r>
              <a:rPr lang="id-ID" spc="-5" dirty="0" smtClean="0">
                <a:latin typeface="Arial"/>
                <a:cs typeface="Arial"/>
              </a:rPr>
              <a:t>Monit keuangan untuk deteksi masalah</a:t>
            </a:r>
            <a:r>
              <a:rPr lang="id-ID" spc="75" dirty="0" smtClean="0">
                <a:latin typeface="Arial"/>
                <a:cs typeface="Arial"/>
              </a:rPr>
              <a:t> </a:t>
            </a:r>
            <a:r>
              <a:rPr lang="id-ID" spc="-5" dirty="0" smtClean="0">
                <a:latin typeface="Arial"/>
                <a:cs typeface="Arial"/>
              </a:rPr>
              <a:t>keuangan</a:t>
            </a:r>
            <a:endParaRPr lang="id-ID" dirty="0">
              <a:latin typeface="Arial"/>
              <a:cs typeface="Arial"/>
            </a:endParaRPr>
          </a:p>
          <a:p>
            <a:pPr>
              <a:spcBef>
                <a:spcPts val="385"/>
              </a:spcBef>
              <a:buSzPct val="95833"/>
              <a:tabLst>
                <a:tab pos="120650" algn="l"/>
              </a:tabLst>
            </a:pPr>
            <a:r>
              <a:rPr lang="id-ID" spc="-5" dirty="0" smtClean="0">
                <a:latin typeface="Arial"/>
                <a:cs typeface="Arial"/>
              </a:rPr>
              <a:t>Sebaiknya Evaluasi</a:t>
            </a:r>
            <a:r>
              <a:rPr lang="id-ID" spc="45" dirty="0" smtClean="0">
                <a:latin typeface="Arial"/>
                <a:cs typeface="Arial"/>
              </a:rPr>
              <a:t> </a:t>
            </a:r>
            <a:r>
              <a:rPr lang="id-ID" spc="-5" dirty="0" smtClean="0">
                <a:latin typeface="Arial"/>
                <a:cs typeface="Arial"/>
              </a:rPr>
              <a:t>mengukur:</a:t>
            </a:r>
            <a:endParaRPr lang="id-ID" dirty="0" smtClean="0">
              <a:latin typeface="Arial"/>
              <a:cs typeface="Arial"/>
            </a:endParaRPr>
          </a:p>
          <a:p>
            <a:pPr marL="126365" indent="0">
              <a:lnSpc>
                <a:spcPct val="100000"/>
              </a:lnSpc>
              <a:spcBef>
                <a:spcPts val="245"/>
              </a:spcBef>
              <a:buNone/>
            </a:pPr>
            <a:r>
              <a:rPr lang="id-ID" sz="2800" dirty="0" smtClean="0">
                <a:latin typeface="Arial"/>
                <a:cs typeface="Arial"/>
              </a:rPr>
              <a:t>–Outcome</a:t>
            </a:r>
          </a:p>
          <a:p>
            <a:pPr marL="126365" indent="0">
              <a:lnSpc>
                <a:spcPct val="100000"/>
              </a:lnSpc>
              <a:spcBef>
                <a:spcPts val="240"/>
              </a:spcBef>
              <a:buNone/>
            </a:pPr>
            <a:r>
              <a:rPr lang="id-ID" sz="2800" dirty="0" smtClean="0">
                <a:latin typeface="Arial"/>
                <a:cs typeface="Arial"/>
              </a:rPr>
              <a:t>–Output</a:t>
            </a:r>
          </a:p>
          <a:p>
            <a:pPr marL="126365" indent="0">
              <a:lnSpc>
                <a:spcPct val="100000"/>
              </a:lnSpc>
              <a:spcBef>
                <a:spcPts val="240"/>
              </a:spcBef>
              <a:buNone/>
            </a:pPr>
            <a:r>
              <a:rPr lang="id-ID" sz="2800" dirty="0" smtClean="0">
                <a:latin typeface="Arial"/>
                <a:cs typeface="Arial"/>
              </a:rPr>
              <a:t>–Process</a:t>
            </a:r>
          </a:p>
          <a:p>
            <a:pPr marL="126365" indent="0">
              <a:lnSpc>
                <a:spcPct val="100000"/>
              </a:lnSpc>
              <a:spcBef>
                <a:spcPts val="240"/>
              </a:spcBef>
              <a:buNone/>
            </a:pPr>
            <a:r>
              <a:rPr lang="id-ID" sz="2800" dirty="0" smtClean="0">
                <a:latin typeface="Arial"/>
                <a:cs typeface="Arial"/>
              </a:rPr>
              <a:t>–Impact</a:t>
            </a:r>
          </a:p>
          <a:p>
            <a:pPr marL="12700">
              <a:spcBef>
                <a:spcPts val="285"/>
              </a:spcBef>
              <a:buSzPct val="95833"/>
              <a:tabLst>
                <a:tab pos="120650" algn="l"/>
              </a:tabLst>
            </a:pPr>
            <a:r>
              <a:rPr lang="id-ID" spc="-5" dirty="0" smtClean="0">
                <a:latin typeface="Arial"/>
                <a:cs typeface="Arial"/>
              </a:rPr>
              <a:t>Contoh</a:t>
            </a:r>
            <a:endParaRPr lang="id-ID" dirty="0" smtClean="0">
              <a:latin typeface="Arial"/>
              <a:cs typeface="Arial"/>
            </a:endParaRPr>
          </a:p>
          <a:p>
            <a:pPr marL="126365" indent="0">
              <a:lnSpc>
                <a:spcPct val="100000"/>
              </a:lnSpc>
              <a:spcBef>
                <a:spcPts val="245"/>
              </a:spcBef>
              <a:buNone/>
            </a:pPr>
            <a:r>
              <a:rPr lang="id-ID" sz="2800" dirty="0" smtClean="0">
                <a:latin typeface="Arial"/>
                <a:cs typeface="Arial"/>
              </a:rPr>
              <a:t>–Evaluasi strategi: Kesiapan</a:t>
            </a:r>
            <a:r>
              <a:rPr lang="id-ID" sz="2800" spc="-70" dirty="0" smtClean="0">
                <a:latin typeface="Arial"/>
                <a:cs typeface="Arial"/>
              </a:rPr>
              <a:t> </a:t>
            </a:r>
            <a:r>
              <a:rPr lang="id-ID" sz="2800" dirty="0" smtClean="0">
                <a:latin typeface="Arial"/>
                <a:cs typeface="Arial"/>
              </a:rPr>
              <a:t>kapal</a:t>
            </a:r>
          </a:p>
          <a:p>
            <a:pPr marL="126365" indent="0">
              <a:lnSpc>
                <a:spcPct val="100000"/>
              </a:lnSpc>
              <a:spcBef>
                <a:spcPts val="240"/>
              </a:spcBef>
              <a:buNone/>
            </a:pPr>
            <a:r>
              <a:rPr lang="id-ID" sz="2800" dirty="0" smtClean="0">
                <a:latin typeface="Arial"/>
                <a:cs typeface="Arial"/>
              </a:rPr>
              <a:t>–Evaluasi</a:t>
            </a:r>
            <a:r>
              <a:rPr lang="id-ID" sz="2800" spc="-5" dirty="0" smtClean="0">
                <a:latin typeface="Arial"/>
                <a:cs typeface="Arial"/>
              </a:rPr>
              <a:t> </a:t>
            </a:r>
            <a:r>
              <a:rPr lang="id-ID" sz="2800" dirty="0" smtClean="0">
                <a:latin typeface="Arial"/>
                <a:cs typeface="Arial"/>
              </a:rPr>
              <a:t>process:maintenance</a:t>
            </a:r>
          </a:p>
          <a:p>
            <a:pPr marL="126365" indent="0">
              <a:lnSpc>
                <a:spcPct val="100000"/>
              </a:lnSpc>
              <a:spcBef>
                <a:spcPts val="240"/>
              </a:spcBef>
              <a:buNone/>
            </a:pPr>
            <a:r>
              <a:rPr lang="id-ID" sz="2800" dirty="0" smtClean="0">
                <a:latin typeface="Arial"/>
                <a:cs typeface="Arial"/>
              </a:rPr>
              <a:t>–Evaluasi output: jumlah</a:t>
            </a:r>
            <a:r>
              <a:rPr lang="id-ID" sz="2800" spc="-40" dirty="0" smtClean="0">
                <a:latin typeface="Arial"/>
                <a:cs typeface="Arial"/>
              </a:rPr>
              <a:t> </a:t>
            </a:r>
            <a:r>
              <a:rPr lang="id-ID" sz="2800" dirty="0" smtClean="0">
                <a:latin typeface="Arial"/>
                <a:cs typeface="Arial"/>
              </a:rPr>
              <a:t>kapal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3460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marR="81915">
              <a:lnSpc>
                <a:spcPct val="100000"/>
              </a:lnSpc>
              <a:spcBef>
                <a:spcPts val="100"/>
              </a:spcBef>
            </a:pPr>
            <a:r>
              <a:rPr lang="id-ID" sz="1800" dirty="0" smtClean="0">
                <a:latin typeface="Arial"/>
                <a:cs typeface="Arial"/>
              </a:rPr>
              <a:t>3. </a:t>
            </a:r>
            <a:r>
              <a:rPr lang="id-ID" sz="1800" spc="-5" dirty="0" smtClean="0">
                <a:solidFill>
                  <a:srgbClr val="FF3300"/>
                </a:solidFill>
                <a:latin typeface="Arial"/>
                <a:cs typeface="Arial"/>
              </a:rPr>
              <a:t>Penggunaan evaluasi menjamin konsistensi kinerja mencapai tujuan </a:t>
            </a:r>
            <a:r>
              <a:rPr lang="id-ID" sz="1800" spc="-5" dirty="0" smtClean="0">
                <a:latin typeface="Arial"/>
                <a:cs typeface="Arial"/>
              </a:rPr>
              <a:t> Evaluasi agar sesuai dengan kebutuhan pimpinan untuk</a:t>
            </a:r>
            <a:r>
              <a:rPr lang="id-ID" sz="1800" spc="95" dirty="0" smtClean="0">
                <a:latin typeface="Arial"/>
                <a:cs typeface="Arial"/>
              </a:rPr>
              <a:t> </a:t>
            </a:r>
            <a:r>
              <a:rPr lang="id-ID" sz="1800" spc="-5" dirty="0" smtClean="0">
                <a:latin typeface="Arial"/>
                <a:cs typeface="Arial"/>
              </a:rPr>
              <a:t>menilai</a:t>
            </a:r>
            <a:endParaRPr lang="id-ID" sz="1800" dirty="0" smtClean="0">
              <a:latin typeface="Arial"/>
              <a:cs typeface="Arial"/>
            </a:endParaRPr>
          </a:p>
          <a:p>
            <a:pPr marL="316865">
              <a:lnSpc>
                <a:spcPts val="1730"/>
              </a:lnSpc>
            </a:pPr>
            <a:r>
              <a:rPr lang="id-ID" sz="1800" spc="-5" dirty="0" smtClean="0">
                <a:latin typeface="Arial"/>
                <a:cs typeface="Arial"/>
              </a:rPr>
              <a:t>kemampuan organisasi memberi pedoman pada</a:t>
            </a:r>
            <a:r>
              <a:rPr lang="id-ID" sz="1800" spc="70" dirty="0" smtClean="0">
                <a:latin typeface="Arial"/>
                <a:cs typeface="Arial"/>
              </a:rPr>
              <a:t> </a:t>
            </a:r>
            <a:r>
              <a:rPr lang="id-ID" sz="1800" spc="-10" dirty="0" smtClean="0">
                <a:latin typeface="Arial"/>
                <a:cs typeface="Arial"/>
              </a:rPr>
              <a:t>bawahan.</a:t>
            </a:r>
            <a:endParaRPr lang="id-ID" sz="1800" dirty="0" smtClean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id-ID" sz="185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id-ID" sz="1800" spc="-5" dirty="0" smtClean="0">
                <a:latin typeface="Arial"/>
                <a:cs typeface="Arial"/>
              </a:rPr>
              <a:t>Ada 8</a:t>
            </a:r>
            <a:r>
              <a:rPr lang="id-ID" sz="1800" spc="-10" dirty="0" smtClean="0">
                <a:latin typeface="Arial"/>
                <a:cs typeface="Arial"/>
              </a:rPr>
              <a:t> </a:t>
            </a:r>
            <a:r>
              <a:rPr lang="id-ID" sz="1800" spc="-5" dirty="0" smtClean="0">
                <a:latin typeface="Arial"/>
                <a:cs typeface="Arial"/>
              </a:rPr>
              <a:t>prinsip</a:t>
            </a:r>
            <a:r>
              <a:rPr lang="id-ID" sz="1800" spc="-5" dirty="0" smtClean="0">
                <a:solidFill>
                  <a:srgbClr val="FF3300"/>
                </a:solidFill>
                <a:latin typeface="Arial"/>
                <a:cs typeface="Arial"/>
              </a:rPr>
              <a:t>:</a:t>
            </a:r>
            <a:endParaRPr lang="id-ID" sz="1800" dirty="0" smtClean="0">
              <a:latin typeface="Arial"/>
              <a:cs typeface="Arial"/>
            </a:endParaRPr>
          </a:p>
          <a:p>
            <a:pPr marL="316865" indent="-304165">
              <a:lnSpc>
                <a:spcPct val="100000"/>
              </a:lnSpc>
              <a:buAutoNum type="arabicPeriod"/>
              <a:tabLst>
                <a:tab pos="317500" algn="l"/>
              </a:tabLst>
            </a:pPr>
            <a:r>
              <a:rPr lang="id-ID" sz="1800" spc="-5" dirty="0" smtClean="0">
                <a:latin typeface="Arial"/>
                <a:cs typeface="Arial"/>
              </a:rPr>
              <a:t>Evaluasi harus ada link </a:t>
            </a:r>
            <a:r>
              <a:rPr lang="id-ID" sz="1800" spc="-10" dirty="0" smtClean="0">
                <a:latin typeface="Arial"/>
                <a:cs typeface="Arial"/>
              </a:rPr>
              <a:t>agar </a:t>
            </a:r>
            <a:r>
              <a:rPr lang="id-ID" sz="1800" spc="-5" dirty="0" smtClean="0">
                <a:latin typeface="Arial"/>
                <a:cs typeface="Arial"/>
              </a:rPr>
              <a:t>bermanfaat. Evaluasi harus</a:t>
            </a:r>
            <a:r>
              <a:rPr lang="id-ID" sz="1800" spc="105" dirty="0" smtClean="0">
                <a:latin typeface="Arial"/>
                <a:cs typeface="Arial"/>
              </a:rPr>
              <a:t> </a:t>
            </a:r>
            <a:r>
              <a:rPr lang="id-ID" sz="1800" spc="-5" dirty="0" smtClean="0">
                <a:latin typeface="Arial"/>
                <a:cs typeface="Arial"/>
              </a:rPr>
              <a:t>ada</a:t>
            </a:r>
            <a:endParaRPr lang="id-ID" sz="1800" dirty="0" smtClean="0">
              <a:latin typeface="Arial"/>
              <a:cs typeface="Arial"/>
            </a:endParaRPr>
          </a:p>
          <a:p>
            <a:pPr marL="735965" lvl="1" indent="-266700">
              <a:spcBef>
                <a:spcPts val="5"/>
              </a:spcBef>
              <a:tabLst>
                <a:tab pos="735965" algn="l"/>
                <a:tab pos="736600" algn="l"/>
              </a:tabLst>
            </a:pPr>
            <a:r>
              <a:rPr lang="id-ID" sz="1600" spc="-5" dirty="0" smtClean="0">
                <a:latin typeface="Arial"/>
                <a:cs typeface="Arial"/>
              </a:rPr>
              <a:t>Koordinasi: pada level </a:t>
            </a:r>
            <a:r>
              <a:rPr lang="id-ID" sz="1600" spc="-10" dirty="0" smtClean="0">
                <a:latin typeface="Arial"/>
                <a:cs typeface="Arial"/>
              </a:rPr>
              <a:t>yang</a:t>
            </a:r>
            <a:r>
              <a:rPr lang="id-ID" sz="1600" dirty="0" smtClean="0">
                <a:latin typeface="Arial"/>
                <a:cs typeface="Arial"/>
              </a:rPr>
              <a:t> </a:t>
            </a:r>
            <a:r>
              <a:rPr lang="id-ID" sz="1600" spc="-5" dirty="0" smtClean="0">
                <a:latin typeface="Arial"/>
                <a:cs typeface="Arial"/>
              </a:rPr>
              <a:t>sama</a:t>
            </a:r>
            <a:endParaRPr lang="id-ID" sz="1600" dirty="0" smtClean="0">
              <a:latin typeface="Arial"/>
              <a:cs typeface="Arial"/>
            </a:endParaRPr>
          </a:p>
          <a:p>
            <a:pPr marL="735965" lvl="1" indent="-266700">
              <a:lnSpc>
                <a:spcPts val="1914"/>
              </a:lnSpc>
              <a:tabLst>
                <a:tab pos="735965" algn="l"/>
                <a:tab pos="736600" algn="l"/>
              </a:tabLst>
            </a:pPr>
            <a:r>
              <a:rPr lang="id-ID" sz="1600" spc="-5" dirty="0" smtClean="0">
                <a:latin typeface="Arial"/>
                <a:cs typeface="Arial"/>
              </a:rPr>
              <a:t>Integrasi: interdependent semua</a:t>
            </a:r>
            <a:r>
              <a:rPr lang="id-ID" sz="1600" spc="35" dirty="0" smtClean="0">
                <a:latin typeface="Arial"/>
                <a:cs typeface="Arial"/>
              </a:rPr>
              <a:t> </a:t>
            </a:r>
            <a:r>
              <a:rPr lang="id-ID" sz="1600" spc="-5" dirty="0" smtClean="0">
                <a:latin typeface="Arial"/>
                <a:cs typeface="Arial"/>
              </a:rPr>
              <a:t>level</a:t>
            </a:r>
            <a:endParaRPr lang="id-ID" sz="1600" dirty="0" smtClean="0">
              <a:latin typeface="Arial"/>
              <a:cs typeface="Arial"/>
            </a:endParaRPr>
          </a:p>
          <a:p>
            <a:pPr marL="316865" marR="5080" indent="-304165">
              <a:lnSpc>
                <a:spcPct val="80000"/>
              </a:lnSpc>
              <a:spcBef>
                <a:spcPts val="430"/>
              </a:spcBef>
              <a:buAutoNum type="arabicPeriod"/>
              <a:tabLst>
                <a:tab pos="317500" algn="l"/>
              </a:tabLst>
            </a:pPr>
            <a:r>
              <a:rPr lang="id-ID" sz="1800" spc="-5" dirty="0" smtClean="0">
                <a:latin typeface="Arial"/>
                <a:cs typeface="Arial"/>
              </a:rPr>
              <a:t>Evaluasi adalah eksperimen. </a:t>
            </a:r>
            <a:r>
              <a:rPr lang="id-ID" sz="1800" dirty="0" smtClean="0">
                <a:latin typeface="Arial"/>
                <a:cs typeface="Arial"/>
              </a:rPr>
              <a:t>E </a:t>
            </a:r>
            <a:r>
              <a:rPr lang="id-ID" sz="1800" spc="-5" dirty="0" smtClean="0">
                <a:latin typeface="Arial"/>
                <a:cs typeface="Arial"/>
              </a:rPr>
              <a:t>menggunakan indikator </a:t>
            </a:r>
            <a:r>
              <a:rPr lang="id-ID" sz="1800" spc="-10" dirty="0" smtClean="0">
                <a:latin typeface="Arial"/>
                <a:cs typeface="Arial"/>
              </a:rPr>
              <a:t>yang </a:t>
            </a:r>
            <a:r>
              <a:rPr lang="id-ID" sz="1800" spc="-5" dirty="0" smtClean="0">
                <a:latin typeface="Arial"/>
                <a:cs typeface="Arial"/>
              </a:rPr>
              <a:t>sesuai  dan terkait dengan perubahan Misi </a:t>
            </a:r>
            <a:r>
              <a:rPr lang="id-ID" sz="1800" dirty="0" smtClean="0">
                <a:latin typeface="Arial"/>
                <a:cs typeface="Arial"/>
              </a:rPr>
              <a:t>. </a:t>
            </a:r>
            <a:r>
              <a:rPr lang="id-ID" sz="1800" spc="-5" dirty="0" smtClean="0">
                <a:latin typeface="Arial"/>
                <a:cs typeface="Arial"/>
              </a:rPr>
              <a:t>Bila indikator tidak mengukur itu  bisa</a:t>
            </a:r>
            <a:r>
              <a:rPr lang="id-ID" sz="1800" dirty="0" smtClean="0">
                <a:latin typeface="Arial"/>
                <a:cs typeface="Arial"/>
              </a:rPr>
              <a:t> </a:t>
            </a:r>
            <a:r>
              <a:rPr lang="id-ID" sz="1800" spc="-5" dirty="0" smtClean="0">
                <a:latin typeface="Arial"/>
                <a:cs typeface="Arial"/>
              </a:rPr>
              <a:t>modifikasi.</a:t>
            </a:r>
            <a:endParaRPr lang="id-ID" sz="1800" dirty="0" smtClean="0">
              <a:latin typeface="Arial"/>
              <a:cs typeface="Arial"/>
            </a:endParaRPr>
          </a:p>
          <a:p>
            <a:pPr marL="316865" marR="55244" indent="-304165">
              <a:lnSpc>
                <a:spcPct val="80000"/>
              </a:lnSpc>
              <a:spcBef>
                <a:spcPts val="430"/>
              </a:spcBef>
              <a:buAutoNum type="arabicPeriod"/>
              <a:tabLst>
                <a:tab pos="317500" algn="l"/>
              </a:tabLst>
            </a:pPr>
            <a:r>
              <a:rPr lang="id-ID" sz="1800" spc="-5" dirty="0" smtClean="0">
                <a:latin typeface="Arial"/>
                <a:cs typeface="Arial"/>
              </a:rPr>
              <a:t>Evaluasi mungkin tidak lengkap. Misal, mengukur outcome </a:t>
            </a:r>
            <a:r>
              <a:rPr lang="id-ID" sz="1800" dirty="0" smtClean="0">
                <a:latin typeface="Arial"/>
                <a:cs typeface="Arial"/>
              </a:rPr>
              <a:t>taa </a:t>
            </a:r>
            <a:r>
              <a:rPr lang="id-ID" sz="1800" spc="-5" dirty="0" smtClean="0">
                <a:latin typeface="Arial"/>
                <a:cs typeface="Arial"/>
              </a:rPr>
              <a:t>data.  Maka pengukuran dikaitkan dengan </a:t>
            </a:r>
            <a:r>
              <a:rPr lang="id-ID" sz="1800" dirty="0" smtClean="0">
                <a:latin typeface="Arial"/>
                <a:cs typeface="Arial"/>
              </a:rPr>
              <a:t>faktor </a:t>
            </a:r>
            <a:r>
              <a:rPr lang="id-ID" sz="1800" spc="-10" dirty="0" smtClean="0">
                <a:latin typeface="Arial"/>
                <a:cs typeface="Arial"/>
              </a:rPr>
              <a:t>yang </a:t>
            </a:r>
            <a:r>
              <a:rPr lang="id-ID" sz="1800" spc="-5" dirty="0" smtClean="0">
                <a:latin typeface="Arial"/>
                <a:cs typeface="Arial"/>
              </a:rPr>
              <a:t>terkait dengan  outcome. Pengukuran second </a:t>
            </a:r>
            <a:r>
              <a:rPr lang="id-ID" sz="1800" dirty="0" smtClean="0">
                <a:latin typeface="Arial"/>
                <a:cs typeface="Arial"/>
              </a:rPr>
              <a:t>step</a:t>
            </a:r>
            <a:r>
              <a:rPr lang="id-ID" sz="1800" spc="25" dirty="0" smtClean="0">
                <a:latin typeface="Arial"/>
                <a:cs typeface="Arial"/>
              </a:rPr>
              <a:t> </a:t>
            </a:r>
            <a:r>
              <a:rPr lang="id-ID" sz="1800" spc="-5" dirty="0" smtClean="0">
                <a:latin typeface="Arial"/>
                <a:cs typeface="Arial"/>
              </a:rPr>
              <a:t>(surogate)</a:t>
            </a:r>
            <a:endParaRPr lang="id-ID" sz="1800" dirty="0" smtClean="0">
              <a:latin typeface="Arial"/>
              <a:cs typeface="Arial"/>
            </a:endParaRPr>
          </a:p>
          <a:p>
            <a:pPr marL="1155065" indent="-228600">
              <a:spcBef>
                <a:spcPts val="5"/>
              </a:spcBef>
              <a:tabLst>
                <a:tab pos="1155065" algn="l"/>
                <a:tab pos="1155700" algn="l"/>
              </a:tabLst>
            </a:pPr>
            <a:r>
              <a:rPr lang="id-ID" sz="1400" dirty="0" smtClean="0">
                <a:latin typeface="Arial"/>
                <a:cs typeface="Arial"/>
              </a:rPr>
              <a:t>Identifikasi faktor </a:t>
            </a:r>
            <a:r>
              <a:rPr lang="id-ID" sz="1400" spc="-5" dirty="0" smtClean="0">
                <a:latin typeface="Arial"/>
                <a:cs typeface="Arial"/>
              </a:rPr>
              <a:t>yang </a:t>
            </a:r>
            <a:r>
              <a:rPr lang="id-ID" sz="1400" dirty="0" smtClean="0">
                <a:latin typeface="Arial"/>
                <a:cs typeface="Arial"/>
              </a:rPr>
              <a:t>mempengaruhi</a:t>
            </a:r>
            <a:r>
              <a:rPr lang="id-ID" sz="1400" spc="-140" dirty="0" smtClean="0">
                <a:latin typeface="Arial"/>
                <a:cs typeface="Arial"/>
              </a:rPr>
              <a:t> </a:t>
            </a:r>
            <a:r>
              <a:rPr lang="id-ID" sz="1400" dirty="0" smtClean="0">
                <a:latin typeface="Arial"/>
                <a:cs typeface="Arial"/>
              </a:rPr>
              <a:t>outcome</a:t>
            </a:r>
          </a:p>
          <a:p>
            <a:pPr marL="1155065" indent="-228600">
              <a:spcBef>
                <a:spcPts val="5"/>
              </a:spcBef>
              <a:tabLst>
                <a:tab pos="1155065" algn="l"/>
                <a:tab pos="1155700" algn="l"/>
              </a:tabLst>
            </a:pPr>
            <a:r>
              <a:rPr lang="id-ID" sz="1400" dirty="0" smtClean="0">
                <a:latin typeface="Arial"/>
                <a:cs typeface="Arial"/>
              </a:rPr>
              <a:t>Alat ukur dicek </a:t>
            </a:r>
            <a:r>
              <a:rPr lang="id-ID" sz="1400" spc="-5" dirty="0" smtClean="0">
                <a:latin typeface="Arial"/>
                <a:cs typeface="Arial"/>
              </a:rPr>
              <a:t>validity </a:t>
            </a:r>
            <a:r>
              <a:rPr lang="id-ID" sz="1400" dirty="0" smtClean="0">
                <a:latin typeface="Arial"/>
                <a:cs typeface="Arial"/>
              </a:rPr>
              <a:t>terkait dengan</a:t>
            </a:r>
            <a:r>
              <a:rPr lang="id-ID" sz="1400" spc="-145" dirty="0" smtClean="0">
                <a:latin typeface="Arial"/>
                <a:cs typeface="Arial"/>
              </a:rPr>
              <a:t> </a:t>
            </a:r>
            <a:r>
              <a:rPr lang="id-ID" sz="1400" dirty="0" smtClean="0">
                <a:latin typeface="Arial"/>
                <a:cs typeface="Arial"/>
              </a:rPr>
              <a:t>outcome</a:t>
            </a:r>
          </a:p>
          <a:p>
            <a:pPr marL="1155065" indent="-228600">
              <a:tabLst>
                <a:tab pos="1155065" algn="l"/>
                <a:tab pos="1155700" algn="l"/>
              </a:tabLst>
            </a:pPr>
            <a:r>
              <a:rPr lang="id-ID" sz="1400" dirty="0" smtClean="0">
                <a:latin typeface="Arial"/>
                <a:cs typeface="Arial"/>
              </a:rPr>
              <a:t>Pengukuran future semakin</a:t>
            </a:r>
            <a:r>
              <a:rPr lang="id-ID" sz="1400" spc="-125" dirty="0" smtClean="0">
                <a:latin typeface="Arial"/>
                <a:cs typeface="Arial"/>
              </a:rPr>
              <a:t> </a:t>
            </a:r>
            <a:r>
              <a:rPr lang="id-ID" sz="1400" dirty="0" smtClean="0">
                <a:latin typeface="Arial"/>
                <a:cs typeface="Arial"/>
              </a:rPr>
              <a:t>sulit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90951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1790" indent="-351790">
              <a:lnSpc>
                <a:spcPct val="100000"/>
              </a:lnSpc>
              <a:spcBef>
                <a:spcPts val="100"/>
              </a:spcBef>
              <a:buAutoNum type="arabicPeriod" startAt="4"/>
              <a:tabLst>
                <a:tab pos="351790" algn="l"/>
              </a:tabLst>
            </a:pPr>
            <a:r>
              <a:rPr lang="id-ID" sz="2400" spc="-5" dirty="0" smtClean="0">
                <a:latin typeface="Arial"/>
                <a:cs typeface="Arial"/>
              </a:rPr>
              <a:t>Melibatkan</a:t>
            </a:r>
            <a:r>
              <a:rPr lang="id-ID" sz="2400" spc="15" dirty="0" smtClean="0">
                <a:latin typeface="Arial"/>
                <a:cs typeface="Arial"/>
              </a:rPr>
              <a:t> </a:t>
            </a:r>
            <a:r>
              <a:rPr lang="id-ID" sz="2400" spc="-5" dirty="0" smtClean="0">
                <a:latin typeface="Arial"/>
                <a:cs typeface="Arial"/>
              </a:rPr>
              <a:t>stakeholder.</a:t>
            </a:r>
            <a:endParaRPr lang="id-ID" sz="2400" dirty="0" smtClean="0">
              <a:latin typeface="Arial"/>
              <a:cs typeface="Arial"/>
            </a:endParaRPr>
          </a:p>
          <a:p>
            <a:pPr marL="1003300" marR="187325" lvl="1" indent="-533400">
              <a:lnSpc>
                <a:spcPts val="1920"/>
              </a:lnSpc>
              <a:spcBef>
                <a:spcPts val="465"/>
              </a:spcBef>
              <a:tabLst>
                <a:tab pos="1002665" algn="l"/>
                <a:tab pos="1003300" algn="l"/>
              </a:tabLst>
            </a:pPr>
            <a:r>
              <a:rPr lang="id-ID" sz="2000" dirty="0" smtClean="0">
                <a:latin typeface="Arial"/>
                <a:cs typeface="Arial"/>
              </a:rPr>
              <a:t>Pimpinan menentukan evaluasi karena</a:t>
            </a:r>
            <a:r>
              <a:rPr lang="id-ID" sz="2000" spc="-125" dirty="0" smtClean="0">
                <a:latin typeface="Arial"/>
                <a:cs typeface="Arial"/>
              </a:rPr>
              <a:t> </a:t>
            </a:r>
            <a:r>
              <a:rPr lang="id-ID" sz="2000" dirty="0" smtClean="0">
                <a:latin typeface="Arial"/>
                <a:cs typeface="Arial"/>
              </a:rPr>
              <a:t>yang  tanggung jawab dan tahu</a:t>
            </a:r>
            <a:r>
              <a:rPr lang="id-ID" sz="2000" spc="-80" dirty="0" smtClean="0">
                <a:latin typeface="Arial"/>
                <a:cs typeface="Arial"/>
              </a:rPr>
              <a:t> </a:t>
            </a:r>
            <a:r>
              <a:rPr lang="id-ID" sz="2000" dirty="0" smtClean="0">
                <a:latin typeface="Arial"/>
                <a:cs typeface="Arial"/>
              </a:rPr>
              <a:t>arahan</a:t>
            </a:r>
          </a:p>
          <a:p>
            <a:pPr marL="1003300" marR="271145" lvl="1" indent="-533400">
              <a:lnSpc>
                <a:spcPts val="1920"/>
              </a:lnSpc>
              <a:spcBef>
                <a:spcPts val="484"/>
              </a:spcBef>
              <a:tabLst>
                <a:tab pos="1002665" algn="l"/>
                <a:tab pos="1003300" algn="l"/>
              </a:tabLst>
            </a:pPr>
            <a:r>
              <a:rPr lang="id-ID" sz="2000" dirty="0" smtClean="0">
                <a:latin typeface="Arial"/>
                <a:cs typeface="Arial"/>
              </a:rPr>
              <a:t>Yang lain menentukan operasionalisasi</a:t>
            </a:r>
            <a:r>
              <a:rPr lang="id-ID" sz="2000" spc="-114" dirty="0" smtClean="0">
                <a:latin typeface="Arial"/>
                <a:cs typeface="Arial"/>
              </a:rPr>
              <a:t> </a:t>
            </a:r>
            <a:r>
              <a:rPr lang="id-ID" sz="2000" dirty="0" smtClean="0">
                <a:latin typeface="Arial"/>
                <a:cs typeface="Arial"/>
              </a:rPr>
              <a:t>dari  pengukuran proses dan</a:t>
            </a:r>
            <a:r>
              <a:rPr lang="id-ID" sz="2000" spc="-100" dirty="0" smtClean="0">
                <a:latin typeface="Arial"/>
                <a:cs typeface="Arial"/>
              </a:rPr>
              <a:t> </a:t>
            </a:r>
            <a:r>
              <a:rPr lang="id-ID" sz="2000" dirty="0" smtClean="0">
                <a:latin typeface="Arial"/>
                <a:cs typeface="Arial"/>
              </a:rPr>
              <a:t>output</a:t>
            </a:r>
          </a:p>
          <a:p>
            <a:pPr marL="267970" marR="74295" indent="-267970">
              <a:lnSpc>
                <a:spcPct val="80000"/>
              </a:lnSpc>
              <a:spcBef>
                <a:spcPts val="585"/>
              </a:spcBef>
              <a:buAutoNum type="arabicPeriod" startAt="4"/>
              <a:tabLst>
                <a:tab pos="267970" algn="l"/>
              </a:tabLst>
            </a:pPr>
            <a:r>
              <a:rPr lang="id-ID" sz="2400" spc="-5" dirty="0" smtClean="0">
                <a:latin typeface="Arial"/>
                <a:cs typeface="Arial"/>
              </a:rPr>
              <a:t>Evaluasi keuangan salah </a:t>
            </a:r>
            <a:r>
              <a:rPr lang="id-ID" sz="2400" dirty="0" smtClean="0">
                <a:latin typeface="Arial"/>
                <a:cs typeface="Arial"/>
              </a:rPr>
              <a:t>satu </a:t>
            </a:r>
            <a:r>
              <a:rPr lang="id-ID" sz="2400" spc="-5" dirty="0" smtClean="0">
                <a:latin typeface="Arial"/>
                <a:cs typeface="Arial"/>
              </a:rPr>
              <a:t>evaluasi  tradisional. Evaluasi yang multiple aspek  lebih baik karena memberikan informasi  komprehensive. Evaluasi harus</a:t>
            </a:r>
            <a:r>
              <a:rPr lang="id-ID" sz="2400" spc="55" dirty="0" smtClean="0">
                <a:latin typeface="Arial"/>
                <a:cs typeface="Arial"/>
              </a:rPr>
              <a:t> </a:t>
            </a:r>
            <a:r>
              <a:rPr lang="id-ID" sz="2400" dirty="0" smtClean="0">
                <a:latin typeface="Arial"/>
                <a:cs typeface="Arial"/>
              </a:rPr>
              <a:t>terkait.</a:t>
            </a:r>
          </a:p>
          <a:p>
            <a:pPr marL="351790" marR="5080" indent="-351790">
              <a:lnSpc>
                <a:spcPct val="80000"/>
              </a:lnSpc>
              <a:spcBef>
                <a:spcPts val="580"/>
              </a:spcBef>
              <a:buAutoNum type="arabicPeriod" startAt="4"/>
              <a:tabLst>
                <a:tab pos="351790" algn="l"/>
              </a:tabLst>
            </a:pPr>
            <a:r>
              <a:rPr lang="id-ID" sz="2400" spc="-5" dirty="0" smtClean="0">
                <a:latin typeface="Arial"/>
                <a:cs typeface="Arial"/>
              </a:rPr>
              <a:t>Evaluasi over </a:t>
            </a:r>
            <a:r>
              <a:rPr lang="id-ID" sz="2400" dirty="0" smtClean="0">
                <a:latin typeface="Arial"/>
                <a:cs typeface="Arial"/>
              </a:rPr>
              <a:t>time </a:t>
            </a:r>
            <a:r>
              <a:rPr lang="id-ID" sz="2400" spc="-5" dirty="0" smtClean="0">
                <a:latin typeface="Arial"/>
                <a:cs typeface="Arial"/>
              </a:rPr>
              <a:t>(monitoring). Indikator  kinerja dapat menunjukkan sesuatu  sudah/sedang dikerjakan menurut waktu.  Perlu analisis dokumen untuk  mengetahui</a:t>
            </a:r>
            <a:r>
              <a:rPr lang="id-ID" sz="2400" spc="15" dirty="0" smtClean="0">
                <a:latin typeface="Arial"/>
                <a:cs typeface="Arial"/>
              </a:rPr>
              <a:t> </a:t>
            </a:r>
            <a:r>
              <a:rPr lang="id-ID" sz="2400" spc="-5" dirty="0" smtClean="0">
                <a:latin typeface="Arial"/>
                <a:cs typeface="Arial"/>
              </a:rPr>
              <a:t>kinerja</a:t>
            </a:r>
            <a:endParaRPr lang="id-ID" sz="24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11388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7970" marR="85090" indent="-267970">
              <a:lnSpc>
                <a:spcPct val="90000"/>
              </a:lnSpc>
              <a:spcBef>
                <a:spcPts val="385"/>
              </a:spcBef>
              <a:buSzPct val="95833"/>
              <a:buAutoNum type="arabicPeriod" startAt="7"/>
              <a:tabLst>
                <a:tab pos="267970" algn="l"/>
              </a:tabLst>
            </a:pPr>
            <a:r>
              <a:rPr lang="id-ID" sz="2400" spc="-5" dirty="0" smtClean="0">
                <a:latin typeface="Arial"/>
                <a:cs typeface="Arial"/>
              </a:rPr>
              <a:t>Mengukur yang penting. SD digunakan,  kumpulkan, simpan, dan analisis. Kegiatan  evaluasi tidak hanya untuk melakukan  pengukuran. Evaluasi harus</a:t>
            </a:r>
            <a:r>
              <a:rPr lang="id-ID" sz="2400" spc="60" dirty="0" smtClean="0">
                <a:latin typeface="Arial"/>
                <a:cs typeface="Arial"/>
              </a:rPr>
              <a:t> </a:t>
            </a:r>
            <a:r>
              <a:rPr lang="id-ID" sz="2400" spc="-5" dirty="0" smtClean="0">
                <a:latin typeface="Arial"/>
                <a:cs typeface="Arial"/>
              </a:rPr>
              <a:t>jelas.</a:t>
            </a:r>
            <a:endParaRPr lang="id-ID" sz="2400" dirty="0" smtClean="0">
              <a:latin typeface="Arial"/>
              <a:cs typeface="Arial"/>
            </a:endParaRPr>
          </a:p>
          <a:p>
            <a:pPr marL="351155" indent="-338455">
              <a:lnSpc>
                <a:spcPct val="100000"/>
              </a:lnSpc>
              <a:spcBef>
                <a:spcPts val="290"/>
              </a:spcBef>
              <a:buSzPct val="95833"/>
              <a:buAutoNum type="arabicPeriod" startAt="7"/>
              <a:tabLst>
                <a:tab pos="351790" algn="l"/>
              </a:tabLst>
            </a:pPr>
            <a:r>
              <a:rPr lang="id-ID" sz="2400" spc="-5" dirty="0" smtClean="0">
                <a:latin typeface="Arial"/>
                <a:cs typeface="Arial"/>
              </a:rPr>
              <a:t>Evaluasi harus didukung oleh</a:t>
            </a:r>
            <a:r>
              <a:rPr lang="id-ID" sz="2400" spc="75" dirty="0" smtClean="0">
                <a:latin typeface="Arial"/>
                <a:cs typeface="Arial"/>
              </a:rPr>
              <a:t> </a:t>
            </a:r>
            <a:r>
              <a:rPr lang="id-ID" sz="2400" spc="-5" dirty="0" smtClean="0">
                <a:latin typeface="Arial"/>
                <a:cs typeface="Arial"/>
              </a:rPr>
              <a:t>pimpinan.</a:t>
            </a:r>
            <a:endParaRPr lang="id-ID" sz="2400" dirty="0" smtClean="0">
              <a:latin typeface="Arial"/>
              <a:cs typeface="Arial"/>
            </a:endParaRPr>
          </a:p>
          <a:p>
            <a:pPr marL="1003300" marR="441959" lvl="1" indent="-533400">
              <a:lnSpc>
                <a:spcPts val="2160"/>
              </a:lnSpc>
              <a:spcBef>
                <a:spcPts val="515"/>
              </a:spcBef>
              <a:tabLst>
                <a:tab pos="1002665" algn="l"/>
                <a:tab pos="1003300" algn="l"/>
              </a:tabLst>
            </a:pPr>
            <a:r>
              <a:rPr lang="id-ID" sz="2000" dirty="0" smtClean="0">
                <a:latin typeface="Arial"/>
                <a:cs typeface="Arial"/>
              </a:rPr>
              <a:t>Evaluasi menghasilkan data- informasi</a:t>
            </a:r>
            <a:r>
              <a:rPr lang="id-ID" sz="2000" spc="-114" dirty="0" smtClean="0">
                <a:latin typeface="Arial"/>
                <a:cs typeface="Arial"/>
              </a:rPr>
              <a:t> </a:t>
            </a:r>
            <a:r>
              <a:rPr lang="id-ID" sz="2000" dirty="0" smtClean="0">
                <a:latin typeface="Arial"/>
                <a:cs typeface="Arial"/>
              </a:rPr>
              <a:t>untuk  pimpinan.</a:t>
            </a:r>
          </a:p>
          <a:p>
            <a:pPr marL="1003300" marR="455295" lvl="1" indent="-533400">
              <a:lnSpc>
                <a:spcPts val="2160"/>
              </a:lnSpc>
              <a:spcBef>
                <a:spcPts val="484"/>
              </a:spcBef>
              <a:tabLst>
                <a:tab pos="1002665" algn="l"/>
                <a:tab pos="1003300" algn="l"/>
              </a:tabLst>
            </a:pPr>
            <a:r>
              <a:rPr lang="id-ID" sz="2000" dirty="0" smtClean="0">
                <a:latin typeface="Arial"/>
                <a:cs typeface="Arial"/>
              </a:rPr>
              <a:t>Bagaimana data meningkatkan</a:t>
            </a:r>
            <a:r>
              <a:rPr lang="id-ID" sz="2000" spc="-110" dirty="0" smtClean="0">
                <a:latin typeface="Arial"/>
                <a:cs typeface="Arial"/>
              </a:rPr>
              <a:t> </a:t>
            </a:r>
            <a:r>
              <a:rPr lang="id-ID" sz="2000" dirty="0" smtClean="0">
                <a:latin typeface="Arial"/>
                <a:cs typeface="Arial"/>
              </a:rPr>
              <a:t>memperbaiki  keputusan</a:t>
            </a:r>
          </a:p>
          <a:p>
            <a:pPr marL="1003300" lvl="1" indent="-533400">
              <a:spcBef>
                <a:spcPts val="204"/>
              </a:spcBef>
              <a:tabLst>
                <a:tab pos="1002665" algn="l"/>
                <a:tab pos="1003300" algn="l"/>
              </a:tabLst>
            </a:pPr>
            <a:r>
              <a:rPr lang="id-ID" sz="2000" dirty="0" smtClean="0">
                <a:latin typeface="Arial"/>
                <a:cs typeface="Arial"/>
              </a:rPr>
              <a:t>Mengumpulkan data yang relevan dan</a:t>
            </a:r>
            <a:r>
              <a:rPr lang="id-ID" sz="2000" spc="-130" dirty="0" smtClean="0">
                <a:latin typeface="Arial"/>
                <a:cs typeface="Arial"/>
              </a:rPr>
              <a:t> </a:t>
            </a:r>
            <a:r>
              <a:rPr lang="id-ID" sz="2000" dirty="0" smtClean="0">
                <a:latin typeface="Arial"/>
                <a:cs typeface="Arial"/>
              </a:rPr>
              <a:t>penting</a:t>
            </a:r>
          </a:p>
          <a:p>
            <a:pPr marL="1003300" lvl="1" indent="-533400">
              <a:spcBef>
                <a:spcPts val="245"/>
              </a:spcBef>
              <a:tabLst>
                <a:tab pos="1002665" algn="l"/>
                <a:tab pos="1003300" algn="l"/>
              </a:tabLst>
            </a:pPr>
            <a:r>
              <a:rPr lang="id-ID" sz="2000" dirty="0" smtClean="0">
                <a:latin typeface="Arial"/>
                <a:cs typeface="Arial"/>
              </a:rPr>
              <a:t>Data yang tidak penting tidak perlu</a:t>
            </a:r>
            <a:r>
              <a:rPr lang="id-ID" sz="2000" spc="-135" dirty="0" smtClean="0">
                <a:latin typeface="Arial"/>
                <a:cs typeface="Arial"/>
              </a:rPr>
              <a:t> </a:t>
            </a:r>
            <a:r>
              <a:rPr lang="id-ID" sz="2000" dirty="0" smtClean="0">
                <a:latin typeface="Arial"/>
                <a:cs typeface="Arial"/>
              </a:rPr>
              <a:t>dikumpulkan.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716471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pc="-5" dirty="0" smtClean="0"/>
              <a:t>Mengapa</a:t>
            </a:r>
            <a:r>
              <a:rPr lang="id-ID" spc="-65" dirty="0" smtClean="0"/>
              <a:t> </a:t>
            </a:r>
            <a:r>
              <a:rPr lang="id-ID" spc="-5" dirty="0" smtClean="0"/>
              <a:t>M+E?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>
              <a:spcBef>
                <a:spcPts val="770"/>
              </a:spcBef>
              <a:buSzPct val="96428"/>
              <a:tabLst>
                <a:tab pos="137795" algn="l"/>
              </a:tabLst>
            </a:pPr>
            <a:r>
              <a:rPr lang="id-ID" spc="-5" dirty="0" smtClean="0">
                <a:latin typeface="Arial"/>
                <a:cs typeface="Arial"/>
              </a:rPr>
              <a:t>Bagian </a:t>
            </a:r>
            <a:r>
              <a:rPr lang="id-ID" dirty="0" smtClean="0">
                <a:latin typeface="Arial"/>
                <a:cs typeface="Arial"/>
              </a:rPr>
              <a:t>integral dari proses</a:t>
            </a:r>
            <a:r>
              <a:rPr lang="id-ID" spc="5" dirty="0" smtClean="0">
                <a:latin typeface="Arial"/>
                <a:cs typeface="Arial"/>
              </a:rPr>
              <a:t> </a:t>
            </a:r>
            <a:r>
              <a:rPr lang="id-ID" spc="-5" dirty="0" smtClean="0">
                <a:latin typeface="Arial"/>
                <a:cs typeface="Arial"/>
              </a:rPr>
              <a:t>manajemen</a:t>
            </a:r>
            <a:endParaRPr lang="id-ID" dirty="0" smtClean="0">
              <a:latin typeface="Arial"/>
              <a:cs typeface="Arial"/>
            </a:endParaRPr>
          </a:p>
          <a:p>
            <a:pPr marL="12700">
              <a:spcBef>
                <a:spcPts val="675"/>
              </a:spcBef>
              <a:buSzPct val="96428"/>
              <a:tabLst>
                <a:tab pos="137795" algn="l"/>
              </a:tabLst>
            </a:pPr>
            <a:r>
              <a:rPr lang="id-ID" spc="-5" dirty="0" smtClean="0">
                <a:latin typeface="Arial"/>
                <a:cs typeface="Arial"/>
              </a:rPr>
              <a:t>Penting </a:t>
            </a:r>
            <a:r>
              <a:rPr lang="id-ID" dirty="0" smtClean="0">
                <a:latin typeface="Arial"/>
                <a:cs typeface="Arial"/>
              </a:rPr>
              <a:t>menentukan </a:t>
            </a:r>
            <a:r>
              <a:rPr lang="id-ID" spc="-5" dirty="0" smtClean="0">
                <a:latin typeface="Arial"/>
                <a:cs typeface="Arial"/>
              </a:rPr>
              <a:t>sukses pelaksanakan</a:t>
            </a:r>
            <a:r>
              <a:rPr lang="id-ID" spc="40" dirty="0">
                <a:latin typeface="Arial"/>
                <a:cs typeface="Arial"/>
              </a:rPr>
              <a:t> </a:t>
            </a:r>
            <a:r>
              <a:rPr lang="id-ID" dirty="0" smtClean="0">
                <a:latin typeface="Arial"/>
                <a:cs typeface="Arial"/>
              </a:rPr>
              <a:t>strategi</a:t>
            </a:r>
          </a:p>
          <a:p>
            <a:pPr marL="137160" indent="-124460">
              <a:spcBef>
                <a:spcPts val="675"/>
              </a:spcBef>
              <a:buSzPct val="96428"/>
              <a:tabLst>
                <a:tab pos="137795" algn="l"/>
              </a:tabLst>
            </a:pPr>
            <a:r>
              <a:rPr lang="id-ID" dirty="0" smtClean="0">
                <a:latin typeface="Arial"/>
                <a:cs typeface="Arial"/>
              </a:rPr>
              <a:t> Meningkatkan konsistensi tindakan mencapai</a:t>
            </a:r>
            <a:r>
              <a:rPr lang="id-ID" spc="-10" dirty="0" smtClean="0">
                <a:latin typeface="Arial"/>
                <a:cs typeface="Arial"/>
              </a:rPr>
              <a:t> </a:t>
            </a:r>
            <a:r>
              <a:rPr lang="id-ID" spc="-5" dirty="0" smtClean="0">
                <a:latin typeface="Arial"/>
                <a:cs typeface="Arial"/>
              </a:rPr>
              <a:t>gol</a:t>
            </a:r>
            <a:endParaRPr lang="id-ID" dirty="0" smtClean="0">
              <a:latin typeface="Arial"/>
              <a:cs typeface="Arial"/>
            </a:endParaRPr>
          </a:p>
          <a:p>
            <a:pPr marL="12700">
              <a:spcBef>
                <a:spcPts val="670"/>
              </a:spcBef>
              <a:buSzPct val="96428"/>
              <a:tabLst>
                <a:tab pos="137795" algn="l"/>
              </a:tabLst>
            </a:pPr>
            <a:r>
              <a:rPr lang="id-ID" spc="-5" dirty="0" smtClean="0">
                <a:latin typeface="Arial"/>
                <a:cs typeface="Arial"/>
              </a:rPr>
              <a:t>Meningkatkan komitmen mencapai</a:t>
            </a:r>
            <a:r>
              <a:rPr lang="id-ID" spc="50" dirty="0" smtClean="0">
                <a:latin typeface="Arial"/>
                <a:cs typeface="Arial"/>
              </a:rPr>
              <a:t> </a:t>
            </a:r>
            <a:r>
              <a:rPr lang="id-ID" spc="-5" dirty="0" smtClean="0">
                <a:latin typeface="Arial"/>
                <a:cs typeface="Arial"/>
              </a:rPr>
              <a:t>gol</a:t>
            </a:r>
            <a:endParaRPr lang="id-ID" dirty="0" smtClean="0">
              <a:latin typeface="Arial"/>
              <a:cs typeface="Arial"/>
            </a:endParaRPr>
          </a:p>
          <a:p>
            <a:pPr marL="12700">
              <a:spcBef>
                <a:spcPts val="670"/>
              </a:spcBef>
              <a:buSzPct val="96428"/>
              <a:tabLst>
                <a:tab pos="137795" algn="l"/>
              </a:tabLst>
            </a:pPr>
            <a:r>
              <a:rPr lang="id-ID" spc="-5" dirty="0" smtClean="0">
                <a:latin typeface="Arial"/>
                <a:cs typeface="Arial"/>
              </a:rPr>
              <a:t>Mengidentifikasi kelemahan yang perlu</a:t>
            </a:r>
            <a:r>
              <a:rPr lang="id-ID" spc="80" dirty="0" smtClean="0">
                <a:latin typeface="Arial"/>
                <a:cs typeface="Arial"/>
              </a:rPr>
              <a:t> </a:t>
            </a:r>
            <a:r>
              <a:rPr lang="id-ID" dirty="0" smtClean="0">
                <a:latin typeface="Arial"/>
                <a:cs typeface="Arial"/>
              </a:rPr>
              <a:t>dikoreksi</a:t>
            </a:r>
          </a:p>
          <a:p>
            <a:pPr marL="12700" marR="838200">
              <a:spcBef>
                <a:spcPts val="675"/>
              </a:spcBef>
              <a:buSzPct val="96428"/>
              <a:tabLst>
                <a:tab pos="137795" algn="l"/>
              </a:tabLst>
            </a:pPr>
            <a:r>
              <a:rPr lang="id-ID" spc="-5" dirty="0" smtClean="0">
                <a:latin typeface="Arial"/>
                <a:cs typeface="Arial"/>
              </a:rPr>
              <a:t>Hasil M+E membantu menentukan gol, SD,  pelaksanaan </a:t>
            </a:r>
            <a:r>
              <a:rPr lang="id-ID" dirty="0" smtClean="0">
                <a:latin typeface="Arial"/>
                <a:cs typeface="Arial"/>
              </a:rPr>
              <a:t>kegiatan, </a:t>
            </a:r>
            <a:r>
              <a:rPr lang="id-ID" spc="-5" dirty="0" smtClean="0">
                <a:latin typeface="Arial"/>
                <a:cs typeface="Arial"/>
              </a:rPr>
              <a:t>memperbaiki lingkunan  yang mendukung perbaikan </a:t>
            </a:r>
            <a:r>
              <a:rPr lang="id-ID" dirty="0" smtClean="0">
                <a:latin typeface="Arial"/>
                <a:cs typeface="Arial"/>
              </a:rPr>
              <a:t>terus</a:t>
            </a:r>
            <a:r>
              <a:rPr lang="id-ID" spc="50" dirty="0" smtClean="0">
                <a:latin typeface="Arial"/>
                <a:cs typeface="Arial"/>
              </a:rPr>
              <a:t> </a:t>
            </a:r>
            <a:r>
              <a:rPr lang="id-ID" spc="-5" dirty="0" smtClean="0">
                <a:latin typeface="Arial"/>
                <a:cs typeface="Arial"/>
              </a:rPr>
              <a:t>menerus</a:t>
            </a:r>
            <a:endParaRPr lang="id-ID" dirty="0" smtClean="0">
              <a:latin typeface="Arial"/>
              <a:cs typeface="Arial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51239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2235">
              <a:spcBef>
                <a:spcPts val="775"/>
              </a:spcBef>
              <a:buSzPct val="96428"/>
              <a:tabLst>
                <a:tab pos="227329" algn="l"/>
              </a:tabLst>
            </a:pPr>
            <a:r>
              <a:rPr lang="id-ID" dirty="0" smtClean="0"/>
              <a:t>dibutuhkan untuk </a:t>
            </a:r>
            <a:r>
              <a:rPr lang="id-ID" spc="-5" dirty="0" smtClean="0"/>
              <a:t>membantu</a:t>
            </a:r>
            <a:r>
              <a:rPr lang="id-ID" spc="25" dirty="0" smtClean="0"/>
              <a:t> </a:t>
            </a:r>
            <a:r>
              <a:rPr lang="id-ID" spc="-5" dirty="0" smtClean="0"/>
              <a:t>Renstra,</a:t>
            </a:r>
          </a:p>
          <a:p>
            <a:pPr marL="102235">
              <a:spcBef>
                <a:spcPts val="675"/>
              </a:spcBef>
              <a:buSzPct val="96428"/>
              <a:tabLst>
                <a:tab pos="227329" algn="l"/>
              </a:tabLst>
            </a:pPr>
            <a:r>
              <a:rPr lang="id-ID" spc="-5" dirty="0" smtClean="0"/>
              <a:t>Evaluasi</a:t>
            </a:r>
            <a:r>
              <a:rPr lang="id-ID" spc="-10" dirty="0" smtClean="0"/>
              <a:t> </a:t>
            </a:r>
            <a:r>
              <a:rPr lang="id-ID" dirty="0" smtClean="0"/>
              <a:t>kinerja</a:t>
            </a:r>
          </a:p>
          <a:p>
            <a:pPr marL="216535" indent="0">
              <a:lnSpc>
                <a:spcPct val="100000"/>
              </a:lnSpc>
              <a:spcBef>
                <a:spcPts val="590"/>
              </a:spcBef>
              <a:buNone/>
            </a:pPr>
            <a:r>
              <a:rPr lang="id-ID" sz="2800" spc="-5" dirty="0" smtClean="0"/>
              <a:t>–Apa rencana</a:t>
            </a:r>
            <a:r>
              <a:rPr lang="id-ID" sz="2800" spc="20" dirty="0" smtClean="0"/>
              <a:t> </a:t>
            </a:r>
            <a:r>
              <a:rPr lang="id-ID" sz="2800" spc="-5" dirty="0" smtClean="0"/>
              <a:t>dilaksanakan?</a:t>
            </a:r>
            <a:endParaRPr lang="id-ID" sz="2800" dirty="0" smtClean="0"/>
          </a:p>
          <a:p>
            <a:pPr marL="216535" indent="0">
              <a:lnSpc>
                <a:spcPct val="100000"/>
              </a:lnSpc>
              <a:spcBef>
                <a:spcPts val="575"/>
              </a:spcBef>
              <a:buNone/>
            </a:pPr>
            <a:r>
              <a:rPr lang="id-ID" sz="2800" spc="-5" dirty="0" smtClean="0"/>
              <a:t>–Apa mencapai</a:t>
            </a:r>
            <a:r>
              <a:rPr lang="id-ID" sz="2800" spc="15" dirty="0" smtClean="0"/>
              <a:t> </a:t>
            </a:r>
            <a:r>
              <a:rPr lang="id-ID" sz="2800" spc="-5" dirty="0" smtClean="0"/>
              <a:t>hasil?</a:t>
            </a:r>
            <a:endParaRPr lang="id-ID" sz="2800" dirty="0" smtClean="0"/>
          </a:p>
          <a:p>
            <a:pPr marL="102235" marR="5080">
              <a:spcBef>
                <a:spcPts val="660"/>
              </a:spcBef>
              <a:buSzPct val="96428"/>
              <a:tabLst>
                <a:tab pos="227329" algn="l"/>
              </a:tabLst>
            </a:pPr>
            <a:r>
              <a:rPr lang="id-ID" spc="-5" dirty="0" smtClean="0"/>
              <a:t>Membandingkan </a:t>
            </a:r>
            <a:r>
              <a:rPr lang="id-ID" dirty="0" smtClean="0"/>
              <a:t>hasil yang direncanakan </a:t>
            </a:r>
            <a:r>
              <a:rPr lang="id-ID" spc="-5" dirty="0" smtClean="0"/>
              <a:t>dengan  kenyataan </a:t>
            </a:r>
            <a:r>
              <a:rPr lang="id-ID" dirty="0" smtClean="0"/>
              <a:t>yang dicapai</a:t>
            </a:r>
          </a:p>
          <a:p>
            <a:pPr marL="102235">
              <a:spcBef>
                <a:spcPts val="670"/>
              </a:spcBef>
              <a:buSzPct val="96428"/>
              <a:tabLst>
                <a:tab pos="227329" algn="l"/>
              </a:tabLst>
            </a:pPr>
            <a:r>
              <a:rPr lang="id-ID" spc="-5" dirty="0" smtClean="0"/>
              <a:t>Menjamin </a:t>
            </a:r>
            <a:r>
              <a:rPr lang="id-ID" dirty="0" smtClean="0"/>
              <a:t>fase </a:t>
            </a:r>
            <a:r>
              <a:rPr lang="id-ID" spc="-5" dirty="0" smtClean="0"/>
              <a:t>planning dan implementasi</a:t>
            </a:r>
            <a:r>
              <a:rPr lang="id-ID" spc="130" dirty="0" smtClean="0"/>
              <a:t> </a:t>
            </a:r>
            <a:r>
              <a:rPr lang="id-ID" spc="-5" dirty="0" smtClean="0"/>
              <a:t>sesuai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9217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Komponen</a:t>
            </a:r>
            <a:r>
              <a:rPr lang="id-ID" spc="-55" dirty="0" smtClean="0"/>
              <a:t> </a:t>
            </a:r>
            <a:r>
              <a:rPr lang="id-ID" spc="-5" dirty="0" smtClean="0"/>
              <a:t>M+E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2300" indent="-609600">
              <a:lnSpc>
                <a:spcPct val="100000"/>
              </a:lnSpc>
              <a:spcBef>
                <a:spcPts val="509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lang="id-ID" dirty="0">
                <a:latin typeface="Arial"/>
                <a:cs typeface="Arial"/>
              </a:rPr>
              <a:t>Surveilans</a:t>
            </a:r>
            <a:r>
              <a:rPr lang="id-ID" spc="-5" dirty="0">
                <a:latin typeface="Arial"/>
                <a:cs typeface="Arial"/>
              </a:rPr>
              <a:t> </a:t>
            </a:r>
            <a:r>
              <a:rPr lang="id-ID" dirty="0">
                <a:latin typeface="Arial"/>
                <a:cs typeface="Arial"/>
              </a:rPr>
              <a:t>strategi</a:t>
            </a:r>
          </a:p>
          <a:p>
            <a:pPr marL="1003300" marR="5080" lvl="1" indent="-533400">
              <a:lnSpc>
                <a:spcPts val="3020"/>
              </a:lnSpc>
              <a:spcBef>
                <a:spcPts val="740"/>
              </a:spcBef>
              <a:tabLst>
                <a:tab pos="1003300" algn="l"/>
                <a:tab pos="1003935" algn="l"/>
              </a:tabLst>
            </a:pPr>
            <a:r>
              <a:rPr lang="id-ID" dirty="0">
                <a:latin typeface="Arial"/>
                <a:cs typeface="Arial"/>
              </a:rPr>
              <a:t>Identifikasi </a:t>
            </a:r>
            <a:r>
              <a:rPr lang="id-ID" spc="-5" dirty="0">
                <a:latin typeface="Arial"/>
                <a:cs typeface="Arial"/>
              </a:rPr>
              <a:t>perubahan </a:t>
            </a:r>
            <a:r>
              <a:rPr lang="id-ID" dirty="0">
                <a:latin typeface="Arial"/>
                <a:cs typeface="Arial"/>
              </a:rPr>
              <a:t>lingkungan yang  </a:t>
            </a:r>
            <a:r>
              <a:rPr lang="id-ID" spc="-5" dirty="0">
                <a:latin typeface="Arial"/>
                <a:cs typeface="Arial"/>
              </a:rPr>
              <a:t>mempengaruhi</a:t>
            </a:r>
            <a:r>
              <a:rPr lang="id-ID" spc="35" dirty="0">
                <a:latin typeface="Arial"/>
                <a:cs typeface="Arial"/>
              </a:rPr>
              <a:t> </a:t>
            </a:r>
            <a:r>
              <a:rPr lang="id-ID" dirty="0">
                <a:latin typeface="Arial"/>
                <a:cs typeface="Arial"/>
              </a:rPr>
              <a:t>strategi</a:t>
            </a:r>
          </a:p>
          <a:p>
            <a:pPr marL="1003300" marR="243204" lvl="1" indent="-533400">
              <a:lnSpc>
                <a:spcPct val="90000"/>
              </a:lnSpc>
              <a:spcBef>
                <a:spcPts val="630"/>
              </a:spcBef>
              <a:tabLst>
                <a:tab pos="1003300" algn="l"/>
                <a:tab pos="1003935" algn="l"/>
              </a:tabLst>
            </a:pPr>
            <a:r>
              <a:rPr lang="id-ID" spc="-5" dirty="0">
                <a:latin typeface="Arial"/>
                <a:cs typeface="Arial"/>
              </a:rPr>
              <a:t>M data untuk pengambilan keputusan  </a:t>
            </a:r>
            <a:r>
              <a:rPr lang="id-ID" dirty="0">
                <a:latin typeface="Arial"/>
                <a:cs typeface="Arial"/>
              </a:rPr>
              <a:t>(kumpul, analisis, interpretasi  hasil,feedback, threats,</a:t>
            </a:r>
            <a:r>
              <a:rPr lang="id-ID" spc="-30" dirty="0">
                <a:latin typeface="Arial"/>
                <a:cs typeface="Arial"/>
              </a:rPr>
              <a:t> </a:t>
            </a:r>
            <a:r>
              <a:rPr lang="id-ID" dirty="0">
                <a:latin typeface="Arial"/>
                <a:cs typeface="Arial"/>
              </a:rPr>
              <a:t>koreksi)</a:t>
            </a:r>
          </a:p>
          <a:p>
            <a:pPr marL="622300" indent="-609600">
              <a:lnSpc>
                <a:spcPct val="100000"/>
              </a:lnSpc>
              <a:spcBef>
                <a:spcPts val="370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lang="id-ID" dirty="0">
                <a:latin typeface="Arial"/>
                <a:cs typeface="Arial"/>
              </a:rPr>
              <a:t>Spesial alert</a:t>
            </a:r>
            <a:r>
              <a:rPr lang="id-ID" spc="-25" dirty="0">
                <a:latin typeface="Arial"/>
                <a:cs typeface="Arial"/>
              </a:rPr>
              <a:t> </a:t>
            </a:r>
            <a:r>
              <a:rPr lang="id-ID" dirty="0">
                <a:latin typeface="Arial"/>
                <a:cs typeface="Arial"/>
              </a:rPr>
              <a:t>control</a:t>
            </a:r>
          </a:p>
          <a:p>
            <a:pPr marL="1003300" marR="266700" lvl="1" indent="-533400">
              <a:lnSpc>
                <a:spcPts val="3030"/>
              </a:lnSpc>
              <a:spcBef>
                <a:spcPts val="725"/>
              </a:spcBef>
              <a:tabLst>
                <a:tab pos="1003300" algn="l"/>
                <a:tab pos="1003935" algn="l"/>
              </a:tabLst>
            </a:pPr>
            <a:r>
              <a:rPr lang="id-ID" spc="-5" dirty="0">
                <a:latin typeface="Arial"/>
                <a:cs typeface="Arial"/>
              </a:rPr>
              <a:t>Ada </a:t>
            </a:r>
            <a:r>
              <a:rPr lang="id-ID" dirty="0">
                <a:latin typeface="Arial"/>
                <a:cs typeface="Arial"/>
              </a:rPr>
              <a:t>krisis </a:t>
            </a:r>
            <a:r>
              <a:rPr lang="id-ID" spc="-5" dirty="0">
                <a:latin typeface="Arial"/>
                <a:cs typeface="Arial"/>
              </a:rPr>
              <a:t>mengganggu implementasi  </a:t>
            </a:r>
            <a:r>
              <a:rPr lang="id-ID" dirty="0">
                <a:latin typeface="Arial"/>
                <a:cs typeface="Arial"/>
              </a:rPr>
              <a:t>strategi terdeteksi </a:t>
            </a:r>
            <a:r>
              <a:rPr lang="id-ID" spc="-5" dirty="0">
                <a:latin typeface="Arial"/>
                <a:cs typeface="Arial"/>
              </a:rPr>
              <a:t>dan</a:t>
            </a:r>
            <a:r>
              <a:rPr lang="id-ID" spc="-20" dirty="0">
                <a:latin typeface="Arial"/>
                <a:cs typeface="Arial"/>
              </a:rPr>
              <a:t> </a:t>
            </a:r>
            <a:r>
              <a:rPr lang="id-ID" dirty="0">
                <a:latin typeface="Arial"/>
                <a:cs typeface="Arial"/>
              </a:rPr>
              <a:t>dikoreksi</a:t>
            </a:r>
          </a:p>
          <a:p>
            <a:pPr marL="1003300" lvl="1" indent="-533400">
              <a:spcBef>
                <a:spcPts val="290"/>
              </a:spcBef>
              <a:tabLst>
                <a:tab pos="1003300" algn="l"/>
                <a:tab pos="1003935" algn="l"/>
              </a:tabLst>
            </a:pPr>
            <a:r>
              <a:rPr lang="id-ID" spc="-5" dirty="0">
                <a:latin typeface="Arial"/>
                <a:cs typeface="Arial"/>
              </a:rPr>
              <a:t>Early warning</a:t>
            </a:r>
            <a:r>
              <a:rPr lang="id-ID" spc="20" dirty="0">
                <a:latin typeface="Arial"/>
                <a:cs typeface="Arial"/>
              </a:rPr>
              <a:t> </a:t>
            </a:r>
            <a:r>
              <a:rPr lang="id-ID" spc="-5" dirty="0">
                <a:latin typeface="Arial"/>
                <a:cs typeface="Arial"/>
              </a:rPr>
              <a:t>signal</a:t>
            </a:r>
            <a:endParaRPr lang="id-ID" dirty="0">
              <a:latin typeface="Arial"/>
              <a:cs typeface="Arial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061081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7034" indent="-394335">
              <a:lnSpc>
                <a:spcPct val="100000"/>
              </a:lnSpc>
              <a:spcBef>
                <a:spcPts val="785"/>
              </a:spcBef>
              <a:buAutoNum type="arabicPeriod" startAt="3"/>
              <a:tabLst>
                <a:tab pos="407670" algn="l"/>
              </a:tabLst>
            </a:pPr>
            <a:r>
              <a:rPr lang="id-ID" sz="2800" i="1" spc="-5" dirty="0" smtClean="0">
                <a:latin typeface="Arial"/>
                <a:cs typeface="Arial"/>
              </a:rPr>
              <a:t>Premise</a:t>
            </a:r>
            <a:r>
              <a:rPr lang="id-ID" sz="2800" i="1" spc="10" dirty="0" smtClean="0">
                <a:latin typeface="Arial"/>
                <a:cs typeface="Arial"/>
              </a:rPr>
              <a:t> </a:t>
            </a:r>
            <a:r>
              <a:rPr lang="id-ID" sz="2800" i="1" dirty="0" smtClean="0">
                <a:latin typeface="Arial"/>
                <a:cs typeface="Arial"/>
              </a:rPr>
              <a:t>control</a:t>
            </a:r>
            <a:endParaRPr lang="id-ID" sz="2800" dirty="0" smtClean="0">
              <a:latin typeface="Arial"/>
              <a:cs typeface="Arial"/>
            </a:endParaRPr>
          </a:p>
          <a:p>
            <a:pPr marL="1003300" marR="5080" lvl="1" indent="-533400">
              <a:spcBef>
                <a:spcPts val="590"/>
              </a:spcBef>
              <a:tabLst>
                <a:tab pos="1003300" algn="l"/>
                <a:tab pos="1003935" algn="l"/>
              </a:tabLst>
            </a:pPr>
            <a:r>
              <a:rPr lang="id-ID" sz="2400" spc="-5" dirty="0" smtClean="0">
                <a:latin typeface="Arial"/>
                <a:cs typeface="Arial"/>
              </a:rPr>
              <a:t>Validasi asumsi untuk mengembangkan </a:t>
            </a:r>
            <a:r>
              <a:rPr lang="id-ID" sz="2400" dirty="0" smtClean="0">
                <a:latin typeface="Arial"/>
                <a:cs typeface="Arial"/>
              </a:rPr>
              <a:t>strategi  </a:t>
            </a:r>
            <a:r>
              <a:rPr lang="id-ID" sz="2400" spc="-5" dirty="0" smtClean="0">
                <a:latin typeface="Arial"/>
                <a:cs typeface="Arial"/>
              </a:rPr>
              <a:t>apa masih</a:t>
            </a:r>
            <a:r>
              <a:rPr lang="id-ID" sz="2400" spc="10" dirty="0" smtClean="0">
                <a:latin typeface="Arial"/>
                <a:cs typeface="Arial"/>
              </a:rPr>
              <a:t> </a:t>
            </a:r>
            <a:r>
              <a:rPr lang="id-ID" sz="2400" spc="-5" dirty="0" smtClean="0">
                <a:latin typeface="Arial"/>
                <a:cs typeface="Arial"/>
              </a:rPr>
              <a:t>berlaku.</a:t>
            </a:r>
            <a:endParaRPr lang="id-ID" sz="2400" dirty="0" smtClean="0">
              <a:latin typeface="Arial"/>
              <a:cs typeface="Arial"/>
            </a:endParaRPr>
          </a:p>
          <a:p>
            <a:pPr marL="1003300" lvl="1" indent="-533400">
              <a:spcBef>
                <a:spcPts val="580"/>
              </a:spcBef>
              <a:tabLst>
                <a:tab pos="1003300" algn="l"/>
                <a:tab pos="1003935" algn="l"/>
              </a:tabLst>
            </a:pPr>
            <a:r>
              <a:rPr lang="id-ID" sz="2400" spc="-5" dirty="0" smtClean="0">
                <a:latin typeface="Arial"/>
                <a:cs typeface="Arial"/>
              </a:rPr>
              <a:t>Pertanyaan:</a:t>
            </a:r>
            <a:endParaRPr lang="id-ID" sz="2400" dirty="0" smtClean="0">
              <a:latin typeface="Arial"/>
              <a:cs typeface="Arial"/>
            </a:endParaRPr>
          </a:p>
          <a:p>
            <a:pPr marL="1384300" lvl="2" indent="-457200">
              <a:spcBef>
                <a:spcPts val="484"/>
              </a:spcBef>
              <a:tabLst>
                <a:tab pos="1384300" algn="l"/>
                <a:tab pos="1384935" algn="l"/>
              </a:tabLst>
            </a:pPr>
            <a:r>
              <a:rPr lang="id-ID" sz="2000" dirty="0" smtClean="0">
                <a:latin typeface="Arial"/>
                <a:cs typeface="Arial"/>
              </a:rPr>
              <a:t>Apa asumsi masih</a:t>
            </a:r>
            <a:r>
              <a:rPr lang="id-ID" sz="2000" spc="-70" dirty="0" smtClean="0">
                <a:latin typeface="Arial"/>
                <a:cs typeface="Arial"/>
              </a:rPr>
              <a:t> </a:t>
            </a:r>
            <a:r>
              <a:rPr lang="id-ID" sz="2000" dirty="0" smtClean="0">
                <a:latin typeface="Arial"/>
                <a:cs typeface="Arial"/>
              </a:rPr>
              <a:t>berlaku?</a:t>
            </a:r>
          </a:p>
          <a:p>
            <a:pPr marL="1384300" lvl="2" indent="-457200">
              <a:spcBef>
                <a:spcPts val="480"/>
              </a:spcBef>
              <a:tabLst>
                <a:tab pos="1384300" algn="l"/>
                <a:tab pos="1384935" algn="l"/>
              </a:tabLst>
            </a:pPr>
            <a:r>
              <a:rPr lang="id-ID" sz="2000" dirty="0" smtClean="0">
                <a:latin typeface="Arial"/>
                <a:cs typeface="Arial"/>
              </a:rPr>
              <a:t>Koreksi apa supaya </a:t>
            </a:r>
            <a:r>
              <a:rPr lang="id-ID" sz="2000" spc="-5" dirty="0" smtClean="0">
                <a:latin typeface="Arial"/>
                <a:cs typeface="Arial"/>
              </a:rPr>
              <a:t>tetap</a:t>
            </a:r>
            <a:r>
              <a:rPr lang="id-ID" sz="2000" spc="-90" dirty="0" smtClean="0">
                <a:latin typeface="Arial"/>
                <a:cs typeface="Arial"/>
              </a:rPr>
              <a:t> </a:t>
            </a:r>
            <a:r>
              <a:rPr lang="id-ID" sz="2000" dirty="0" smtClean="0">
                <a:latin typeface="Arial"/>
                <a:cs typeface="Arial"/>
              </a:rPr>
              <a:t>berlaku?</a:t>
            </a:r>
          </a:p>
          <a:p>
            <a:pPr marL="1384300" lvl="2" indent="-457200">
              <a:spcBef>
                <a:spcPts val="480"/>
              </a:spcBef>
              <a:tabLst>
                <a:tab pos="1384300" algn="l"/>
                <a:tab pos="1384935" algn="l"/>
              </a:tabLst>
            </a:pPr>
            <a:r>
              <a:rPr lang="id-ID" sz="2000" spc="-5" dirty="0" smtClean="0">
                <a:latin typeface="Arial"/>
                <a:cs typeface="Arial"/>
              </a:rPr>
              <a:t>Bila </a:t>
            </a:r>
            <a:r>
              <a:rPr lang="id-ID" sz="2000" dirty="0" smtClean="0">
                <a:latin typeface="Arial"/>
                <a:cs typeface="Arial"/>
              </a:rPr>
              <a:t>gagal apa yang akan</a:t>
            </a:r>
            <a:r>
              <a:rPr lang="id-ID" sz="2000" spc="-65" dirty="0" smtClean="0">
                <a:latin typeface="Arial"/>
                <a:cs typeface="Arial"/>
              </a:rPr>
              <a:t> </a:t>
            </a:r>
            <a:r>
              <a:rPr lang="id-ID" sz="2000" dirty="0" smtClean="0">
                <a:latin typeface="Arial"/>
                <a:cs typeface="Arial"/>
              </a:rPr>
              <a:t>dikerjakan?</a:t>
            </a:r>
          </a:p>
          <a:p>
            <a:pPr marL="407034" indent="-394335">
              <a:lnSpc>
                <a:spcPct val="100000"/>
              </a:lnSpc>
              <a:spcBef>
                <a:spcPts val="655"/>
              </a:spcBef>
              <a:buAutoNum type="arabicPeriod" startAt="3"/>
              <a:tabLst>
                <a:tab pos="407670" algn="l"/>
              </a:tabLst>
            </a:pPr>
            <a:r>
              <a:rPr lang="id-ID" sz="2800" i="1" spc="-5" dirty="0" smtClean="0">
                <a:latin typeface="Arial"/>
                <a:cs typeface="Arial"/>
              </a:rPr>
              <a:t>Implementation</a:t>
            </a:r>
            <a:r>
              <a:rPr lang="id-ID" sz="2800" i="1" spc="20" dirty="0" smtClean="0">
                <a:latin typeface="Arial"/>
                <a:cs typeface="Arial"/>
              </a:rPr>
              <a:t> </a:t>
            </a:r>
            <a:r>
              <a:rPr lang="id-ID" sz="2800" i="1" dirty="0" smtClean="0">
                <a:latin typeface="Arial"/>
                <a:cs typeface="Arial"/>
              </a:rPr>
              <a:t>control</a:t>
            </a:r>
            <a:endParaRPr lang="id-ID" sz="2800" dirty="0" smtClean="0">
              <a:latin typeface="Arial"/>
              <a:cs typeface="Arial"/>
            </a:endParaRPr>
          </a:p>
          <a:p>
            <a:pPr marL="1003300" lvl="1" indent="-533400">
              <a:spcBef>
                <a:spcPts val="590"/>
              </a:spcBef>
              <a:tabLst>
                <a:tab pos="1003300" algn="l"/>
                <a:tab pos="1003935" algn="l"/>
              </a:tabLst>
            </a:pPr>
            <a:r>
              <a:rPr lang="id-ID" sz="2400" dirty="0" smtClean="0">
                <a:latin typeface="Arial"/>
                <a:cs typeface="Arial"/>
              </a:rPr>
              <a:t>M </a:t>
            </a:r>
            <a:r>
              <a:rPr lang="id-ID" sz="2400" spc="-5" dirty="0" smtClean="0">
                <a:latin typeface="Arial"/>
                <a:cs typeface="Arial"/>
              </a:rPr>
              <a:t>pelaksanaan</a:t>
            </a:r>
            <a:r>
              <a:rPr lang="id-ID" sz="2400" spc="40" dirty="0" smtClean="0">
                <a:latin typeface="Arial"/>
                <a:cs typeface="Arial"/>
              </a:rPr>
              <a:t> </a:t>
            </a:r>
            <a:r>
              <a:rPr lang="id-ID" sz="2400" dirty="0" smtClean="0">
                <a:latin typeface="Arial"/>
                <a:cs typeface="Arial"/>
              </a:rPr>
              <a:t>strategi</a:t>
            </a:r>
          </a:p>
          <a:p>
            <a:pPr marL="1003300" lvl="1" indent="-533400">
              <a:spcBef>
                <a:spcPts val="580"/>
              </a:spcBef>
              <a:tabLst>
                <a:tab pos="1003300" algn="l"/>
                <a:tab pos="1003935" algn="l"/>
              </a:tabLst>
            </a:pPr>
            <a:r>
              <a:rPr lang="id-ID" sz="2400" dirty="0" smtClean="0">
                <a:latin typeface="Arial"/>
                <a:cs typeface="Arial"/>
              </a:rPr>
              <a:t>Menjamin </a:t>
            </a:r>
            <a:r>
              <a:rPr lang="id-ID" sz="2400" spc="-5" dirty="0" smtClean="0">
                <a:latin typeface="Arial"/>
                <a:cs typeface="Arial"/>
              </a:rPr>
              <a:t>rencana terlaksana sesuai</a:t>
            </a:r>
            <a:r>
              <a:rPr lang="id-ID" sz="2400" spc="40" dirty="0" smtClean="0">
                <a:latin typeface="Arial"/>
                <a:cs typeface="Arial"/>
              </a:rPr>
              <a:t> </a:t>
            </a:r>
            <a:r>
              <a:rPr lang="id-ID" sz="2400" dirty="0" smtClean="0">
                <a:latin typeface="Arial"/>
                <a:cs typeface="Arial"/>
              </a:rPr>
              <a:t>SD</a:t>
            </a:r>
          </a:p>
          <a:p>
            <a:pPr marL="1003300" lvl="1" indent="-533400">
              <a:spcBef>
                <a:spcPts val="575"/>
              </a:spcBef>
              <a:tabLst>
                <a:tab pos="1003300" algn="l"/>
                <a:tab pos="1003935" algn="l"/>
              </a:tabLst>
            </a:pPr>
            <a:r>
              <a:rPr lang="id-ID" sz="2400" spc="-5" dirty="0" smtClean="0">
                <a:latin typeface="Arial"/>
                <a:cs typeface="Arial"/>
              </a:rPr>
              <a:t>Membuat </a:t>
            </a:r>
            <a:r>
              <a:rPr lang="id-ID" sz="2400" dirty="0" smtClean="0">
                <a:latin typeface="Arial"/>
                <a:cs typeface="Arial"/>
              </a:rPr>
              <a:t>strategi </a:t>
            </a:r>
            <a:r>
              <a:rPr lang="id-ID" sz="2400" spc="-5" dirty="0" smtClean="0">
                <a:latin typeface="Arial"/>
                <a:cs typeface="Arial"/>
              </a:rPr>
              <a:t>jalan</a:t>
            </a:r>
            <a:r>
              <a:rPr lang="id-ID" sz="2400" dirty="0" smtClean="0">
                <a:latin typeface="Arial"/>
                <a:cs typeface="Arial"/>
              </a:rPr>
              <a:t> (5W,1H)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44777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Kriteria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5095" marR="5080" indent="-112395">
              <a:lnSpc>
                <a:spcPct val="120000"/>
              </a:lnSpc>
              <a:spcBef>
                <a:spcPts val="100"/>
              </a:spcBef>
              <a:buSzPct val="96875"/>
              <a:tabLst>
                <a:tab pos="156210" algn="l"/>
              </a:tabLst>
            </a:pPr>
            <a:r>
              <a:rPr lang="id-ID" sz="3600" dirty="0" smtClean="0">
                <a:latin typeface="Arial"/>
                <a:cs typeface="Arial"/>
              </a:rPr>
              <a:t>Disini termasuk </a:t>
            </a:r>
            <a:r>
              <a:rPr lang="id-ID" sz="3600" spc="-5" dirty="0" smtClean="0">
                <a:latin typeface="Arial"/>
                <a:cs typeface="Arial"/>
              </a:rPr>
              <a:t>membuat</a:t>
            </a:r>
            <a:r>
              <a:rPr lang="id-ID" sz="3600" spc="-85" dirty="0" smtClean="0">
                <a:latin typeface="Arial"/>
                <a:cs typeface="Arial"/>
              </a:rPr>
              <a:t> </a:t>
            </a:r>
            <a:r>
              <a:rPr lang="id-ID" sz="3600" dirty="0" smtClean="0">
                <a:latin typeface="Arial"/>
                <a:cs typeface="Arial"/>
              </a:rPr>
              <a:t>sistem  </a:t>
            </a:r>
            <a:r>
              <a:rPr lang="id-ID" sz="3600" spc="-5" dirty="0" smtClean="0">
                <a:latin typeface="Arial"/>
                <a:cs typeface="Arial"/>
              </a:rPr>
              <a:t>Monitoring</a:t>
            </a:r>
            <a:endParaRPr lang="id-ID" sz="3600" dirty="0" smtClean="0">
              <a:latin typeface="Arial"/>
              <a:cs typeface="Arial"/>
            </a:endParaRPr>
          </a:p>
          <a:p>
            <a:pPr marL="127000" indent="0">
              <a:lnSpc>
                <a:spcPct val="100000"/>
              </a:lnSpc>
              <a:spcBef>
                <a:spcPts val="690"/>
              </a:spcBef>
              <a:buNone/>
            </a:pPr>
            <a:r>
              <a:rPr lang="id-ID" spc="-5" dirty="0" smtClean="0">
                <a:latin typeface="Arial"/>
                <a:cs typeface="Arial"/>
              </a:rPr>
              <a:t>–Bagaimana menggunakan</a:t>
            </a:r>
            <a:r>
              <a:rPr lang="id-ID" spc="60" dirty="0" smtClean="0">
                <a:latin typeface="Arial"/>
                <a:cs typeface="Arial"/>
              </a:rPr>
              <a:t> </a:t>
            </a:r>
            <a:r>
              <a:rPr lang="id-ID" spc="-5" dirty="0" smtClean="0">
                <a:latin typeface="Arial"/>
                <a:cs typeface="Arial"/>
              </a:rPr>
              <a:t>SD</a:t>
            </a:r>
            <a:endParaRPr lang="id-ID" dirty="0" smtClean="0">
              <a:latin typeface="Arial"/>
              <a:cs typeface="Arial"/>
            </a:endParaRPr>
          </a:p>
          <a:p>
            <a:pPr marL="127000" indent="0">
              <a:lnSpc>
                <a:spcPct val="100000"/>
              </a:lnSpc>
              <a:spcBef>
                <a:spcPts val="670"/>
              </a:spcBef>
              <a:buNone/>
            </a:pPr>
            <a:r>
              <a:rPr lang="id-ID" spc="-5" dirty="0" smtClean="0">
                <a:latin typeface="Arial"/>
                <a:cs typeface="Arial"/>
              </a:rPr>
              <a:t>–Apakah </a:t>
            </a:r>
            <a:r>
              <a:rPr lang="id-ID" dirty="0" smtClean="0">
                <a:latin typeface="Arial"/>
                <a:cs typeface="Arial"/>
              </a:rPr>
              <a:t>hasil dicapai</a:t>
            </a:r>
          </a:p>
          <a:p>
            <a:pPr marL="127000" indent="0">
              <a:lnSpc>
                <a:spcPct val="100000"/>
              </a:lnSpc>
              <a:spcBef>
                <a:spcPts val="675"/>
              </a:spcBef>
              <a:buNone/>
            </a:pPr>
            <a:r>
              <a:rPr lang="id-ID" spc="-5" dirty="0" smtClean="0">
                <a:latin typeface="Arial"/>
                <a:cs typeface="Arial"/>
              </a:rPr>
              <a:t>–Apakah masih sesuai</a:t>
            </a:r>
            <a:r>
              <a:rPr lang="id-ID" spc="35" dirty="0" smtClean="0">
                <a:latin typeface="Arial"/>
                <a:cs typeface="Arial"/>
              </a:rPr>
              <a:t> </a:t>
            </a:r>
            <a:r>
              <a:rPr lang="id-ID" spc="-5" dirty="0" smtClean="0">
                <a:latin typeface="Arial"/>
                <a:cs typeface="Arial"/>
              </a:rPr>
              <a:t>schedule?</a:t>
            </a:r>
            <a:endParaRPr lang="id-ID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486787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spc="-5" dirty="0" smtClean="0">
                <a:latin typeface="Arial"/>
                <a:cs typeface="Arial"/>
              </a:rPr>
              <a:t>Monitoring dan</a:t>
            </a:r>
            <a:r>
              <a:rPr lang="id-ID" b="1" spc="-50" dirty="0" smtClean="0">
                <a:latin typeface="Arial"/>
                <a:cs typeface="Arial"/>
              </a:rPr>
              <a:t> </a:t>
            </a:r>
            <a:r>
              <a:rPr lang="id-ID" b="1" spc="-5" dirty="0" smtClean="0">
                <a:latin typeface="Arial"/>
                <a:cs typeface="Arial"/>
              </a:rPr>
              <a:t>Evaluasi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lang="id-ID" sz="3600" spc="-5" dirty="0" smtClean="0">
                <a:latin typeface="Arial"/>
                <a:cs typeface="Arial"/>
              </a:rPr>
              <a:t>Monitoring</a:t>
            </a:r>
            <a:endParaRPr lang="id-ID" sz="3600" dirty="0" smtClean="0">
              <a:latin typeface="Arial"/>
              <a:cs typeface="Arial"/>
            </a:endParaRPr>
          </a:p>
          <a:p>
            <a:pPr marL="126365" indent="0">
              <a:lnSpc>
                <a:spcPct val="100000"/>
              </a:lnSpc>
              <a:spcBef>
                <a:spcPts val="305"/>
              </a:spcBef>
              <a:buNone/>
            </a:pPr>
            <a:r>
              <a:rPr lang="id-ID" spc="-5" dirty="0" smtClean="0">
                <a:latin typeface="Arial"/>
                <a:cs typeface="Arial"/>
              </a:rPr>
              <a:t>–Mempelajari</a:t>
            </a:r>
            <a:r>
              <a:rPr lang="id-ID" spc="20" dirty="0" smtClean="0">
                <a:latin typeface="Arial"/>
                <a:cs typeface="Arial"/>
              </a:rPr>
              <a:t> </a:t>
            </a:r>
            <a:r>
              <a:rPr lang="id-ID" dirty="0" smtClean="0">
                <a:latin typeface="Arial"/>
                <a:cs typeface="Arial"/>
              </a:rPr>
              <a:t>kemajuan</a:t>
            </a:r>
          </a:p>
          <a:p>
            <a:pPr marL="126365" indent="0">
              <a:lnSpc>
                <a:spcPct val="100000"/>
              </a:lnSpc>
              <a:spcBef>
                <a:spcPts val="290"/>
              </a:spcBef>
              <a:buNone/>
            </a:pPr>
            <a:r>
              <a:rPr lang="id-ID" spc="-5" dirty="0" smtClean="0">
                <a:latin typeface="Arial"/>
                <a:cs typeface="Arial"/>
              </a:rPr>
              <a:t>–Indikator input, </a:t>
            </a:r>
            <a:r>
              <a:rPr lang="id-ID" dirty="0" smtClean="0">
                <a:latin typeface="Arial"/>
                <a:cs typeface="Arial"/>
              </a:rPr>
              <a:t>proses,</a:t>
            </a:r>
            <a:r>
              <a:rPr lang="id-ID" spc="10" dirty="0" smtClean="0">
                <a:latin typeface="Arial"/>
                <a:cs typeface="Arial"/>
              </a:rPr>
              <a:t> </a:t>
            </a:r>
            <a:r>
              <a:rPr lang="id-ID" spc="-5" dirty="0" smtClean="0">
                <a:latin typeface="Arial"/>
                <a:cs typeface="Arial"/>
              </a:rPr>
              <a:t>output</a:t>
            </a:r>
            <a:endParaRPr lang="id-ID" dirty="0" smtClean="0">
              <a:latin typeface="Arial"/>
              <a:cs typeface="Arial"/>
            </a:endParaRPr>
          </a:p>
          <a:p>
            <a:pPr marL="126365" indent="0">
              <a:lnSpc>
                <a:spcPct val="100000"/>
              </a:lnSpc>
              <a:spcBef>
                <a:spcPts val="290"/>
              </a:spcBef>
              <a:buNone/>
            </a:pPr>
            <a:r>
              <a:rPr lang="id-ID" spc="-5" dirty="0" smtClean="0">
                <a:latin typeface="Arial"/>
                <a:cs typeface="Arial"/>
              </a:rPr>
              <a:t>–Terus menerus</a:t>
            </a:r>
            <a:endParaRPr lang="id-ID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lang="id-ID" sz="3600" spc="-5" dirty="0" smtClean="0">
                <a:latin typeface="Arial"/>
                <a:cs typeface="Arial"/>
              </a:rPr>
              <a:t>Evaluasi</a:t>
            </a:r>
            <a:endParaRPr lang="id-ID" sz="3600" dirty="0" smtClean="0">
              <a:latin typeface="Arial"/>
              <a:cs typeface="Arial"/>
            </a:endParaRPr>
          </a:p>
          <a:p>
            <a:pPr marL="126365" marR="5080" indent="0">
              <a:lnSpc>
                <a:spcPts val="2590"/>
              </a:lnSpc>
              <a:spcBef>
                <a:spcPts val="630"/>
              </a:spcBef>
              <a:buNone/>
            </a:pPr>
            <a:r>
              <a:rPr lang="id-ID" spc="-5" dirty="0" smtClean="0">
                <a:latin typeface="Arial"/>
                <a:cs typeface="Arial"/>
              </a:rPr>
              <a:t>–Mempelajari kinerja pencapaian </a:t>
            </a:r>
            <a:r>
              <a:rPr lang="id-ID" dirty="0" smtClean="0">
                <a:latin typeface="Arial"/>
                <a:cs typeface="Arial"/>
              </a:rPr>
              <a:t>tujuan </a:t>
            </a:r>
            <a:r>
              <a:rPr lang="id-ID" spc="-5" dirty="0" smtClean="0">
                <a:latin typeface="Arial"/>
                <a:cs typeface="Arial"/>
              </a:rPr>
              <a:t>dan cara  mencapai</a:t>
            </a:r>
            <a:endParaRPr lang="id-ID" dirty="0" smtClean="0">
              <a:latin typeface="Arial"/>
              <a:cs typeface="Arial"/>
            </a:endParaRPr>
          </a:p>
          <a:p>
            <a:pPr marL="126365" indent="0">
              <a:lnSpc>
                <a:spcPct val="100000"/>
              </a:lnSpc>
              <a:spcBef>
                <a:spcPts val="254"/>
              </a:spcBef>
              <a:buNone/>
            </a:pPr>
            <a:r>
              <a:rPr lang="id-ID" spc="-5" dirty="0" smtClean="0">
                <a:latin typeface="Arial"/>
                <a:cs typeface="Arial"/>
              </a:rPr>
              <a:t>–Indikator outcome dan</a:t>
            </a:r>
            <a:r>
              <a:rPr lang="id-ID" spc="10" dirty="0" smtClean="0">
                <a:latin typeface="Arial"/>
                <a:cs typeface="Arial"/>
              </a:rPr>
              <a:t> </a:t>
            </a:r>
            <a:r>
              <a:rPr lang="id-ID" spc="-5" dirty="0" smtClean="0">
                <a:latin typeface="Arial"/>
                <a:cs typeface="Arial"/>
              </a:rPr>
              <a:t>impact</a:t>
            </a:r>
            <a:endParaRPr lang="id-ID" dirty="0" smtClean="0">
              <a:latin typeface="Arial"/>
              <a:cs typeface="Arial"/>
            </a:endParaRPr>
          </a:p>
          <a:p>
            <a:pPr marL="126365" indent="0">
              <a:lnSpc>
                <a:spcPct val="100000"/>
              </a:lnSpc>
              <a:spcBef>
                <a:spcPts val="290"/>
              </a:spcBef>
              <a:buNone/>
            </a:pPr>
            <a:r>
              <a:rPr lang="id-ID" dirty="0" smtClean="0">
                <a:latin typeface="Arial"/>
                <a:cs typeface="Arial"/>
              </a:rPr>
              <a:t>–Midterm </a:t>
            </a:r>
            <a:r>
              <a:rPr lang="id-ID" spc="-5" dirty="0" smtClean="0">
                <a:latin typeface="Arial"/>
                <a:cs typeface="Arial"/>
              </a:rPr>
              <a:t>dan</a:t>
            </a:r>
            <a:r>
              <a:rPr lang="id-ID" dirty="0" smtClean="0">
                <a:latin typeface="Arial"/>
                <a:cs typeface="Arial"/>
              </a:rPr>
              <a:t> </a:t>
            </a:r>
            <a:r>
              <a:rPr lang="id-ID" spc="-5" dirty="0" smtClean="0">
                <a:latin typeface="Arial"/>
                <a:cs typeface="Arial"/>
              </a:rPr>
              <a:t>Final</a:t>
            </a:r>
            <a:endParaRPr lang="id-ID" dirty="0" smtClean="0">
              <a:latin typeface="Arial"/>
              <a:cs typeface="Arial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83731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Monitoring dan Evaluasi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46100" marR="321945" indent="-533400">
              <a:spcBef>
                <a:spcPts val="95"/>
              </a:spcBef>
              <a:tabLst>
                <a:tab pos="546100" algn="l"/>
                <a:tab pos="546735" algn="l"/>
                <a:tab pos="3672840" algn="l"/>
              </a:tabLst>
            </a:pPr>
            <a:r>
              <a:rPr lang="id-ID" sz="2800" spc="-5" dirty="0" smtClean="0">
                <a:latin typeface="Arial"/>
                <a:cs typeface="Arial"/>
              </a:rPr>
              <a:t>Menyiapkan </a:t>
            </a:r>
            <a:r>
              <a:rPr lang="id-ID" sz="2800" dirty="0" smtClean="0">
                <a:latin typeface="Arial"/>
                <a:cs typeface="Arial"/>
              </a:rPr>
              <a:t>target, </a:t>
            </a:r>
            <a:r>
              <a:rPr lang="id-ID" sz="2800" spc="-5" dirty="0" smtClean="0">
                <a:latin typeface="Arial"/>
                <a:cs typeface="Arial"/>
              </a:rPr>
              <a:t>M, E dan </a:t>
            </a:r>
            <a:r>
              <a:rPr lang="id-ID" sz="2800" dirty="0" smtClean="0">
                <a:latin typeface="Arial"/>
                <a:cs typeface="Arial"/>
              </a:rPr>
              <a:t>feedback </a:t>
            </a:r>
            <a:r>
              <a:rPr lang="id-ID" sz="2800" spc="-5" dirty="0" smtClean="0">
                <a:latin typeface="Arial"/>
                <a:cs typeface="Arial"/>
              </a:rPr>
              <a:t>untuk  memberi</a:t>
            </a:r>
            <a:r>
              <a:rPr lang="id-ID" sz="2800" spc="45" dirty="0" smtClean="0">
                <a:latin typeface="Arial"/>
                <a:cs typeface="Arial"/>
              </a:rPr>
              <a:t> </a:t>
            </a:r>
            <a:r>
              <a:rPr lang="id-ID" sz="2800" dirty="0" smtClean="0">
                <a:latin typeface="Arial"/>
                <a:cs typeface="Arial"/>
              </a:rPr>
              <a:t>informasi	tentang kinerja strategi  </a:t>
            </a:r>
            <a:r>
              <a:rPr lang="id-ID" sz="2800" spc="-5" dirty="0" smtClean="0">
                <a:latin typeface="Arial"/>
                <a:cs typeface="Arial"/>
              </a:rPr>
              <a:t>mencapai</a:t>
            </a:r>
            <a:r>
              <a:rPr lang="id-ID" sz="2800" spc="5" dirty="0" smtClean="0">
                <a:latin typeface="Arial"/>
                <a:cs typeface="Arial"/>
              </a:rPr>
              <a:t> </a:t>
            </a:r>
            <a:r>
              <a:rPr lang="id-ID" sz="2800" spc="-5" dirty="0" smtClean="0">
                <a:latin typeface="Arial"/>
                <a:cs typeface="Arial"/>
              </a:rPr>
              <a:t>tujuan</a:t>
            </a:r>
            <a:endParaRPr lang="id-ID" sz="2800" dirty="0" smtClean="0">
              <a:latin typeface="Arial"/>
              <a:cs typeface="Arial"/>
            </a:endParaRPr>
          </a:p>
          <a:p>
            <a:pPr marL="546100" indent="-533400">
              <a:spcBef>
                <a:spcPts val="675"/>
              </a:spcBef>
              <a:tabLst>
                <a:tab pos="546100" algn="l"/>
                <a:tab pos="546735" algn="l"/>
              </a:tabLst>
            </a:pPr>
            <a:r>
              <a:rPr lang="id-ID" sz="2800" spc="-5" dirty="0" smtClean="0">
                <a:latin typeface="Arial"/>
                <a:cs typeface="Arial"/>
              </a:rPr>
              <a:t>M+E </a:t>
            </a:r>
            <a:r>
              <a:rPr lang="id-ID" sz="2800" dirty="0" smtClean="0">
                <a:latin typeface="Arial"/>
                <a:cs typeface="Arial"/>
              </a:rPr>
              <a:t>efektif </a:t>
            </a:r>
            <a:r>
              <a:rPr lang="id-ID" sz="2800" spc="-5" dirty="0" smtClean="0">
                <a:latin typeface="Arial"/>
                <a:cs typeface="Arial"/>
              </a:rPr>
              <a:t>mempunyai 3</a:t>
            </a:r>
            <a:r>
              <a:rPr lang="id-ID" sz="2800" spc="10" dirty="0" smtClean="0">
                <a:latin typeface="Arial"/>
                <a:cs typeface="Arial"/>
              </a:rPr>
              <a:t> </a:t>
            </a:r>
            <a:r>
              <a:rPr lang="id-ID" sz="2800" dirty="0" smtClean="0">
                <a:latin typeface="Arial"/>
                <a:cs typeface="Arial"/>
              </a:rPr>
              <a:t>karakteristik</a:t>
            </a:r>
          </a:p>
          <a:p>
            <a:pPr marL="927100" lvl="1" indent="-457200">
              <a:spcBef>
                <a:spcPts val="595"/>
              </a:spcBef>
              <a:tabLst>
                <a:tab pos="927100" algn="l"/>
                <a:tab pos="927735" algn="l"/>
              </a:tabLst>
            </a:pPr>
            <a:r>
              <a:rPr lang="id-ID" sz="2400" spc="-5" dirty="0" smtClean="0">
                <a:latin typeface="Arial"/>
                <a:cs typeface="Arial"/>
              </a:rPr>
              <a:t>Fleksibel: pimpinan dapat merespon pada</a:t>
            </a:r>
            <a:r>
              <a:rPr lang="id-ID" sz="2400" spc="145" dirty="0" smtClean="0">
                <a:latin typeface="Arial"/>
                <a:cs typeface="Arial"/>
              </a:rPr>
              <a:t> </a:t>
            </a:r>
            <a:r>
              <a:rPr lang="id-ID" sz="2400" spc="-5" dirty="0" smtClean="0">
                <a:latin typeface="Arial"/>
                <a:cs typeface="Arial"/>
              </a:rPr>
              <a:t>informasi</a:t>
            </a:r>
            <a:endParaRPr lang="id-ID" sz="2400" dirty="0" smtClean="0">
              <a:latin typeface="Arial"/>
              <a:cs typeface="Arial"/>
            </a:endParaRPr>
          </a:p>
          <a:p>
            <a:pPr marL="584200" indent="0">
              <a:lnSpc>
                <a:spcPct val="100000"/>
              </a:lnSpc>
              <a:buNone/>
            </a:pPr>
            <a:r>
              <a:rPr lang="id-ID" sz="2400" spc="-5" dirty="0" smtClean="0">
                <a:latin typeface="Arial"/>
                <a:cs typeface="Arial"/>
              </a:rPr>
              <a:t>	tentang kejadian yang perlu</a:t>
            </a:r>
            <a:r>
              <a:rPr lang="id-ID" sz="2400" spc="45" dirty="0" smtClean="0">
                <a:latin typeface="Arial"/>
                <a:cs typeface="Arial"/>
              </a:rPr>
              <a:t> </a:t>
            </a:r>
            <a:r>
              <a:rPr lang="id-ID" sz="2400" spc="-5" dirty="0" smtClean="0">
                <a:latin typeface="Arial"/>
                <a:cs typeface="Arial"/>
              </a:rPr>
              <a:t>koreksi</a:t>
            </a:r>
            <a:endParaRPr lang="id-ID" sz="2400" dirty="0" smtClean="0">
              <a:latin typeface="Arial"/>
              <a:cs typeface="Arial"/>
            </a:endParaRPr>
          </a:p>
          <a:p>
            <a:pPr marL="927100" lvl="1" indent="-457200">
              <a:spcBef>
                <a:spcPts val="575"/>
              </a:spcBef>
              <a:tabLst>
                <a:tab pos="927100" algn="l"/>
                <a:tab pos="927735" algn="l"/>
              </a:tabLst>
            </a:pPr>
            <a:r>
              <a:rPr lang="id-ID" sz="2400" spc="-5" dirty="0" smtClean="0">
                <a:latin typeface="Arial"/>
                <a:cs typeface="Arial"/>
              </a:rPr>
              <a:t>Akurat: informasi benar, kejadian yang</a:t>
            </a:r>
            <a:r>
              <a:rPr lang="id-ID" sz="2400" spc="125" dirty="0" smtClean="0">
                <a:latin typeface="Arial"/>
                <a:cs typeface="Arial"/>
              </a:rPr>
              <a:t> </a:t>
            </a:r>
            <a:r>
              <a:rPr lang="id-ID" sz="2400" spc="-5" dirty="0" smtClean="0">
                <a:latin typeface="Arial"/>
                <a:cs typeface="Arial"/>
              </a:rPr>
              <a:t>dikumpulkan</a:t>
            </a:r>
            <a:endParaRPr lang="id-ID" sz="2400" dirty="0" smtClean="0">
              <a:latin typeface="Arial"/>
              <a:cs typeface="Arial"/>
            </a:endParaRPr>
          </a:p>
          <a:p>
            <a:pPr marL="927100" lvl="1" indent="-457200">
              <a:spcBef>
                <a:spcPts val="575"/>
              </a:spcBef>
              <a:tabLst>
                <a:tab pos="927100" algn="l"/>
                <a:tab pos="927735" algn="l"/>
              </a:tabLst>
            </a:pPr>
            <a:r>
              <a:rPr lang="id-ID" sz="2400" spc="-5" dirty="0" smtClean="0">
                <a:latin typeface="Arial"/>
                <a:cs typeface="Arial"/>
              </a:rPr>
              <a:t>Tepat waktu: up </a:t>
            </a:r>
            <a:r>
              <a:rPr lang="id-ID" sz="2400" dirty="0" smtClean="0">
                <a:latin typeface="Arial"/>
                <a:cs typeface="Arial"/>
              </a:rPr>
              <a:t>to </a:t>
            </a:r>
            <a:r>
              <a:rPr lang="id-ID" sz="2400" spc="-5" dirty="0" smtClean="0">
                <a:latin typeface="Arial"/>
                <a:cs typeface="Arial"/>
              </a:rPr>
              <a:t>date sehingga tindakan</a:t>
            </a:r>
            <a:r>
              <a:rPr lang="id-ID" sz="2400" spc="75" dirty="0" smtClean="0">
                <a:latin typeface="Arial"/>
                <a:cs typeface="Arial"/>
              </a:rPr>
              <a:t> </a:t>
            </a:r>
            <a:r>
              <a:rPr lang="id-ID" sz="2400" dirty="0" smtClean="0">
                <a:latin typeface="Arial"/>
                <a:cs typeface="Arial"/>
              </a:rPr>
              <a:t>tepat.</a:t>
            </a:r>
          </a:p>
          <a:p>
            <a:pPr marL="546100" indent="-533400">
              <a:spcBef>
                <a:spcPts val="660"/>
              </a:spcBef>
              <a:tabLst>
                <a:tab pos="546100" algn="l"/>
                <a:tab pos="546735" algn="l"/>
              </a:tabLst>
            </a:pPr>
            <a:r>
              <a:rPr lang="id-ID" sz="2800" spc="-5" dirty="0" smtClean="0">
                <a:latin typeface="Arial"/>
                <a:cs typeface="Arial"/>
              </a:rPr>
              <a:t>Tahapan sistem </a:t>
            </a:r>
            <a:r>
              <a:rPr lang="id-ID" sz="2800" spc="-10" dirty="0" smtClean="0">
                <a:latin typeface="Arial"/>
                <a:cs typeface="Arial"/>
              </a:rPr>
              <a:t>M+E: </a:t>
            </a:r>
            <a:r>
              <a:rPr lang="id-ID" sz="2800" spc="-5" dirty="0" smtClean="0">
                <a:latin typeface="Arial"/>
                <a:cs typeface="Arial"/>
              </a:rPr>
              <a:t>4</a:t>
            </a:r>
            <a:r>
              <a:rPr lang="id-ID" sz="2800" spc="40" dirty="0" smtClean="0">
                <a:latin typeface="Arial"/>
                <a:cs typeface="Arial"/>
              </a:rPr>
              <a:t> </a:t>
            </a:r>
            <a:r>
              <a:rPr lang="id-ID" sz="2800" spc="-5" dirty="0" smtClean="0">
                <a:latin typeface="Arial"/>
                <a:cs typeface="Arial"/>
              </a:rPr>
              <a:t>tahap</a:t>
            </a:r>
            <a:endParaRPr lang="id-ID" sz="2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066963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90242" y="389585"/>
            <a:ext cx="62039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Times New Roman"/>
                <a:cs typeface="Times New Roman"/>
              </a:rPr>
              <a:t>Tahapan Manajemen</a:t>
            </a:r>
            <a:r>
              <a:rPr sz="4000" spc="15" dirty="0">
                <a:latin typeface="Times New Roman"/>
                <a:cs typeface="Times New Roman"/>
              </a:rPr>
              <a:t> </a:t>
            </a:r>
            <a:r>
              <a:rPr sz="4000" spc="-5" dirty="0">
                <a:latin typeface="Times New Roman"/>
                <a:cs typeface="Times New Roman"/>
              </a:rPr>
              <a:t>Strategis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438400" y="2209863"/>
            <a:ext cx="2590800" cy="925830"/>
          </a:xfrm>
          <a:custGeom>
            <a:avLst/>
            <a:gdLst/>
            <a:ahLst/>
            <a:cxnLst/>
            <a:rect l="l" t="t" r="r" b="b"/>
            <a:pathLst>
              <a:path w="2590800" h="925830">
                <a:moveTo>
                  <a:pt x="0" y="925512"/>
                </a:moveTo>
                <a:lnTo>
                  <a:pt x="2590800" y="925512"/>
                </a:lnTo>
                <a:lnTo>
                  <a:pt x="2590800" y="0"/>
                </a:lnTo>
                <a:lnTo>
                  <a:pt x="0" y="0"/>
                </a:lnTo>
                <a:lnTo>
                  <a:pt x="0" y="925512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438400" y="2209863"/>
            <a:ext cx="2590800" cy="92583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714375" marR="705485" indent="-2540" algn="ctr">
              <a:lnSpc>
                <a:spcPct val="99700"/>
              </a:lnSpc>
              <a:spcBef>
                <a:spcPts val="320"/>
              </a:spcBef>
            </a:pPr>
            <a:r>
              <a:rPr sz="1800" dirty="0">
                <a:latin typeface="Arial"/>
                <a:cs typeface="Arial"/>
              </a:rPr>
              <a:t>I         </a:t>
            </a:r>
            <a:r>
              <a:rPr sz="1800" b="1" spc="-5" dirty="0">
                <a:latin typeface="Times New Roman"/>
                <a:cs typeface="Times New Roman"/>
              </a:rPr>
              <a:t>ANALISIS  S</a:t>
            </a:r>
            <a:r>
              <a:rPr sz="1800" b="1" spc="-15" dirty="0">
                <a:latin typeface="Times New Roman"/>
                <a:cs typeface="Times New Roman"/>
              </a:rPr>
              <a:t>T</a:t>
            </a:r>
            <a:r>
              <a:rPr sz="1800" b="1" spc="-5" dirty="0">
                <a:latin typeface="Times New Roman"/>
                <a:cs typeface="Times New Roman"/>
              </a:rPr>
              <a:t>R</a:t>
            </a:r>
            <a:r>
              <a:rPr sz="1800" b="1" spc="-145" dirty="0">
                <a:latin typeface="Times New Roman"/>
                <a:cs typeface="Times New Roman"/>
              </a:rPr>
              <a:t>A</a:t>
            </a:r>
            <a:r>
              <a:rPr sz="1800" b="1" spc="-5" dirty="0">
                <a:latin typeface="Times New Roman"/>
                <a:cs typeface="Times New Roman"/>
              </a:rPr>
              <a:t>TEGI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4400" y="4038536"/>
            <a:ext cx="1600200" cy="925830"/>
          </a:xfrm>
          <a:custGeom>
            <a:avLst/>
            <a:gdLst/>
            <a:ahLst/>
            <a:cxnLst/>
            <a:rect l="l" t="t" r="r" b="b"/>
            <a:pathLst>
              <a:path w="1600200" h="925829">
                <a:moveTo>
                  <a:pt x="0" y="925512"/>
                </a:moveTo>
                <a:lnTo>
                  <a:pt x="1600200" y="925512"/>
                </a:lnTo>
                <a:lnTo>
                  <a:pt x="1600200" y="0"/>
                </a:lnTo>
                <a:lnTo>
                  <a:pt x="0" y="0"/>
                </a:lnTo>
                <a:lnTo>
                  <a:pt x="0" y="92551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14400" y="4038536"/>
            <a:ext cx="1600200" cy="92583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218440" marR="210185" indent="-1905" algn="ctr">
              <a:lnSpc>
                <a:spcPct val="99700"/>
              </a:lnSpc>
              <a:spcBef>
                <a:spcPts val="325"/>
              </a:spcBef>
            </a:pPr>
            <a:r>
              <a:rPr sz="1800" dirty="0">
                <a:latin typeface="Arial"/>
                <a:cs typeface="Arial"/>
              </a:rPr>
              <a:t>II        </a:t>
            </a:r>
            <a:r>
              <a:rPr sz="1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ARAHAN  S</a:t>
            </a:r>
            <a:r>
              <a:rPr sz="1800" b="1" spc="-15" dirty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sz="1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R</a:t>
            </a:r>
            <a:r>
              <a:rPr sz="1800" b="1" spc="-145" dirty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sz="1800" b="1" spc="-5" dirty="0">
                <a:solidFill>
                  <a:srgbClr val="0000FF"/>
                </a:solidFill>
                <a:latin typeface="Times New Roman"/>
                <a:cs typeface="Times New Roman"/>
              </a:rPr>
              <a:t>TEGI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971800" y="4038536"/>
            <a:ext cx="1600200" cy="925830"/>
          </a:xfrm>
          <a:custGeom>
            <a:avLst/>
            <a:gdLst/>
            <a:ahLst/>
            <a:cxnLst/>
            <a:rect l="l" t="t" r="r" b="b"/>
            <a:pathLst>
              <a:path w="1600200" h="925829">
                <a:moveTo>
                  <a:pt x="0" y="925512"/>
                </a:moveTo>
                <a:lnTo>
                  <a:pt x="1600200" y="925512"/>
                </a:lnTo>
                <a:lnTo>
                  <a:pt x="1600200" y="0"/>
                </a:lnTo>
                <a:lnTo>
                  <a:pt x="0" y="0"/>
                </a:lnTo>
                <a:lnTo>
                  <a:pt x="0" y="925512"/>
                </a:lnTo>
                <a:close/>
              </a:path>
            </a:pathLst>
          </a:custGeom>
          <a:solidFill>
            <a:srgbClr val="E10F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971800" y="4038536"/>
            <a:ext cx="1600200" cy="92583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101600" marR="93980" indent="-1270" algn="ctr">
              <a:lnSpc>
                <a:spcPct val="99700"/>
              </a:lnSpc>
              <a:spcBef>
                <a:spcPts val="325"/>
              </a:spcBef>
            </a:pPr>
            <a:r>
              <a:rPr sz="1800" dirty="0">
                <a:latin typeface="Arial"/>
                <a:cs typeface="Arial"/>
              </a:rPr>
              <a:t>III        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18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RMUL</a:t>
            </a:r>
            <a:r>
              <a:rPr sz="18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SI  </a:t>
            </a:r>
            <a:r>
              <a:rPr sz="18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STRATEGI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181600" y="4038536"/>
            <a:ext cx="2133600" cy="925830"/>
          </a:xfrm>
          <a:custGeom>
            <a:avLst/>
            <a:gdLst/>
            <a:ahLst/>
            <a:cxnLst/>
            <a:rect l="l" t="t" r="r" b="b"/>
            <a:pathLst>
              <a:path w="2133600" h="925829">
                <a:moveTo>
                  <a:pt x="0" y="925512"/>
                </a:moveTo>
                <a:lnTo>
                  <a:pt x="2133600" y="925512"/>
                </a:lnTo>
                <a:lnTo>
                  <a:pt x="2133600" y="0"/>
                </a:lnTo>
                <a:lnTo>
                  <a:pt x="0" y="0"/>
                </a:lnTo>
                <a:lnTo>
                  <a:pt x="0" y="925512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81600" y="4038536"/>
            <a:ext cx="2133600" cy="925830"/>
          </a:xfrm>
          <a:custGeom>
            <a:avLst/>
            <a:gdLst/>
            <a:ahLst/>
            <a:cxnLst/>
            <a:rect l="l" t="t" r="r" b="b"/>
            <a:pathLst>
              <a:path w="2133600" h="925829">
                <a:moveTo>
                  <a:pt x="0" y="925512"/>
                </a:moveTo>
                <a:lnTo>
                  <a:pt x="2133600" y="925512"/>
                </a:lnTo>
                <a:lnTo>
                  <a:pt x="2133600" y="0"/>
                </a:lnTo>
                <a:lnTo>
                  <a:pt x="0" y="0"/>
                </a:lnTo>
                <a:lnTo>
                  <a:pt x="0" y="92551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336540" y="4066413"/>
            <a:ext cx="1824355" cy="8470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635" algn="ctr">
              <a:lnSpc>
                <a:spcPct val="99700"/>
              </a:lnSpc>
              <a:spcBef>
                <a:spcPts val="105"/>
              </a:spcBef>
            </a:pPr>
            <a:r>
              <a:rPr sz="1800" dirty="0">
                <a:latin typeface="Arial"/>
                <a:cs typeface="Arial"/>
              </a:rPr>
              <a:t>IV           </a:t>
            </a:r>
            <a:r>
              <a:rPr sz="1800" b="1" dirty="0">
                <a:latin typeface="Times New Roman"/>
                <a:cs typeface="Times New Roman"/>
              </a:rPr>
              <a:t>IMPLEM</a:t>
            </a:r>
            <a:r>
              <a:rPr sz="1800" b="1" spc="-5" dirty="0">
                <a:latin typeface="Times New Roman"/>
                <a:cs typeface="Times New Roman"/>
              </a:rPr>
              <a:t>EN</a:t>
            </a:r>
            <a:r>
              <a:rPr sz="1800" b="1" spc="-140" dirty="0">
                <a:latin typeface="Times New Roman"/>
                <a:cs typeface="Times New Roman"/>
              </a:rPr>
              <a:t>T</a:t>
            </a:r>
            <a:r>
              <a:rPr sz="1800" b="1" spc="-5" dirty="0">
                <a:latin typeface="Times New Roman"/>
                <a:cs typeface="Times New Roman"/>
              </a:rPr>
              <a:t>A</a:t>
            </a:r>
            <a:r>
              <a:rPr sz="1800" b="1" spc="-15" dirty="0">
                <a:latin typeface="Times New Roman"/>
                <a:cs typeface="Times New Roman"/>
              </a:rPr>
              <a:t>S</a:t>
            </a:r>
            <a:r>
              <a:rPr sz="1800" b="1" spc="-5" dirty="0">
                <a:latin typeface="Times New Roman"/>
                <a:cs typeface="Times New Roman"/>
              </a:rPr>
              <a:t>I  </a:t>
            </a:r>
            <a:r>
              <a:rPr sz="1800" b="1" spc="-20" dirty="0">
                <a:latin typeface="Times New Roman"/>
                <a:cs typeface="Times New Roman"/>
              </a:rPr>
              <a:t>STRATEGI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181600" y="5257800"/>
            <a:ext cx="2209800" cy="925830"/>
          </a:xfrm>
          <a:custGeom>
            <a:avLst/>
            <a:gdLst/>
            <a:ahLst/>
            <a:cxnLst/>
            <a:rect l="l" t="t" r="r" b="b"/>
            <a:pathLst>
              <a:path w="2209800" h="925829">
                <a:moveTo>
                  <a:pt x="0" y="925512"/>
                </a:moveTo>
                <a:lnTo>
                  <a:pt x="2209800" y="925512"/>
                </a:lnTo>
                <a:lnTo>
                  <a:pt x="2209800" y="0"/>
                </a:lnTo>
                <a:lnTo>
                  <a:pt x="0" y="0"/>
                </a:lnTo>
                <a:lnTo>
                  <a:pt x="0" y="925512"/>
                </a:lnTo>
                <a:close/>
              </a:path>
            </a:pathLst>
          </a:custGeom>
          <a:solidFill>
            <a:srgbClr val="F9A3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181600" y="5257800"/>
            <a:ext cx="2209800" cy="92583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226695" marR="217170" indent="-1905" algn="ctr">
              <a:lnSpc>
                <a:spcPct val="99700"/>
              </a:lnSpc>
              <a:spcBef>
                <a:spcPts val="325"/>
              </a:spcBef>
            </a:pPr>
            <a:r>
              <a:rPr sz="1800" dirty="0">
                <a:solidFill>
                  <a:srgbClr val="0000FF"/>
                </a:solidFill>
                <a:latin typeface="Arial"/>
                <a:cs typeface="Arial"/>
              </a:rPr>
              <a:t>V            </a:t>
            </a:r>
            <a:r>
              <a:rPr sz="1800" b="1" spc="-10" dirty="0">
                <a:latin typeface="Times New Roman"/>
                <a:cs typeface="Times New Roman"/>
              </a:rPr>
              <a:t>MONITORING</a:t>
            </a:r>
            <a:r>
              <a:rPr sz="1800" b="1" spc="-5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+  </a:t>
            </a:r>
            <a:r>
              <a:rPr sz="1800" b="1" spc="-35" dirty="0">
                <a:latin typeface="Times New Roman"/>
                <a:cs typeface="Times New Roman"/>
              </a:rPr>
              <a:t>EVALUASI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676400" y="3657600"/>
            <a:ext cx="4572000" cy="0"/>
          </a:xfrm>
          <a:custGeom>
            <a:avLst/>
            <a:gdLst/>
            <a:ahLst/>
            <a:cxnLst/>
            <a:rect l="l" t="t" r="r" b="b"/>
            <a:pathLst>
              <a:path w="4572000">
                <a:moveTo>
                  <a:pt x="0" y="0"/>
                </a:moveTo>
                <a:lnTo>
                  <a:pt x="45720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676400" y="5638800"/>
            <a:ext cx="3505200" cy="0"/>
          </a:xfrm>
          <a:custGeom>
            <a:avLst/>
            <a:gdLst/>
            <a:ahLst/>
            <a:cxnLst/>
            <a:rect l="l" t="t" r="r" b="b"/>
            <a:pathLst>
              <a:path w="3505200">
                <a:moveTo>
                  <a:pt x="0" y="0"/>
                </a:moveTo>
                <a:lnTo>
                  <a:pt x="3505200" y="0"/>
                </a:lnTo>
              </a:path>
            </a:pathLst>
          </a:custGeom>
          <a:ln w="952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38300" y="3651250"/>
            <a:ext cx="76200" cy="387350"/>
          </a:xfrm>
          <a:custGeom>
            <a:avLst/>
            <a:gdLst/>
            <a:ahLst/>
            <a:cxnLst/>
            <a:rect l="l" t="t" r="r" b="b"/>
            <a:pathLst>
              <a:path w="76200" h="387350">
                <a:moveTo>
                  <a:pt x="41656" y="0"/>
                </a:moveTo>
                <a:lnTo>
                  <a:pt x="34543" y="0"/>
                </a:lnTo>
                <a:lnTo>
                  <a:pt x="31750" y="2793"/>
                </a:lnTo>
                <a:lnTo>
                  <a:pt x="31750" y="9906"/>
                </a:lnTo>
                <a:lnTo>
                  <a:pt x="34543" y="12700"/>
                </a:lnTo>
                <a:lnTo>
                  <a:pt x="41656" y="12700"/>
                </a:lnTo>
                <a:lnTo>
                  <a:pt x="44450" y="9906"/>
                </a:lnTo>
                <a:lnTo>
                  <a:pt x="44450" y="2793"/>
                </a:lnTo>
                <a:lnTo>
                  <a:pt x="41656" y="0"/>
                </a:lnTo>
                <a:close/>
              </a:path>
              <a:path w="76200" h="387350">
                <a:moveTo>
                  <a:pt x="41656" y="25400"/>
                </a:moveTo>
                <a:lnTo>
                  <a:pt x="34543" y="25400"/>
                </a:lnTo>
                <a:lnTo>
                  <a:pt x="31750" y="28193"/>
                </a:lnTo>
                <a:lnTo>
                  <a:pt x="31750" y="35306"/>
                </a:lnTo>
                <a:lnTo>
                  <a:pt x="34543" y="38100"/>
                </a:lnTo>
                <a:lnTo>
                  <a:pt x="41656" y="38100"/>
                </a:lnTo>
                <a:lnTo>
                  <a:pt x="44450" y="35306"/>
                </a:lnTo>
                <a:lnTo>
                  <a:pt x="44450" y="28193"/>
                </a:lnTo>
                <a:lnTo>
                  <a:pt x="41656" y="25400"/>
                </a:lnTo>
                <a:close/>
              </a:path>
              <a:path w="76200" h="387350">
                <a:moveTo>
                  <a:pt x="41656" y="50800"/>
                </a:moveTo>
                <a:lnTo>
                  <a:pt x="34543" y="50800"/>
                </a:lnTo>
                <a:lnTo>
                  <a:pt x="31750" y="53720"/>
                </a:lnTo>
                <a:lnTo>
                  <a:pt x="31750" y="60706"/>
                </a:lnTo>
                <a:lnTo>
                  <a:pt x="34543" y="63500"/>
                </a:lnTo>
                <a:lnTo>
                  <a:pt x="41656" y="63500"/>
                </a:lnTo>
                <a:lnTo>
                  <a:pt x="44450" y="60706"/>
                </a:lnTo>
                <a:lnTo>
                  <a:pt x="44450" y="53720"/>
                </a:lnTo>
                <a:lnTo>
                  <a:pt x="41656" y="50800"/>
                </a:lnTo>
                <a:close/>
              </a:path>
              <a:path w="76200" h="387350">
                <a:moveTo>
                  <a:pt x="41656" y="76200"/>
                </a:moveTo>
                <a:lnTo>
                  <a:pt x="34543" y="76200"/>
                </a:lnTo>
                <a:lnTo>
                  <a:pt x="31750" y="79120"/>
                </a:lnTo>
                <a:lnTo>
                  <a:pt x="31750" y="86106"/>
                </a:lnTo>
                <a:lnTo>
                  <a:pt x="34543" y="88900"/>
                </a:lnTo>
                <a:lnTo>
                  <a:pt x="41656" y="88900"/>
                </a:lnTo>
                <a:lnTo>
                  <a:pt x="44450" y="86106"/>
                </a:lnTo>
                <a:lnTo>
                  <a:pt x="44450" y="79120"/>
                </a:lnTo>
                <a:lnTo>
                  <a:pt x="41656" y="76200"/>
                </a:lnTo>
                <a:close/>
              </a:path>
              <a:path w="76200" h="387350">
                <a:moveTo>
                  <a:pt x="41656" y="101600"/>
                </a:moveTo>
                <a:lnTo>
                  <a:pt x="34543" y="101600"/>
                </a:lnTo>
                <a:lnTo>
                  <a:pt x="31750" y="104520"/>
                </a:lnTo>
                <a:lnTo>
                  <a:pt x="31750" y="111506"/>
                </a:lnTo>
                <a:lnTo>
                  <a:pt x="34543" y="114300"/>
                </a:lnTo>
                <a:lnTo>
                  <a:pt x="41656" y="114300"/>
                </a:lnTo>
                <a:lnTo>
                  <a:pt x="44450" y="111506"/>
                </a:lnTo>
                <a:lnTo>
                  <a:pt x="44450" y="104520"/>
                </a:lnTo>
                <a:lnTo>
                  <a:pt x="41656" y="101600"/>
                </a:lnTo>
                <a:close/>
              </a:path>
              <a:path w="76200" h="387350">
                <a:moveTo>
                  <a:pt x="41656" y="127000"/>
                </a:moveTo>
                <a:lnTo>
                  <a:pt x="34543" y="127000"/>
                </a:lnTo>
                <a:lnTo>
                  <a:pt x="31750" y="129920"/>
                </a:lnTo>
                <a:lnTo>
                  <a:pt x="31750" y="136906"/>
                </a:lnTo>
                <a:lnTo>
                  <a:pt x="34543" y="139826"/>
                </a:lnTo>
                <a:lnTo>
                  <a:pt x="41656" y="139826"/>
                </a:lnTo>
                <a:lnTo>
                  <a:pt x="44450" y="136906"/>
                </a:lnTo>
                <a:lnTo>
                  <a:pt x="44450" y="129920"/>
                </a:lnTo>
                <a:lnTo>
                  <a:pt x="41656" y="127000"/>
                </a:lnTo>
                <a:close/>
              </a:path>
              <a:path w="76200" h="387350">
                <a:moveTo>
                  <a:pt x="41656" y="152526"/>
                </a:moveTo>
                <a:lnTo>
                  <a:pt x="34543" y="152526"/>
                </a:lnTo>
                <a:lnTo>
                  <a:pt x="31750" y="155320"/>
                </a:lnTo>
                <a:lnTo>
                  <a:pt x="31750" y="162306"/>
                </a:lnTo>
                <a:lnTo>
                  <a:pt x="34543" y="165226"/>
                </a:lnTo>
                <a:lnTo>
                  <a:pt x="41656" y="165226"/>
                </a:lnTo>
                <a:lnTo>
                  <a:pt x="44450" y="162306"/>
                </a:lnTo>
                <a:lnTo>
                  <a:pt x="44450" y="155320"/>
                </a:lnTo>
                <a:lnTo>
                  <a:pt x="41656" y="152526"/>
                </a:lnTo>
                <a:close/>
              </a:path>
              <a:path w="76200" h="387350">
                <a:moveTo>
                  <a:pt x="41656" y="177926"/>
                </a:moveTo>
                <a:lnTo>
                  <a:pt x="34543" y="177926"/>
                </a:lnTo>
                <a:lnTo>
                  <a:pt x="31750" y="180720"/>
                </a:lnTo>
                <a:lnTo>
                  <a:pt x="31750" y="187706"/>
                </a:lnTo>
                <a:lnTo>
                  <a:pt x="34543" y="190626"/>
                </a:lnTo>
                <a:lnTo>
                  <a:pt x="41656" y="190626"/>
                </a:lnTo>
                <a:lnTo>
                  <a:pt x="44450" y="187706"/>
                </a:lnTo>
                <a:lnTo>
                  <a:pt x="44450" y="180720"/>
                </a:lnTo>
                <a:lnTo>
                  <a:pt x="41656" y="177926"/>
                </a:lnTo>
                <a:close/>
              </a:path>
              <a:path w="76200" h="387350">
                <a:moveTo>
                  <a:pt x="41656" y="203326"/>
                </a:moveTo>
                <a:lnTo>
                  <a:pt x="34543" y="203326"/>
                </a:lnTo>
                <a:lnTo>
                  <a:pt x="31750" y="206120"/>
                </a:lnTo>
                <a:lnTo>
                  <a:pt x="31750" y="213106"/>
                </a:lnTo>
                <a:lnTo>
                  <a:pt x="34543" y="216026"/>
                </a:lnTo>
                <a:lnTo>
                  <a:pt x="41656" y="216026"/>
                </a:lnTo>
                <a:lnTo>
                  <a:pt x="44450" y="213106"/>
                </a:lnTo>
                <a:lnTo>
                  <a:pt x="44450" y="206120"/>
                </a:lnTo>
                <a:lnTo>
                  <a:pt x="41656" y="203326"/>
                </a:lnTo>
                <a:close/>
              </a:path>
              <a:path w="76200" h="387350">
                <a:moveTo>
                  <a:pt x="41656" y="228726"/>
                </a:moveTo>
                <a:lnTo>
                  <a:pt x="34543" y="228726"/>
                </a:lnTo>
                <a:lnTo>
                  <a:pt x="31750" y="231520"/>
                </a:lnTo>
                <a:lnTo>
                  <a:pt x="31750" y="238632"/>
                </a:lnTo>
                <a:lnTo>
                  <a:pt x="34543" y="241426"/>
                </a:lnTo>
                <a:lnTo>
                  <a:pt x="41656" y="241426"/>
                </a:lnTo>
                <a:lnTo>
                  <a:pt x="44450" y="238632"/>
                </a:lnTo>
                <a:lnTo>
                  <a:pt x="44450" y="231520"/>
                </a:lnTo>
                <a:lnTo>
                  <a:pt x="41656" y="228726"/>
                </a:lnTo>
                <a:close/>
              </a:path>
              <a:path w="76200" h="387350">
                <a:moveTo>
                  <a:pt x="41656" y="254126"/>
                </a:moveTo>
                <a:lnTo>
                  <a:pt x="34543" y="254126"/>
                </a:lnTo>
                <a:lnTo>
                  <a:pt x="31750" y="256920"/>
                </a:lnTo>
                <a:lnTo>
                  <a:pt x="31750" y="264032"/>
                </a:lnTo>
                <a:lnTo>
                  <a:pt x="34543" y="266826"/>
                </a:lnTo>
                <a:lnTo>
                  <a:pt x="41656" y="266826"/>
                </a:lnTo>
                <a:lnTo>
                  <a:pt x="44450" y="264032"/>
                </a:lnTo>
                <a:lnTo>
                  <a:pt x="44450" y="256920"/>
                </a:lnTo>
                <a:lnTo>
                  <a:pt x="41656" y="254126"/>
                </a:lnTo>
                <a:close/>
              </a:path>
              <a:path w="76200" h="387350">
                <a:moveTo>
                  <a:pt x="41656" y="279526"/>
                </a:moveTo>
                <a:lnTo>
                  <a:pt x="34543" y="279526"/>
                </a:lnTo>
                <a:lnTo>
                  <a:pt x="31750" y="282320"/>
                </a:lnTo>
                <a:lnTo>
                  <a:pt x="31750" y="289432"/>
                </a:lnTo>
                <a:lnTo>
                  <a:pt x="34543" y="292226"/>
                </a:lnTo>
                <a:lnTo>
                  <a:pt x="41656" y="292226"/>
                </a:lnTo>
                <a:lnTo>
                  <a:pt x="44450" y="289432"/>
                </a:lnTo>
                <a:lnTo>
                  <a:pt x="44450" y="282320"/>
                </a:lnTo>
                <a:lnTo>
                  <a:pt x="41656" y="279526"/>
                </a:lnTo>
                <a:close/>
              </a:path>
              <a:path w="76200" h="387350">
                <a:moveTo>
                  <a:pt x="31750" y="311150"/>
                </a:moveTo>
                <a:lnTo>
                  <a:pt x="0" y="311150"/>
                </a:lnTo>
                <a:lnTo>
                  <a:pt x="38100" y="387350"/>
                </a:lnTo>
                <a:lnTo>
                  <a:pt x="72961" y="317626"/>
                </a:lnTo>
                <a:lnTo>
                  <a:pt x="34543" y="317626"/>
                </a:lnTo>
                <a:lnTo>
                  <a:pt x="31750" y="314832"/>
                </a:lnTo>
                <a:lnTo>
                  <a:pt x="31750" y="311150"/>
                </a:lnTo>
                <a:close/>
              </a:path>
              <a:path w="76200" h="387350">
                <a:moveTo>
                  <a:pt x="41656" y="304926"/>
                </a:moveTo>
                <a:lnTo>
                  <a:pt x="34543" y="304926"/>
                </a:lnTo>
                <a:lnTo>
                  <a:pt x="31750" y="307848"/>
                </a:lnTo>
                <a:lnTo>
                  <a:pt x="31750" y="314832"/>
                </a:lnTo>
                <a:lnTo>
                  <a:pt x="34543" y="317626"/>
                </a:lnTo>
                <a:lnTo>
                  <a:pt x="41656" y="317626"/>
                </a:lnTo>
                <a:lnTo>
                  <a:pt x="44450" y="314832"/>
                </a:lnTo>
                <a:lnTo>
                  <a:pt x="44450" y="307848"/>
                </a:lnTo>
                <a:lnTo>
                  <a:pt x="41656" y="304926"/>
                </a:lnTo>
                <a:close/>
              </a:path>
              <a:path w="76200" h="387350">
                <a:moveTo>
                  <a:pt x="76200" y="311150"/>
                </a:moveTo>
                <a:lnTo>
                  <a:pt x="44450" y="311150"/>
                </a:lnTo>
                <a:lnTo>
                  <a:pt x="44450" y="314832"/>
                </a:lnTo>
                <a:lnTo>
                  <a:pt x="41656" y="317626"/>
                </a:lnTo>
                <a:lnTo>
                  <a:pt x="72961" y="317626"/>
                </a:lnTo>
                <a:lnTo>
                  <a:pt x="76200" y="311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38300" y="4953000"/>
            <a:ext cx="76200" cy="685800"/>
          </a:xfrm>
          <a:custGeom>
            <a:avLst/>
            <a:gdLst/>
            <a:ahLst/>
            <a:cxnLst/>
            <a:rect l="l" t="t" r="r" b="b"/>
            <a:pathLst>
              <a:path w="76200" h="6858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685800">
                <a:moveTo>
                  <a:pt x="44450" y="63500"/>
                </a:moveTo>
                <a:lnTo>
                  <a:pt x="31750" y="63500"/>
                </a:lnTo>
                <a:lnTo>
                  <a:pt x="31750" y="76200"/>
                </a:lnTo>
                <a:lnTo>
                  <a:pt x="44450" y="76200"/>
                </a:lnTo>
                <a:lnTo>
                  <a:pt x="44450" y="63500"/>
                </a:lnTo>
                <a:close/>
              </a:path>
              <a:path w="76200" h="68580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  <a:path w="76200" h="685800">
                <a:moveTo>
                  <a:pt x="44450" y="88900"/>
                </a:moveTo>
                <a:lnTo>
                  <a:pt x="31750" y="88900"/>
                </a:lnTo>
                <a:lnTo>
                  <a:pt x="31750" y="101600"/>
                </a:lnTo>
                <a:lnTo>
                  <a:pt x="44450" y="101600"/>
                </a:lnTo>
                <a:lnTo>
                  <a:pt x="44450" y="88900"/>
                </a:lnTo>
                <a:close/>
              </a:path>
              <a:path w="76200" h="685800">
                <a:moveTo>
                  <a:pt x="44450" y="114300"/>
                </a:moveTo>
                <a:lnTo>
                  <a:pt x="31750" y="114300"/>
                </a:lnTo>
                <a:lnTo>
                  <a:pt x="31750" y="127000"/>
                </a:lnTo>
                <a:lnTo>
                  <a:pt x="44450" y="127000"/>
                </a:lnTo>
                <a:lnTo>
                  <a:pt x="44450" y="114300"/>
                </a:lnTo>
                <a:close/>
              </a:path>
              <a:path w="76200" h="685800">
                <a:moveTo>
                  <a:pt x="44450" y="139700"/>
                </a:moveTo>
                <a:lnTo>
                  <a:pt x="31750" y="139700"/>
                </a:lnTo>
                <a:lnTo>
                  <a:pt x="31750" y="152400"/>
                </a:lnTo>
                <a:lnTo>
                  <a:pt x="44450" y="152400"/>
                </a:lnTo>
                <a:lnTo>
                  <a:pt x="44450" y="139700"/>
                </a:lnTo>
                <a:close/>
              </a:path>
              <a:path w="76200" h="685800">
                <a:moveTo>
                  <a:pt x="44450" y="165100"/>
                </a:moveTo>
                <a:lnTo>
                  <a:pt x="31750" y="165100"/>
                </a:lnTo>
                <a:lnTo>
                  <a:pt x="31750" y="177800"/>
                </a:lnTo>
                <a:lnTo>
                  <a:pt x="44450" y="177800"/>
                </a:lnTo>
                <a:lnTo>
                  <a:pt x="44450" y="165100"/>
                </a:lnTo>
                <a:close/>
              </a:path>
              <a:path w="76200" h="685800">
                <a:moveTo>
                  <a:pt x="44450" y="190500"/>
                </a:moveTo>
                <a:lnTo>
                  <a:pt x="31750" y="190500"/>
                </a:lnTo>
                <a:lnTo>
                  <a:pt x="31750" y="203200"/>
                </a:lnTo>
                <a:lnTo>
                  <a:pt x="44450" y="203200"/>
                </a:lnTo>
                <a:lnTo>
                  <a:pt x="44450" y="190500"/>
                </a:lnTo>
                <a:close/>
              </a:path>
              <a:path w="76200" h="685800">
                <a:moveTo>
                  <a:pt x="44450" y="215900"/>
                </a:moveTo>
                <a:lnTo>
                  <a:pt x="31750" y="215900"/>
                </a:lnTo>
                <a:lnTo>
                  <a:pt x="31750" y="228600"/>
                </a:lnTo>
                <a:lnTo>
                  <a:pt x="44450" y="228600"/>
                </a:lnTo>
                <a:lnTo>
                  <a:pt x="44450" y="215900"/>
                </a:lnTo>
                <a:close/>
              </a:path>
              <a:path w="76200" h="685800">
                <a:moveTo>
                  <a:pt x="44450" y="241300"/>
                </a:moveTo>
                <a:lnTo>
                  <a:pt x="31750" y="241300"/>
                </a:lnTo>
                <a:lnTo>
                  <a:pt x="31750" y="254000"/>
                </a:lnTo>
                <a:lnTo>
                  <a:pt x="44450" y="254000"/>
                </a:lnTo>
                <a:lnTo>
                  <a:pt x="44450" y="241300"/>
                </a:lnTo>
                <a:close/>
              </a:path>
              <a:path w="76200" h="685800">
                <a:moveTo>
                  <a:pt x="44450" y="266700"/>
                </a:moveTo>
                <a:lnTo>
                  <a:pt x="31750" y="266700"/>
                </a:lnTo>
                <a:lnTo>
                  <a:pt x="31750" y="279400"/>
                </a:lnTo>
                <a:lnTo>
                  <a:pt x="44450" y="279400"/>
                </a:lnTo>
                <a:lnTo>
                  <a:pt x="44450" y="266700"/>
                </a:lnTo>
                <a:close/>
              </a:path>
              <a:path w="76200" h="685800">
                <a:moveTo>
                  <a:pt x="44450" y="292100"/>
                </a:moveTo>
                <a:lnTo>
                  <a:pt x="31750" y="292100"/>
                </a:lnTo>
                <a:lnTo>
                  <a:pt x="31750" y="304800"/>
                </a:lnTo>
                <a:lnTo>
                  <a:pt x="44450" y="304800"/>
                </a:lnTo>
                <a:lnTo>
                  <a:pt x="44450" y="292100"/>
                </a:lnTo>
                <a:close/>
              </a:path>
              <a:path w="76200" h="685800">
                <a:moveTo>
                  <a:pt x="44450" y="317500"/>
                </a:moveTo>
                <a:lnTo>
                  <a:pt x="31750" y="317500"/>
                </a:lnTo>
                <a:lnTo>
                  <a:pt x="31750" y="330200"/>
                </a:lnTo>
                <a:lnTo>
                  <a:pt x="44450" y="330200"/>
                </a:lnTo>
                <a:lnTo>
                  <a:pt x="44450" y="317500"/>
                </a:lnTo>
                <a:close/>
              </a:path>
              <a:path w="76200" h="685800">
                <a:moveTo>
                  <a:pt x="44450" y="342900"/>
                </a:moveTo>
                <a:lnTo>
                  <a:pt x="31750" y="342900"/>
                </a:lnTo>
                <a:lnTo>
                  <a:pt x="31750" y="355600"/>
                </a:lnTo>
                <a:lnTo>
                  <a:pt x="44450" y="355600"/>
                </a:lnTo>
                <a:lnTo>
                  <a:pt x="44450" y="342900"/>
                </a:lnTo>
                <a:close/>
              </a:path>
              <a:path w="76200" h="685800">
                <a:moveTo>
                  <a:pt x="44450" y="368300"/>
                </a:moveTo>
                <a:lnTo>
                  <a:pt x="31750" y="368300"/>
                </a:lnTo>
                <a:lnTo>
                  <a:pt x="31750" y="381000"/>
                </a:lnTo>
                <a:lnTo>
                  <a:pt x="44450" y="381000"/>
                </a:lnTo>
                <a:lnTo>
                  <a:pt x="44450" y="368300"/>
                </a:lnTo>
                <a:close/>
              </a:path>
              <a:path w="76200" h="685800">
                <a:moveTo>
                  <a:pt x="44450" y="393700"/>
                </a:moveTo>
                <a:lnTo>
                  <a:pt x="31750" y="393700"/>
                </a:lnTo>
                <a:lnTo>
                  <a:pt x="31750" y="406400"/>
                </a:lnTo>
                <a:lnTo>
                  <a:pt x="44450" y="406400"/>
                </a:lnTo>
                <a:lnTo>
                  <a:pt x="44450" y="393700"/>
                </a:lnTo>
                <a:close/>
              </a:path>
              <a:path w="76200" h="685800">
                <a:moveTo>
                  <a:pt x="44450" y="419100"/>
                </a:moveTo>
                <a:lnTo>
                  <a:pt x="31750" y="419100"/>
                </a:lnTo>
                <a:lnTo>
                  <a:pt x="31750" y="431800"/>
                </a:lnTo>
                <a:lnTo>
                  <a:pt x="44450" y="431800"/>
                </a:lnTo>
                <a:lnTo>
                  <a:pt x="44450" y="419100"/>
                </a:lnTo>
                <a:close/>
              </a:path>
              <a:path w="76200" h="685800">
                <a:moveTo>
                  <a:pt x="44450" y="444500"/>
                </a:moveTo>
                <a:lnTo>
                  <a:pt x="31750" y="444500"/>
                </a:lnTo>
                <a:lnTo>
                  <a:pt x="31750" y="457200"/>
                </a:lnTo>
                <a:lnTo>
                  <a:pt x="44450" y="457200"/>
                </a:lnTo>
                <a:lnTo>
                  <a:pt x="44450" y="444500"/>
                </a:lnTo>
                <a:close/>
              </a:path>
              <a:path w="76200" h="685800">
                <a:moveTo>
                  <a:pt x="44450" y="469900"/>
                </a:moveTo>
                <a:lnTo>
                  <a:pt x="31750" y="469900"/>
                </a:lnTo>
                <a:lnTo>
                  <a:pt x="31750" y="482600"/>
                </a:lnTo>
                <a:lnTo>
                  <a:pt x="44450" y="482600"/>
                </a:lnTo>
                <a:lnTo>
                  <a:pt x="44450" y="469900"/>
                </a:lnTo>
                <a:close/>
              </a:path>
              <a:path w="76200" h="685800">
                <a:moveTo>
                  <a:pt x="44450" y="495300"/>
                </a:moveTo>
                <a:lnTo>
                  <a:pt x="31750" y="495300"/>
                </a:lnTo>
                <a:lnTo>
                  <a:pt x="31750" y="508000"/>
                </a:lnTo>
                <a:lnTo>
                  <a:pt x="44450" y="508000"/>
                </a:lnTo>
                <a:lnTo>
                  <a:pt x="44450" y="495300"/>
                </a:lnTo>
                <a:close/>
              </a:path>
              <a:path w="76200" h="685800">
                <a:moveTo>
                  <a:pt x="44450" y="520700"/>
                </a:moveTo>
                <a:lnTo>
                  <a:pt x="31750" y="520700"/>
                </a:lnTo>
                <a:lnTo>
                  <a:pt x="31750" y="533400"/>
                </a:lnTo>
                <a:lnTo>
                  <a:pt x="44450" y="533400"/>
                </a:lnTo>
                <a:lnTo>
                  <a:pt x="44450" y="520700"/>
                </a:lnTo>
                <a:close/>
              </a:path>
              <a:path w="76200" h="685800">
                <a:moveTo>
                  <a:pt x="44450" y="546100"/>
                </a:moveTo>
                <a:lnTo>
                  <a:pt x="31750" y="546100"/>
                </a:lnTo>
                <a:lnTo>
                  <a:pt x="31750" y="558800"/>
                </a:lnTo>
                <a:lnTo>
                  <a:pt x="44450" y="558800"/>
                </a:lnTo>
                <a:lnTo>
                  <a:pt x="44450" y="546100"/>
                </a:lnTo>
                <a:close/>
              </a:path>
              <a:path w="76200" h="685800">
                <a:moveTo>
                  <a:pt x="44450" y="571500"/>
                </a:moveTo>
                <a:lnTo>
                  <a:pt x="31750" y="571500"/>
                </a:lnTo>
                <a:lnTo>
                  <a:pt x="31750" y="584200"/>
                </a:lnTo>
                <a:lnTo>
                  <a:pt x="44450" y="584200"/>
                </a:lnTo>
                <a:lnTo>
                  <a:pt x="44450" y="571500"/>
                </a:lnTo>
                <a:close/>
              </a:path>
              <a:path w="76200" h="685800">
                <a:moveTo>
                  <a:pt x="44450" y="596900"/>
                </a:moveTo>
                <a:lnTo>
                  <a:pt x="31750" y="596900"/>
                </a:lnTo>
                <a:lnTo>
                  <a:pt x="31750" y="609600"/>
                </a:lnTo>
                <a:lnTo>
                  <a:pt x="44450" y="609600"/>
                </a:lnTo>
                <a:lnTo>
                  <a:pt x="44450" y="596900"/>
                </a:lnTo>
                <a:close/>
              </a:path>
              <a:path w="76200" h="685800">
                <a:moveTo>
                  <a:pt x="44450" y="622300"/>
                </a:moveTo>
                <a:lnTo>
                  <a:pt x="31750" y="622300"/>
                </a:lnTo>
                <a:lnTo>
                  <a:pt x="31750" y="635000"/>
                </a:lnTo>
                <a:lnTo>
                  <a:pt x="44450" y="635000"/>
                </a:lnTo>
                <a:lnTo>
                  <a:pt x="44450" y="622300"/>
                </a:lnTo>
                <a:close/>
              </a:path>
              <a:path w="76200" h="685800">
                <a:moveTo>
                  <a:pt x="44450" y="647700"/>
                </a:moveTo>
                <a:lnTo>
                  <a:pt x="31750" y="647700"/>
                </a:lnTo>
                <a:lnTo>
                  <a:pt x="31750" y="660400"/>
                </a:lnTo>
                <a:lnTo>
                  <a:pt x="44450" y="660400"/>
                </a:lnTo>
                <a:lnTo>
                  <a:pt x="44450" y="647700"/>
                </a:lnTo>
                <a:close/>
              </a:path>
              <a:path w="76200" h="685800">
                <a:moveTo>
                  <a:pt x="44450" y="673100"/>
                </a:moveTo>
                <a:lnTo>
                  <a:pt x="31750" y="673100"/>
                </a:lnTo>
                <a:lnTo>
                  <a:pt x="31750" y="685800"/>
                </a:lnTo>
                <a:lnTo>
                  <a:pt x="44450" y="685800"/>
                </a:lnTo>
                <a:lnTo>
                  <a:pt x="44450" y="673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95700" y="4953000"/>
            <a:ext cx="76200" cy="685800"/>
          </a:xfrm>
          <a:custGeom>
            <a:avLst/>
            <a:gdLst/>
            <a:ahLst/>
            <a:cxnLst/>
            <a:rect l="l" t="t" r="r" b="b"/>
            <a:pathLst>
              <a:path w="76200" h="6858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685800">
                <a:moveTo>
                  <a:pt x="44450" y="63500"/>
                </a:moveTo>
                <a:lnTo>
                  <a:pt x="31750" y="63500"/>
                </a:lnTo>
                <a:lnTo>
                  <a:pt x="31750" y="76200"/>
                </a:lnTo>
                <a:lnTo>
                  <a:pt x="44450" y="76200"/>
                </a:lnTo>
                <a:lnTo>
                  <a:pt x="44450" y="63500"/>
                </a:lnTo>
                <a:close/>
              </a:path>
              <a:path w="76200" h="68580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  <a:path w="76200" h="685800">
                <a:moveTo>
                  <a:pt x="44450" y="88900"/>
                </a:moveTo>
                <a:lnTo>
                  <a:pt x="31750" y="88900"/>
                </a:lnTo>
                <a:lnTo>
                  <a:pt x="31750" y="101600"/>
                </a:lnTo>
                <a:lnTo>
                  <a:pt x="44450" y="101600"/>
                </a:lnTo>
                <a:lnTo>
                  <a:pt x="44450" y="88900"/>
                </a:lnTo>
                <a:close/>
              </a:path>
              <a:path w="76200" h="685800">
                <a:moveTo>
                  <a:pt x="44450" y="114300"/>
                </a:moveTo>
                <a:lnTo>
                  <a:pt x="31750" y="114300"/>
                </a:lnTo>
                <a:lnTo>
                  <a:pt x="31750" y="127000"/>
                </a:lnTo>
                <a:lnTo>
                  <a:pt x="44450" y="127000"/>
                </a:lnTo>
                <a:lnTo>
                  <a:pt x="44450" y="114300"/>
                </a:lnTo>
                <a:close/>
              </a:path>
              <a:path w="76200" h="685800">
                <a:moveTo>
                  <a:pt x="44450" y="139700"/>
                </a:moveTo>
                <a:lnTo>
                  <a:pt x="31750" y="139700"/>
                </a:lnTo>
                <a:lnTo>
                  <a:pt x="31750" y="152400"/>
                </a:lnTo>
                <a:lnTo>
                  <a:pt x="44450" y="152400"/>
                </a:lnTo>
                <a:lnTo>
                  <a:pt x="44450" y="139700"/>
                </a:lnTo>
                <a:close/>
              </a:path>
              <a:path w="76200" h="685800">
                <a:moveTo>
                  <a:pt x="44450" y="165100"/>
                </a:moveTo>
                <a:lnTo>
                  <a:pt x="31750" y="165100"/>
                </a:lnTo>
                <a:lnTo>
                  <a:pt x="31750" y="177800"/>
                </a:lnTo>
                <a:lnTo>
                  <a:pt x="44450" y="177800"/>
                </a:lnTo>
                <a:lnTo>
                  <a:pt x="44450" y="165100"/>
                </a:lnTo>
                <a:close/>
              </a:path>
              <a:path w="76200" h="685800">
                <a:moveTo>
                  <a:pt x="44450" y="190500"/>
                </a:moveTo>
                <a:lnTo>
                  <a:pt x="31750" y="190500"/>
                </a:lnTo>
                <a:lnTo>
                  <a:pt x="31750" y="203200"/>
                </a:lnTo>
                <a:lnTo>
                  <a:pt x="44450" y="203200"/>
                </a:lnTo>
                <a:lnTo>
                  <a:pt x="44450" y="190500"/>
                </a:lnTo>
                <a:close/>
              </a:path>
              <a:path w="76200" h="685800">
                <a:moveTo>
                  <a:pt x="44450" y="215900"/>
                </a:moveTo>
                <a:lnTo>
                  <a:pt x="31750" y="215900"/>
                </a:lnTo>
                <a:lnTo>
                  <a:pt x="31750" y="228600"/>
                </a:lnTo>
                <a:lnTo>
                  <a:pt x="44450" y="228600"/>
                </a:lnTo>
                <a:lnTo>
                  <a:pt x="44450" y="215900"/>
                </a:lnTo>
                <a:close/>
              </a:path>
              <a:path w="76200" h="685800">
                <a:moveTo>
                  <a:pt x="44450" y="241300"/>
                </a:moveTo>
                <a:lnTo>
                  <a:pt x="31750" y="241300"/>
                </a:lnTo>
                <a:lnTo>
                  <a:pt x="31750" y="254000"/>
                </a:lnTo>
                <a:lnTo>
                  <a:pt x="44450" y="254000"/>
                </a:lnTo>
                <a:lnTo>
                  <a:pt x="44450" y="241300"/>
                </a:lnTo>
                <a:close/>
              </a:path>
              <a:path w="76200" h="685800">
                <a:moveTo>
                  <a:pt x="44450" y="266700"/>
                </a:moveTo>
                <a:lnTo>
                  <a:pt x="31750" y="266700"/>
                </a:lnTo>
                <a:lnTo>
                  <a:pt x="31750" y="279400"/>
                </a:lnTo>
                <a:lnTo>
                  <a:pt x="44450" y="279400"/>
                </a:lnTo>
                <a:lnTo>
                  <a:pt x="44450" y="266700"/>
                </a:lnTo>
                <a:close/>
              </a:path>
              <a:path w="76200" h="685800">
                <a:moveTo>
                  <a:pt x="44450" y="292100"/>
                </a:moveTo>
                <a:lnTo>
                  <a:pt x="31750" y="292100"/>
                </a:lnTo>
                <a:lnTo>
                  <a:pt x="31750" y="304800"/>
                </a:lnTo>
                <a:lnTo>
                  <a:pt x="44450" y="304800"/>
                </a:lnTo>
                <a:lnTo>
                  <a:pt x="44450" y="292100"/>
                </a:lnTo>
                <a:close/>
              </a:path>
              <a:path w="76200" h="685800">
                <a:moveTo>
                  <a:pt x="44450" y="317500"/>
                </a:moveTo>
                <a:lnTo>
                  <a:pt x="31750" y="317500"/>
                </a:lnTo>
                <a:lnTo>
                  <a:pt x="31750" y="330200"/>
                </a:lnTo>
                <a:lnTo>
                  <a:pt x="44450" y="330200"/>
                </a:lnTo>
                <a:lnTo>
                  <a:pt x="44450" y="317500"/>
                </a:lnTo>
                <a:close/>
              </a:path>
              <a:path w="76200" h="685800">
                <a:moveTo>
                  <a:pt x="44450" y="342900"/>
                </a:moveTo>
                <a:lnTo>
                  <a:pt x="31750" y="342900"/>
                </a:lnTo>
                <a:lnTo>
                  <a:pt x="31750" y="355600"/>
                </a:lnTo>
                <a:lnTo>
                  <a:pt x="44450" y="355600"/>
                </a:lnTo>
                <a:lnTo>
                  <a:pt x="44450" y="342900"/>
                </a:lnTo>
                <a:close/>
              </a:path>
              <a:path w="76200" h="685800">
                <a:moveTo>
                  <a:pt x="44450" y="368300"/>
                </a:moveTo>
                <a:lnTo>
                  <a:pt x="31750" y="368300"/>
                </a:lnTo>
                <a:lnTo>
                  <a:pt x="31750" y="381000"/>
                </a:lnTo>
                <a:lnTo>
                  <a:pt x="44450" y="381000"/>
                </a:lnTo>
                <a:lnTo>
                  <a:pt x="44450" y="368300"/>
                </a:lnTo>
                <a:close/>
              </a:path>
              <a:path w="76200" h="685800">
                <a:moveTo>
                  <a:pt x="44450" y="393700"/>
                </a:moveTo>
                <a:lnTo>
                  <a:pt x="31750" y="393700"/>
                </a:lnTo>
                <a:lnTo>
                  <a:pt x="31750" y="406400"/>
                </a:lnTo>
                <a:lnTo>
                  <a:pt x="44450" y="406400"/>
                </a:lnTo>
                <a:lnTo>
                  <a:pt x="44450" y="393700"/>
                </a:lnTo>
                <a:close/>
              </a:path>
              <a:path w="76200" h="685800">
                <a:moveTo>
                  <a:pt x="44450" y="419100"/>
                </a:moveTo>
                <a:lnTo>
                  <a:pt x="31750" y="419100"/>
                </a:lnTo>
                <a:lnTo>
                  <a:pt x="31750" y="431800"/>
                </a:lnTo>
                <a:lnTo>
                  <a:pt x="44450" y="431800"/>
                </a:lnTo>
                <a:lnTo>
                  <a:pt x="44450" y="419100"/>
                </a:lnTo>
                <a:close/>
              </a:path>
              <a:path w="76200" h="685800">
                <a:moveTo>
                  <a:pt x="44450" y="444500"/>
                </a:moveTo>
                <a:lnTo>
                  <a:pt x="31750" y="444500"/>
                </a:lnTo>
                <a:lnTo>
                  <a:pt x="31750" y="457200"/>
                </a:lnTo>
                <a:lnTo>
                  <a:pt x="44450" y="457200"/>
                </a:lnTo>
                <a:lnTo>
                  <a:pt x="44450" y="444500"/>
                </a:lnTo>
                <a:close/>
              </a:path>
              <a:path w="76200" h="685800">
                <a:moveTo>
                  <a:pt x="44450" y="469900"/>
                </a:moveTo>
                <a:lnTo>
                  <a:pt x="31750" y="469900"/>
                </a:lnTo>
                <a:lnTo>
                  <a:pt x="31750" y="482600"/>
                </a:lnTo>
                <a:lnTo>
                  <a:pt x="44450" y="482600"/>
                </a:lnTo>
                <a:lnTo>
                  <a:pt x="44450" y="469900"/>
                </a:lnTo>
                <a:close/>
              </a:path>
              <a:path w="76200" h="685800">
                <a:moveTo>
                  <a:pt x="44450" y="495300"/>
                </a:moveTo>
                <a:lnTo>
                  <a:pt x="31750" y="495300"/>
                </a:lnTo>
                <a:lnTo>
                  <a:pt x="31750" y="508000"/>
                </a:lnTo>
                <a:lnTo>
                  <a:pt x="44450" y="508000"/>
                </a:lnTo>
                <a:lnTo>
                  <a:pt x="44450" y="495300"/>
                </a:lnTo>
                <a:close/>
              </a:path>
              <a:path w="76200" h="685800">
                <a:moveTo>
                  <a:pt x="44450" y="520700"/>
                </a:moveTo>
                <a:lnTo>
                  <a:pt x="31750" y="520700"/>
                </a:lnTo>
                <a:lnTo>
                  <a:pt x="31750" y="533400"/>
                </a:lnTo>
                <a:lnTo>
                  <a:pt x="44450" y="533400"/>
                </a:lnTo>
                <a:lnTo>
                  <a:pt x="44450" y="520700"/>
                </a:lnTo>
                <a:close/>
              </a:path>
              <a:path w="76200" h="685800">
                <a:moveTo>
                  <a:pt x="44450" y="546100"/>
                </a:moveTo>
                <a:lnTo>
                  <a:pt x="31750" y="546100"/>
                </a:lnTo>
                <a:lnTo>
                  <a:pt x="31750" y="558800"/>
                </a:lnTo>
                <a:lnTo>
                  <a:pt x="44450" y="558800"/>
                </a:lnTo>
                <a:lnTo>
                  <a:pt x="44450" y="546100"/>
                </a:lnTo>
                <a:close/>
              </a:path>
              <a:path w="76200" h="685800">
                <a:moveTo>
                  <a:pt x="44450" y="571500"/>
                </a:moveTo>
                <a:lnTo>
                  <a:pt x="31750" y="571500"/>
                </a:lnTo>
                <a:lnTo>
                  <a:pt x="31750" y="584200"/>
                </a:lnTo>
                <a:lnTo>
                  <a:pt x="44450" y="584200"/>
                </a:lnTo>
                <a:lnTo>
                  <a:pt x="44450" y="571500"/>
                </a:lnTo>
                <a:close/>
              </a:path>
              <a:path w="76200" h="685800">
                <a:moveTo>
                  <a:pt x="44450" y="596900"/>
                </a:moveTo>
                <a:lnTo>
                  <a:pt x="31750" y="596900"/>
                </a:lnTo>
                <a:lnTo>
                  <a:pt x="31750" y="609600"/>
                </a:lnTo>
                <a:lnTo>
                  <a:pt x="44450" y="609600"/>
                </a:lnTo>
                <a:lnTo>
                  <a:pt x="44450" y="596900"/>
                </a:lnTo>
                <a:close/>
              </a:path>
              <a:path w="76200" h="685800">
                <a:moveTo>
                  <a:pt x="44450" y="622300"/>
                </a:moveTo>
                <a:lnTo>
                  <a:pt x="31750" y="622300"/>
                </a:lnTo>
                <a:lnTo>
                  <a:pt x="31750" y="635000"/>
                </a:lnTo>
                <a:lnTo>
                  <a:pt x="44450" y="635000"/>
                </a:lnTo>
                <a:lnTo>
                  <a:pt x="44450" y="622300"/>
                </a:lnTo>
                <a:close/>
              </a:path>
              <a:path w="76200" h="685800">
                <a:moveTo>
                  <a:pt x="44450" y="647700"/>
                </a:moveTo>
                <a:lnTo>
                  <a:pt x="31750" y="647700"/>
                </a:lnTo>
                <a:lnTo>
                  <a:pt x="31750" y="660400"/>
                </a:lnTo>
                <a:lnTo>
                  <a:pt x="44450" y="660400"/>
                </a:lnTo>
                <a:lnTo>
                  <a:pt x="44450" y="647700"/>
                </a:lnTo>
                <a:close/>
              </a:path>
              <a:path w="76200" h="685800">
                <a:moveTo>
                  <a:pt x="44450" y="673100"/>
                </a:moveTo>
                <a:lnTo>
                  <a:pt x="31750" y="673100"/>
                </a:lnTo>
                <a:lnTo>
                  <a:pt x="31750" y="685800"/>
                </a:lnTo>
                <a:lnTo>
                  <a:pt x="44450" y="685800"/>
                </a:lnTo>
                <a:lnTo>
                  <a:pt x="44450" y="673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95700" y="3117850"/>
            <a:ext cx="76200" cy="920750"/>
          </a:xfrm>
          <a:custGeom>
            <a:avLst/>
            <a:gdLst/>
            <a:ahLst/>
            <a:cxnLst/>
            <a:rect l="l" t="t" r="r" b="b"/>
            <a:pathLst>
              <a:path w="76200" h="920750">
                <a:moveTo>
                  <a:pt x="41655" y="0"/>
                </a:moveTo>
                <a:lnTo>
                  <a:pt x="34544" y="0"/>
                </a:lnTo>
                <a:lnTo>
                  <a:pt x="31750" y="2794"/>
                </a:lnTo>
                <a:lnTo>
                  <a:pt x="31750" y="9905"/>
                </a:lnTo>
                <a:lnTo>
                  <a:pt x="34544" y="12700"/>
                </a:lnTo>
                <a:lnTo>
                  <a:pt x="41655" y="12700"/>
                </a:lnTo>
                <a:lnTo>
                  <a:pt x="44450" y="9905"/>
                </a:lnTo>
                <a:lnTo>
                  <a:pt x="44450" y="2794"/>
                </a:lnTo>
                <a:lnTo>
                  <a:pt x="41655" y="0"/>
                </a:lnTo>
                <a:close/>
              </a:path>
              <a:path w="76200" h="920750">
                <a:moveTo>
                  <a:pt x="41655" y="25400"/>
                </a:moveTo>
                <a:lnTo>
                  <a:pt x="34544" y="25400"/>
                </a:lnTo>
                <a:lnTo>
                  <a:pt x="31750" y="28194"/>
                </a:lnTo>
                <a:lnTo>
                  <a:pt x="31750" y="35305"/>
                </a:lnTo>
                <a:lnTo>
                  <a:pt x="34544" y="38100"/>
                </a:lnTo>
                <a:lnTo>
                  <a:pt x="41655" y="38100"/>
                </a:lnTo>
                <a:lnTo>
                  <a:pt x="44450" y="35305"/>
                </a:lnTo>
                <a:lnTo>
                  <a:pt x="44450" y="28194"/>
                </a:lnTo>
                <a:lnTo>
                  <a:pt x="41655" y="25400"/>
                </a:lnTo>
                <a:close/>
              </a:path>
              <a:path w="76200" h="920750">
                <a:moveTo>
                  <a:pt x="41655" y="50800"/>
                </a:moveTo>
                <a:lnTo>
                  <a:pt x="34544" y="50800"/>
                </a:lnTo>
                <a:lnTo>
                  <a:pt x="31750" y="53721"/>
                </a:lnTo>
                <a:lnTo>
                  <a:pt x="31750" y="60705"/>
                </a:lnTo>
                <a:lnTo>
                  <a:pt x="34544" y="63500"/>
                </a:lnTo>
                <a:lnTo>
                  <a:pt x="41655" y="63500"/>
                </a:lnTo>
                <a:lnTo>
                  <a:pt x="44450" y="60705"/>
                </a:lnTo>
                <a:lnTo>
                  <a:pt x="44450" y="53721"/>
                </a:lnTo>
                <a:lnTo>
                  <a:pt x="41655" y="50800"/>
                </a:lnTo>
                <a:close/>
              </a:path>
              <a:path w="76200" h="920750">
                <a:moveTo>
                  <a:pt x="41655" y="76200"/>
                </a:moveTo>
                <a:lnTo>
                  <a:pt x="34544" y="76200"/>
                </a:lnTo>
                <a:lnTo>
                  <a:pt x="31750" y="79121"/>
                </a:lnTo>
                <a:lnTo>
                  <a:pt x="31750" y="86105"/>
                </a:lnTo>
                <a:lnTo>
                  <a:pt x="34544" y="88900"/>
                </a:lnTo>
                <a:lnTo>
                  <a:pt x="41655" y="88900"/>
                </a:lnTo>
                <a:lnTo>
                  <a:pt x="44450" y="86105"/>
                </a:lnTo>
                <a:lnTo>
                  <a:pt x="44450" y="79121"/>
                </a:lnTo>
                <a:lnTo>
                  <a:pt x="41655" y="76200"/>
                </a:lnTo>
                <a:close/>
              </a:path>
              <a:path w="76200" h="920750">
                <a:moveTo>
                  <a:pt x="41655" y="101600"/>
                </a:moveTo>
                <a:lnTo>
                  <a:pt x="34544" y="101600"/>
                </a:lnTo>
                <a:lnTo>
                  <a:pt x="31750" y="104521"/>
                </a:lnTo>
                <a:lnTo>
                  <a:pt x="31750" y="111505"/>
                </a:lnTo>
                <a:lnTo>
                  <a:pt x="34544" y="114300"/>
                </a:lnTo>
                <a:lnTo>
                  <a:pt x="41655" y="114300"/>
                </a:lnTo>
                <a:lnTo>
                  <a:pt x="44450" y="111505"/>
                </a:lnTo>
                <a:lnTo>
                  <a:pt x="44450" y="104521"/>
                </a:lnTo>
                <a:lnTo>
                  <a:pt x="41655" y="101600"/>
                </a:lnTo>
                <a:close/>
              </a:path>
              <a:path w="76200" h="920750">
                <a:moveTo>
                  <a:pt x="41655" y="127000"/>
                </a:moveTo>
                <a:lnTo>
                  <a:pt x="34544" y="127000"/>
                </a:lnTo>
                <a:lnTo>
                  <a:pt x="31750" y="129921"/>
                </a:lnTo>
                <a:lnTo>
                  <a:pt x="31750" y="136905"/>
                </a:lnTo>
                <a:lnTo>
                  <a:pt x="34544" y="139826"/>
                </a:lnTo>
                <a:lnTo>
                  <a:pt x="41655" y="139826"/>
                </a:lnTo>
                <a:lnTo>
                  <a:pt x="44450" y="136905"/>
                </a:lnTo>
                <a:lnTo>
                  <a:pt x="44450" y="129921"/>
                </a:lnTo>
                <a:lnTo>
                  <a:pt x="41655" y="127000"/>
                </a:lnTo>
                <a:close/>
              </a:path>
              <a:path w="76200" h="920750">
                <a:moveTo>
                  <a:pt x="41655" y="152526"/>
                </a:moveTo>
                <a:lnTo>
                  <a:pt x="34544" y="152526"/>
                </a:lnTo>
                <a:lnTo>
                  <a:pt x="31750" y="155321"/>
                </a:lnTo>
                <a:lnTo>
                  <a:pt x="31750" y="162305"/>
                </a:lnTo>
                <a:lnTo>
                  <a:pt x="34544" y="165226"/>
                </a:lnTo>
                <a:lnTo>
                  <a:pt x="41655" y="165226"/>
                </a:lnTo>
                <a:lnTo>
                  <a:pt x="44450" y="162305"/>
                </a:lnTo>
                <a:lnTo>
                  <a:pt x="44450" y="155321"/>
                </a:lnTo>
                <a:lnTo>
                  <a:pt x="41655" y="152526"/>
                </a:lnTo>
                <a:close/>
              </a:path>
              <a:path w="76200" h="920750">
                <a:moveTo>
                  <a:pt x="41655" y="177926"/>
                </a:moveTo>
                <a:lnTo>
                  <a:pt x="34544" y="177926"/>
                </a:lnTo>
                <a:lnTo>
                  <a:pt x="31750" y="180721"/>
                </a:lnTo>
                <a:lnTo>
                  <a:pt x="31750" y="187705"/>
                </a:lnTo>
                <a:lnTo>
                  <a:pt x="34544" y="190626"/>
                </a:lnTo>
                <a:lnTo>
                  <a:pt x="41655" y="190626"/>
                </a:lnTo>
                <a:lnTo>
                  <a:pt x="44450" y="187705"/>
                </a:lnTo>
                <a:lnTo>
                  <a:pt x="44450" y="180721"/>
                </a:lnTo>
                <a:lnTo>
                  <a:pt x="41655" y="177926"/>
                </a:lnTo>
                <a:close/>
              </a:path>
              <a:path w="76200" h="920750">
                <a:moveTo>
                  <a:pt x="41655" y="203326"/>
                </a:moveTo>
                <a:lnTo>
                  <a:pt x="34544" y="203326"/>
                </a:lnTo>
                <a:lnTo>
                  <a:pt x="31750" y="206121"/>
                </a:lnTo>
                <a:lnTo>
                  <a:pt x="31750" y="213233"/>
                </a:lnTo>
                <a:lnTo>
                  <a:pt x="34544" y="216026"/>
                </a:lnTo>
                <a:lnTo>
                  <a:pt x="41655" y="216026"/>
                </a:lnTo>
                <a:lnTo>
                  <a:pt x="44450" y="213233"/>
                </a:lnTo>
                <a:lnTo>
                  <a:pt x="44450" y="206121"/>
                </a:lnTo>
                <a:lnTo>
                  <a:pt x="41655" y="203326"/>
                </a:lnTo>
                <a:close/>
              </a:path>
              <a:path w="76200" h="920750">
                <a:moveTo>
                  <a:pt x="41655" y="228726"/>
                </a:moveTo>
                <a:lnTo>
                  <a:pt x="34544" y="228726"/>
                </a:lnTo>
                <a:lnTo>
                  <a:pt x="31750" y="231521"/>
                </a:lnTo>
                <a:lnTo>
                  <a:pt x="31750" y="238633"/>
                </a:lnTo>
                <a:lnTo>
                  <a:pt x="34544" y="241426"/>
                </a:lnTo>
                <a:lnTo>
                  <a:pt x="41655" y="241426"/>
                </a:lnTo>
                <a:lnTo>
                  <a:pt x="44450" y="238633"/>
                </a:lnTo>
                <a:lnTo>
                  <a:pt x="44450" y="231521"/>
                </a:lnTo>
                <a:lnTo>
                  <a:pt x="41655" y="228726"/>
                </a:lnTo>
                <a:close/>
              </a:path>
              <a:path w="76200" h="920750">
                <a:moveTo>
                  <a:pt x="41655" y="254126"/>
                </a:moveTo>
                <a:lnTo>
                  <a:pt x="34544" y="254126"/>
                </a:lnTo>
                <a:lnTo>
                  <a:pt x="31750" y="256921"/>
                </a:lnTo>
                <a:lnTo>
                  <a:pt x="31750" y="264033"/>
                </a:lnTo>
                <a:lnTo>
                  <a:pt x="34544" y="266826"/>
                </a:lnTo>
                <a:lnTo>
                  <a:pt x="41655" y="266826"/>
                </a:lnTo>
                <a:lnTo>
                  <a:pt x="44450" y="264033"/>
                </a:lnTo>
                <a:lnTo>
                  <a:pt x="44450" y="256921"/>
                </a:lnTo>
                <a:lnTo>
                  <a:pt x="41655" y="254126"/>
                </a:lnTo>
                <a:close/>
              </a:path>
              <a:path w="76200" h="920750">
                <a:moveTo>
                  <a:pt x="41655" y="279526"/>
                </a:moveTo>
                <a:lnTo>
                  <a:pt x="34544" y="279526"/>
                </a:lnTo>
                <a:lnTo>
                  <a:pt x="31750" y="282321"/>
                </a:lnTo>
                <a:lnTo>
                  <a:pt x="31750" y="289433"/>
                </a:lnTo>
                <a:lnTo>
                  <a:pt x="34544" y="292226"/>
                </a:lnTo>
                <a:lnTo>
                  <a:pt x="41655" y="292226"/>
                </a:lnTo>
                <a:lnTo>
                  <a:pt x="44450" y="289433"/>
                </a:lnTo>
                <a:lnTo>
                  <a:pt x="44450" y="282321"/>
                </a:lnTo>
                <a:lnTo>
                  <a:pt x="41655" y="279526"/>
                </a:lnTo>
                <a:close/>
              </a:path>
              <a:path w="76200" h="920750">
                <a:moveTo>
                  <a:pt x="41655" y="304926"/>
                </a:moveTo>
                <a:lnTo>
                  <a:pt x="34544" y="304926"/>
                </a:lnTo>
                <a:lnTo>
                  <a:pt x="31750" y="307848"/>
                </a:lnTo>
                <a:lnTo>
                  <a:pt x="31750" y="314833"/>
                </a:lnTo>
                <a:lnTo>
                  <a:pt x="34544" y="317626"/>
                </a:lnTo>
                <a:lnTo>
                  <a:pt x="41655" y="317626"/>
                </a:lnTo>
                <a:lnTo>
                  <a:pt x="44450" y="314833"/>
                </a:lnTo>
                <a:lnTo>
                  <a:pt x="44450" y="307848"/>
                </a:lnTo>
                <a:lnTo>
                  <a:pt x="41655" y="304926"/>
                </a:lnTo>
                <a:close/>
              </a:path>
              <a:path w="76200" h="920750">
                <a:moveTo>
                  <a:pt x="41655" y="330326"/>
                </a:moveTo>
                <a:lnTo>
                  <a:pt x="34544" y="330326"/>
                </a:lnTo>
                <a:lnTo>
                  <a:pt x="31750" y="333248"/>
                </a:lnTo>
                <a:lnTo>
                  <a:pt x="31750" y="340233"/>
                </a:lnTo>
                <a:lnTo>
                  <a:pt x="34544" y="343026"/>
                </a:lnTo>
                <a:lnTo>
                  <a:pt x="41655" y="343026"/>
                </a:lnTo>
                <a:lnTo>
                  <a:pt x="44450" y="340233"/>
                </a:lnTo>
                <a:lnTo>
                  <a:pt x="44450" y="333248"/>
                </a:lnTo>
                <a:lnTo>
                  <a:pt x="41655" y="330326"/>
                </a:lnTo>
                <a:close/>
              </a:path>
              <a:path w="76200" h="920750">
                <a:moveTo>
                  <a:pt x="41655" y="355726"/>
                </a:moveTo>
                <a:lnTo>
                  <a:pt x="34544" y="355726"/>
                </a:lnTo>
                <a:lnTo>
                  <a:pt x="31750" y="358648"/>
                </a:lnTo>
                <a:lnTo>
                  <a:pt x="31750" y="365633"/>
                </a:lnTo>
                <a:lnTo>
                  <a:pt x="34544" y="368426"/>
                </a:lnTo>
                <a:lnTo>
                  <a:pt x="41655" y="368426"/>
                </a:lnTo>
                <a:lnTo>
                  <a:pt x="44450" y="365633"/>
                </a:lnTo>
                <a:lnTo>
                  <a:pt x="44450" y="358648"/>
                </a:lnTo>
                <a:lnTo>
                  <a:pt x="41655" y="355726"/>
                </a:lnTo>
                <a:close/>
              </a:path>
              <a:path w="76200" h="920750">
                <a:moveTo>
                  <a:pt x="41655" y="381126"/>
                </a:moveTo>
                <a:lnTo>
                  <a:pt x="34544" y="381126"/>
                </a:lnTo>
                <a:lnTo>
                  <a:pt x="31750" y="384048"/>
                </a:lnTo>
                <a:lnTo>
                  <a:pt x="31750" y="391033"/>
                </a:lnTo>
                <a:lnTo>
                  <a:pt x="34544" y="393953"/>
                </a:lnTo>
                <a:lnTo>
                  <a:pt x="41655" y="393953"/>
                </a:lnTo>
                <a:lnTo>
                  <a:pt x="44450" y="391033"/>
                </a:lnTo>
                <a:lnTo>
                  <a:pt x="44450" y="384048"/>
                </a:lnTo>
                <a:lnTo>
                  <a:pt x="41655" y="381126"/>
                </a:lnTo>
                <a:close/>
              </a:path>
              <a:path w="76200" h="920750">
                <a:moveTo>
                  <a:pt x="41655" y="406653"/>
                </a:moveTo>
                <a:lnTo>
                  <a:pt x="34544" y="406653"/>
                </a:lnTo>
                <a:lnTo>
                  <a:pt x="31750" y="409448"/>
                </a:lnTo>
                <a:lnTo>
                  <a:pt x="31750" y="416433"/>
                </a:lnTo>
                <a:lnTo>
                  <a:pt x="34544" y="419353"/>
                </a:lnTo>
                <a:lnTo>
                  <a:pt x="41655" y="419353"/>
                </a:lnTo>
                <a:lnTo>
                  <a:pt x="44450" y="416433"/>
                </a:lnTo>
                <a:lnTo>
                  <a:pt x="44450" y="409448"/>
                </a:lnTo>
                <a:lnTo>
                  <a:pt x="41655" y="406653"/>
                </a:lnTo>
                <a:close/>
              </a:path>
              <a:path w="76200" h="920750">
                <a:moveTo>
                  <a:pt x="41655" y="432053"/>
                </a:moveTo>
                <a:lnTo>
                  <a:pt x="34544" y="432053"/>
                </a:lnTo>
                <a:lnTo>
                  <a:pt x="31750" y="434848"/>
                </a:lnTo>
                <a:lnTo>
                  <a:pt x="31750" y="441833"/>
                </a:lnTo>
                <a:lnTo>
                  <a:pt x="34544" y="444753"/>
                </a:lnTo>
                <a:lnTo>
                  <a:pt x="41655" y="444753"/>
                </a:lnTo>
                <a:lnTo>
                  <a:pt x="44450" y="441833"/>
                </a:lnTo>
                <a:lnTo>
                  <a:pt x="44450" y="434848"/>
                </a:lnTo>
                <a:lnTo>
                  <a:pt x="41655" y="432053"/>
                </a:lnTo>
                <a:close/>
              </a:path>
              <a:path w="76200" h="920750">
                <a:moveTo>
                  <a:pt x="41655" y="457453"/>
                </a:moveTo>
                <a:lnTo>
                  <a:pt x="34544" y="457453"/>
                </a:lnTo>
                <a:lnTo>
                  <a:pt x="31750" y="460248"/>
                </a:lnTo>
                <a:lnTo>
                  <a:pt x="31750" y="467360"/>
                </a:lnTo>
                <a:lnTo>
                  <a:pt x="34544" y="470153"/>
                </a:lnTo>
                <a:lnTo>
                  <a:pt x="41655" y="470153"/>
                </a:lnTo>
                <a:lnTo>
                  <a:pt x="44450" y="467360"/>
                </a:lnTo>
                <a:lnTo>
                  <a:pt x="44450" y="460248"/>
                </a:lnTo>
                <a:lnTo>
                  <a:pt x="41655" y="457453"/>
                </a:lnTo>
                <a:close/>
              </a:path>
              <a:path w="76200" h="920750">
                <a:moveTo>
                  <a:pt x="41655" y="482853"/>
                </a:moveTo>
                <a:lnTo>
                  <a:pt x="34544" y="482853"/>
                </a:lnTo>
                <a:lnTo>
                  <a:pt x="31750" y="485648"/>
                </a:lnTo>
                <a:lnTo>
                  <a:pt x="31750" y="492760"/>
                </a:lnTo>
                <a:lnTo>
                  <a:pt x="34544" y="495554"/>
                </a:lnTo>
                <a:lnTo>
                  <a:pt x="41655" y="495554"/>
                </a:lnTo>
                <a:lnTo>
                  <a:pt x="44450" y="492760"/>
                </a:lnTo>
                <a:lnTo>
                  <a:pt x="44450" y="485648"/>
                </a:lnTo>
                <a:lnTo>
                  <a:pt x="41655" y="482853"/>
                </a:lnTo>
                <a:close/>
              </a:path>
              <a:path w="76200" h="920750">
                <a:moveTo>
                  <a:pt x="41655" y="508254"/>
                </a:moveTo>
                <a:lnTo>
                  <a:pt x="34544" y="508254"/>
                </a:lnTo>
                <a:lnTo>
                  <a:pt x="31750" y="511048"/>
                </a:lnTo>
                <a:lnTo>
                  <a:pt x="31750" y="518160"/>
                </a:lnTo>
                <a:lnTo>
                  <a:pt x="34544" y="520954"/>
                </a:lnTo>
                <a:lnTo>
                  <a:pt x="41655" y="520954"/>
                </a:lnTo>
                <a:lnTo>
                  <a:pt x="44450" y="518160"/>
                </a:lnTo>
                <a:lnTo>
                  <a:pt x="44450" y="511048"/>
                </a:lnTo>
                <a:lnTo>
                  <a:pt x="41655" y="508254"/>
                </a:lnTo>
                <a:close/>
              </a:path>
              <a:path w="76200" h="920750">
                <a:moveTo>
                  <a:pt x="41655" y="533654"/>
                </a:moveTo>
                <a:lnTo>
                  <a:pt x="34544" y="533654"/>
                </a:lnTo>
                <a:lnTo>
                  <a:pt x="31750" y="536448"/>
                </a:lnTo>
                <a:lnTo>
                  <a:pt x="31750" y="543560"/>
                </a:lnTo>
                <a:lnTo>
                  <a:pt x="34544" y="546354"/>
                </a:lnTo>
                <a:lnTo>
                  <a:pt x="41655" y="546354"/>
                </a:lnTo>
                <a:lnTo>
                  <a:pt x="44450" y="543560"/>
                </a:lnTo>
                <a:lnTo>
                  <a:pt x="44450" y="536448"/>
                </a:lnTo>
                <a:lnTo>
                  <a:pt x="41655" y="533654"/>
                </a:lnTo>
                <a:close/>
              </a:path>
              <a:path w="76200" h="920750">
                <a:moveTo>
                  <a:pt x="41655" y="559054"/>
                </a:moveTo>
                <a:lnTo>
                  <a:pt x="34544" y="559054"/>
                </a:lnTo>
                <a:lnTo>
                  <a:pt x="31750" y="561975"/>
                </a:lnTo>
                <a:lnTo>
                  <a:pt x="31750" y="568960"/>
                </a:lnTo>
                <a:lnTo>
                  <a:pt x="34544" y="571754"/>
                </a:lnTo>
                <a:lnTo>
                  <a:pt x="41655" y="571754"/>
                </a:lnTo>
                <a:lnTo>
                  <a:pt x="44450" y="568960"/>
                </a:lnTo>
                <a:lnTo>
                  <a:pt x="44450" y="561975"/>
                </a:lnTo>
                <a:lnTo>
                  <a:pt x="41655" y="559054"/>
                </a:lnTo>
                <a:close/>
              </a:path>
              <a:path w="76200" h="920750">
                <a:moveTo>
                  <a:pt x="41655" y="584454"/>
                </a:moveTo>
                <a:lnTo>
                  <a:pt x="34544" y="584454"/>
                </a:lnTo>
                <a:lnTo>
                  <a:pt x="31750" y="587375"/>
                </a:lnTo>
                <a:lnTo>
                  <a:pt x="31750" y="594360"/>
                </a:lnTo>
                <a:lnTo>
                  <a:pt x="34544" y="597154"/>
                </a:lnTo>
                <a:lnTo>
                  <a:pt x="41655" y="597154"/>
                </a:lnTo>
                <a:lnTo>
                  <a:pt x="44450" y="594360"/>
                </a:lnTo>
                <a:lnTo>
                  <a:pt x="44450" y="587375"/>
                </a:lnTo>
                <a:lnTo>
                  <a:pt x="41655" y="584454"/>
                </a:lnTo>
                <a:close/>
              </a:path>
              <a:path w="76200" h="920750">
                <a:moveTo>
                  <a:pt x="41655" y="609854"/>
                </a:moveTo>
                <a:lnTo>
                  <a:pt x="34544" y="609854"/>
                </a:lnTo>
                <a:lnTo>
                  <a:pt x="31750" y="612775"/>
                </a:lnTo>
                <a:lnTo>
                  <a:pt x="31750" y="619760"/>
                </a:lnTo>
                <a:lnTo>
                  <a:pt x="34544" y="622554"/>
                </a:lnTo>
                <a:lnTo>
                  <a:pt x="41655" y="622554"/>
                </a:lnTo>
                <a:lnTo>
                  <a:pt x="44450" y="619760"/>
                </a:lnTo>
                <a:lnTo>
                  <a:pt x="44450" y="612775"/>
                </a:lnTo>
                <a:lnTo>
                  <a:pt x="41655" y="609854"/>
                </a:lnTo>
                <a:close/>
              </a:path>
              <a:path w="76200" h="920750">
                <a:moveTo>
                  <a:pt x="41655" y="635254"/>
                </a:moveTo>
                <a:lnTo>
                  <a:pt x="34544" y="635254"/>
                </a:lnTo>
                <a:lnTo>
                  <a:pt x="31750" y="638175"/>
                </a:lnTo>
                <a:lnTo>
                  <a:pt x="31750" y="645160"/>
                </a:lnTo>
                <a:lnTo>
                  <a:pt x="34544" y="648081"/>
                </a:lnTo>
                <a:lnTo>
                  <a:pt x="41655" y="648081"/>
                </a:lnTo>
                <a:lnTo>
                  <a:pt x="44450" y="645160"/>
                </a:lnTo>
                <a:lnTo>
                  <a:pt x="44450" y="638175"/>
                </a:lnTo>
                <a:lnTo>
                  <a:pt x="41655" y="635254"/>
                </a:lnTo>
                <a:close/>
              </a:path>
              <a:path w="76200" h="920750">
                <a:moveTo>
                  <a:pt x="41655" y="660781"/>
                </a:moveTo>
                <a:lnTo>
                  <a:pt x="34544" y="660781"/>
                </a:lnTo>
                <a:lnTo>
                  <a:pt x="31750" y="663575"/>
                </a:lnTo>
                <a:lnTo>
                  <a:pt x="31750" y="670560"/>
                </a:lnTo>
                <a:lnTo>
                  <a:pt x="34544" y="673481"/>
                </a:lnTo>
                <a:lnTo>
                  <a:pt x="41655" y="673481"/>
                </a:lnTo>
                <a:lnTo>
                  <a:pt x="44450" y="670560"/>
                </a:lnTo>
                <a:lnTo>
                  <a:pt x="44450" y="663575"/>
                </a:lnTo>
                <a:lnTo>
                  <a:pt x="41655" y="660781"/>
                </a:lnTo>
                <a:close/>
              </a:path>
              <a:path w="76200" h="920750">
                <a:moveTo>
                  <a:pt x="41655" y="686181"/>
                </a:moveTo>
                <a:lnTo>
                  <a:pt x="34544" y="686181"/>
                </a:lnTo>
                <a:lnTo>
                  <a:pt x="31750" y="688975"/>
                </a:lnTo>
                <a:lnTo>
                  <a:pt x="31750" y="695960"/>
                </a:lnTo>
                <a:lnTo>
                  <a:pt x="34544" y="698881"/>
                </a:lnTo>
                <a:lnTo>
                  <a:pt x="41655" y="698881"/>
                </a:lnTo>
                <a:lnTo>
                  <a:pt x="44450" y="695960"/>
                </a:lnTo>
                <a:lnTo>
                  <a:pt x="44450" y="688975"/>
                </a:lnTo>
                <a:lnTo>
                  <a:pt x="41655" y="686181"/>
                </a:lnTo>
                <a:close/>
              </a:path>
              <a:path w="76200" h="920750">
                <a:moveTo>
                  <a:pt x="41655" y="711581"/>
                </a:moveTo>
                <a:lnTo>
                  <a:pt x="34544" y="711581"/>
                </a:lnTo>
                <a:lnTo>
                  <a:pt x="31750" y="714375"/>
                </a:lnTo>
                <a:lnTo>
                  <a:pt x="31750" y="721487"/>
                </a:lnTo>
                <a:lnTo>
                  <a:pt x="34544" y="724281"/>
                </a:lnTo>
                <a:lnTo>
                  <a:pt x="41655" y="724281"/>
                </a:lnTo>
                <a:lnTo>
                  <a:pt x="44450" y="721487"/>
                </a:lnTo>
                <a:lnTo>
                  <a:pt x="44450" y="714375"/>
                </a:lnTo>
                <a:lnTo>
                  <a:pt x="41655" y="711581"/>
                </a:lnTo>
                <a:close/>
              </a:path>
              <a:path w="76200" h="920750">
                <a:moveTo>
                  <a:pt x="41655" y="736981"/>
                </a:moveTo>
                <a:lnTo>
                  <a:pt x="34544" y="736981"/>
                </a:lnTo>
                <a:lnTo>
                  <a:pt x="31750" y="739775"/>
                </a:lnTo>
                <a:lnTo>
                  <a:pt x="31750" y="746887"/>
                </a:lnTo>
                <a:lnTo>
                  <a:pt x="34544" y="749681"/>
                </a:lnTo>
                <a:lnTo>
                  <a:pt x="41655" y="749681"/>
                </a:lnTo>
                <a:lnTo>
                  <a:pt x="44450" y="746887"/>
                </a:lnTo>
                <a:lnTo>
                  <a:pt x="44450" y="739775"/>
                </a:lnTo>
                <a:lnTo>
                  <a:pt x="41655" y="736981"/>
                </a:lnTo>
                <a:close/>
              </a:path>
              <a:path w="76200" h="920750">
                <a:moveTo>
                  <a:pt x="41655" y="762381"/>
                </a:moveTo>
                <a:lnTo>
                  <a:pt x="34544" y="762381"/>
                </a:lnTo>
                <a:lnTo>
                  <a:pt x="31750" y="765175"/>
                </a:lnTo>
                <a:lnTo>
                  <a:pt x="31750" y="772287"/>
                </a:lnTo>
                <a:lnTo>
                  <a:pt x="34544" y="775081"/>
                </a:lnTo>
                <a:lnTo>
                  <a:pt x="41655" y="775081"/>
                </a:lnTo>
                <a:lnTo>
                  <a:pt x="44450" y="772287"/>
                </a:lnTo>
                <a:lnTo>
                  <a:pt x="44450" y="765175"/>
                </a:lnTo>
                <a:lnTo>
                  <a:pt x="41655" y="762381"/>
                </a:lnTo>
                <a:close/>
              </a:path>
              <a:path w="76200" h="920750">
                <a:moveTo>
                  <a:pt x="41655" y="787781"/>
                </a:moveTo>
                <a:lnTo>
                  <a:pt x="34544" y="787781"/>
                </a:lnTo>
                <a:lnTo>
                  <a:pt x="31750" y="790575"/>
                </a:lnTo>
                <a:lnTo>
                  <a:pt x="31750" y="797687"/>
                </a:lnTo>
                <a:lnTo>
                  <a:pt x="34544" y="800481"/>
                </a:lnTo>
                <a:lnTo>
                  <a:pt x="41655" y="800481"/>
                </a:lnTo>
                <a:lnTo>
                  <a:pt x="44450" y="797687"/>
                </a:lnTo>
                <a:lnTo>
                  <a:pt x="44450" y="790575"/>
                </a:lnTo>
                <a:lnTo>
                  <a:pt x="41655" y="787781"/>
                </a:lnTo>
                <a:close/>
              </a:path>
              <a:path w="76200" h="920750">
                <a:moveTo>
                  <a:pt x="41655" y="813181"/>
                </a:moveTo>
                <a:lnTo>
                  <a:pt x="34544" y="813181"/>
                </a:lnTo>
                <a:lnTo>
                  <a:pt x="31750" y="816101"/>
                </a:lnTo>
                <a:lnTo>
                  <a:pt x="31750" y="823087"/>
                </a:lnTo>
                <a:lnTo>
                  <a:pt x="34544" y="825881"/>
                </a:lnTo>
                <a:lnTo>
                  <a:pt x="41655" y="825881"/>
                </a:lnTo>
                <a:lnTo>
                  <a:pt x="44450" y="823087"/>
                </a:lnTo>
                <a:lnTo>
                  <a:pt x="44450" y="816101"/>
                </a:lnTo>
                <a:lnTo>
                  <a:pt x="41655" y="813181"/>
                </a:lnTo>
                <a:close/>
              </a:path>
              <a:path w="76200" h="920750">
                <a:moveTo>
                  <a:pt x="31750" y="844550"/>
                </a:moveTo>
                <a:lnTo>
                  <a:pt x="0" y="844550"/>
                </a:lnTo>
                <a:lnTo>
                  <a:pt x="38100" y="920750"/>
                </a:lnTo>
                <a:lnTo>
                  <a:pt x="72834" y="851281"/>
                </a:lnTo>
                <a:lnTo>
                  <a:pt x="34544" y="851281"/>
                </a:lnTo>
                <a:lnTo>
                  <a:pt x="31750" y="848487"/>
                </a:lnTo>
                <a:lnTo>
                  <a:pt x="31750" y="844550"/>
                </a:lnTo>
                <a:close/>
              </a:path>
              <a:path w="76200" h="920750">
                <a:moveTo>
                  <a:pt x="41655" y="838581"/>
                </a:moveTo>
                <a:lnTo>
                  <a:pt x="34544" y="838581"/>
                </a:lnTo>
                <a:lnTo>
                  <a:pt x="31750" y="841501"/>
                </a:lnTo>
                <a:lnTo>
                  <a:pt x="31750" y="848487"/>
                </a:lnTo>
                <a:lnTo>
                  <a:pt x="34544" y="851281"/>
                </a:lnTo>
                <a:lnTo>
                  <a:pt x="41655" y="851281"/>
                </a:lnTo>
                <a:lnTo>
                  <a:pt x="44450" y="848487"/>
                </a:lnTo>
                <a:lnTo>
                  <a:pt x="44450" y="841501"/>
                </a:lnTo>
                <a:lnTo>
                  <a:pt x="41655" y="838581"/>
                </a:lnTo>
                <a:close/>
              </a:path>
              <a:path w="76200" h="920750">
                <a:moveTo>
                  <a:pt x="76200" y="844550"/>
                </a:moveTo>
                <a:lnTo>
                  <a:pt x="44450" y="844550"/>
                </a:lnTo>
                <a:lnTo>
                  <a:pt x="44450" y="848487"/>
                </a:lnTo>
                <a:lnTo>
                  <a:pt x="41655" y="851281"/>
                </a:lnTo>
                <a:lnTo>
                  <a:pt x="72834" y="851281"/>
                </a:lnTo>
                <a:lnTo>
                  <a:pt x="76200" y="8445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210300" y="3727450"/>
            <a:ext cx="76200" cy="387350"/>
          </a:xfrm>
          <a:custGeom>
            <a:avLst/>
            <a:gdLst/>
            <a:ahLst/>
            <a:cxnLst/>
            <a:rect l="l" t="t" r="r" b="b"/>
            <a:pathLst>
              <a:path w="76200" h="387350">
                <a:moveTo>
                  <a:pt x="41655" y="0"/>
                </a:moveTo>
                <a:lnTo>
                  <a:pt x="34544" y="0"/>
                </a:lnTo>
                <a:lnTo>
                  <a:pt x="31750" y="2793"/>
                </a:lnTo>
                <a:lnTo>
                  <a:pt x="31750" y="9906"/>
                </a:lnTo>
                <a:lnTo>
                  <a:pt x="34544" y="12700"/>
                </a:lnTo>
                <a:lnTo>
                  <a:pt x="41655" y="12700"/>
                </a:lnTo>
                <a:lnTo>
                  <a:pt x="44450" y="9906"/>
                </a:lnTo>
                <a:lnTo>
                  <a:pt x="44450" y="2793"/>
                </a:lnTo>
                <a:lnTo>
                  <a:pt x="41655" y="0"/>
                </a:lnTo>
                <a:close/>
              </a:path>
              <a:path w="76200" h="387350">
                <a:moveTo>
                  <a:pt x="41655" y="25400"/>
                </a:moveTo>
                <a:lnTo>
                  <a:pt x="34544" y="25400"/>
                </a:lnTo>
                <a:lnTo>
                  <a:pt x="31750" y="28193"/>
                </a:lnTo>
                <a:lnTo>
                  <a:pt x="31750" y="35306"/>
                </a:lnTo>
                <a:lnTo>
                  <a:pt x="34544" y="38100"/>
                </a:lnTo>
                <a:lnTo>
                  <a:pt x="41655" y="38100"/>
                </a:lnTo>
                <a:lnTo>
                  <a:pt x="44450" y="35306"/>
                </a:lnTo>
                <a:lnTo>
                  <a:pt x="44450" y="28193"/>
                </a:lnTo>
                <a:lnTo>
                  <a:pt x="41655" y="25400"/>
                </a:lnTo>
                <a:close/>
              </a:path>
              <a:path w="76200" h="387350">
                <a:moveTo>
                  <a:pt x="41655" y="50800"/>
                </a:moveTo>
                <a:lnTo>
                  <a:pt x="34544" y="50800"/>
                </a:lnTo>
                <a:lnTo>
                  <a:pt x="31750" y="53720"/>
                </a:lnTo>
                <a:lnTo>
                  <a:pt x="31750" y="60706"/>
                </a:lnTo>
                <a:lnTo>
                  <a:pt x="34544" y="63500"/>
                </a:lnTo>
                <a:lnTo>
                  <a:pt x="41655" y="63500"/>
                </a:lnTo>
                <a:lnTo>
                  <a:pt x="44450" y="60706"/>
                </a:lnTo>
                <a:lnTo>
                  <a:pt x="44450" y="53720"/>
                </a:lnTo>
                <a:lnTo>
                  <a:pt x="41655" y="50800"/>
                </a:lnTo>
                <a:close/>
              </a:path>
              <a:path w="76200" h="387350">
                <a:moveTo>
                  <a:pt x="41655" y="76200"/>
                </a:moveTo>
                <a:lnTo>
                  <a:pt x="34544" y="76200"/>
                </a:lnTo>
                <a:lnTo>
                  <a:pt x="31750" y="79120"/>
                </a:lnTo>
                <a:lnTo>
                  <a:pt x="31750" y="86106"/>
                </a:lnTo>
                <a:lnTo>
                  <a:pt x="34544" y="88900"/>
                </a:lnTo>
                <a:lnTo>
                  <a:pt x="41655" y="88900"/>
                </a:lnTo>
                <a:lnTo>
                  <a:pt x="44450" y="86106"/>
                </a:lnTo>
                <a:lnTo>
                  <a:pt x="44450" y="79120"/>
                </a:lnTo>
                <a:lnTo>
                  <a:pt x="41655" y="76200"/>
                </a:lnTo>
                <a:close/>
              </a:path>
              <a:path w="76200" h="387350">
                <a:moveTo>
                  <a:pt x="41655" y="101600"/>
                </a:moveTo>
                <a:lnTo>
                  <a:pt x="34544" y="101600"/>
                </a:lnTo>
                <a:lnTo>
                  <a:pt x="31750" y="104520"/>
                </a:lnTo>
                <a:lnTo>
                  <a:pt x="31750" y="111506"/>
                </a:lnTo>
                <a:lnTo>
                  <a:pt x="34544" y="114300"/>
                </a:lnTo>
                <a:lnTo>
                  <a:pt x="41655" y="114300"/>
                </a:lnTo>
                <a:lnTo>
                  <a:pt x="44450" y="111506"/>
                </a:lnTo>
                <a:lnTo>
                  <a:pt x="44450" y="104520"/>
                </a:lnTo>
                <a:lnTo>
                  <a:pt x="41655" y="101600"/>
                </a:lnTo>
                <a:close/>
              </a:path>
              <a:path w="76200" h="387350">
                <a:moveTo>
                  <a:pt x="41655" y="127000"/>
                </a:moveTo>
                <a:lnTo>
                  <a:pt x="34544" y="127000"/>
                </a:lnTo>
                <a:lnTo>
                  <a:pt x="31750" y="129920"/>
                </a:lnTo>
                <a:lnTo>
                  <a:pt x="31750" y="136906"/>
                </a:lnTo>
                <a:lnTo>
                  <a:pt x="34544" y="139826"/>
                </a:lnTo>
                <a:lnTo>
                  <a:pt x="41655" y="139826"/>
                </a:lnTo>
                <a:lnTo>
                  <a:pt x="44450" y="136906"/>
                </a:lnTo>
                <a:lnTo>
                  <a:pt x="44450" y="129920"/>
                </a:lnTo>
                <a:lnTo>
                  <a:pt x="41655" y="127000"/>
                </a:lnTo>
                <a:close/>
              </a:path>
              <a:path w="76200" h="387350">
                <a:moveTo>
                  <a:pt x="41655" y="152526"/>
                </a:moveTo>
                <a:lnTo>
                  <a:pt x="34544" y="152526"/>
                </a:lnTo>
                <a:lnTo>
                  <a:pt x="31750" y="155320"/>
                </a:lnTo>
                <a:lnTo>
                  <a:pt x="31750" y="162306"/>
                </a:lnTo>
                <a:lnTo>
                  <a:pt x="34544" y="165226"/>
                </a:lnTo>
                <a:lnTo>
                  <a:pt x="41655" y="165226"/>
                </a:lnTo>
                <a:lnTo>
                  <a:pt x="44450" y="162306"/>
                </a:lnTo>
                <a:lnTo>
                  <a:pt x="44450" y="155320"/>
                </a:lnTo>
                <a:lnTo>
                  <a:pt x="41655" y="152526"/>
                </a:lnTo>
                <a:close/>
              </a:path>
              <a:path w="76200" h="387350">
                <a:moveTo>
                  <a:pt x="41655" y="177926"/>
                </a:moveTo>
                <a:lnTo>
                  <a:pt x="34544" y="177926"/>
                </a:lnTo>
                <a:lnTo>
                  <a:pt x="31750" y="180720"/>
                </a:lnTo>
                <a:lnTo>
                  <a:pt x="31750" y="187706"/>
                </a:lnTo>
                <a:lnTo>
                  <a:pt x="34544" y="190626"/>
                </a:lnTo>
                <a:lnTo>
                  <a:pt x="41655" y="190626"/>
                </a:lnTo>
                <a:lnTo>
                  <a:pt x="44450" y="187706"/>
                </a:lnTo>
                <a:lnTo>
                  <a:pt x="44450" y="180720"/>
                </a:lnTo>
                <a:lnTo>
                  <a:pt x="41655" y="177926"/>
                </a:lnTo>
                <a:close/>
              </a:path>
              <a:path w="76200" h="387350">
                <a:moveTo>
                  <a:pt x="41655" y="203326"/>
                </a:moveTo>
                <a:lnTo>
                  <a:pt x="34544" y="203326"/>
                </a:lnTo>
                <a:lnTo>
                  <a:pt x="31750" y="206120"/>
                </a:lnTo>
                <a:lnTo>
                  <a:pt x="31750" y="213106"/>
                </a:lnTo>
                <a:lnTo>
                  <a:pt x="34544" y="216026"/>
                </a:lnTo>
                <a:lnTo>
                  <a:pt x="41655" y="216026"/>
                </a:lnTo>
                <a:lnTo>
                  <a:pt x="44450" y="213106"/>
                </a:lnTo>
                <a:lnTo>
                  <a:pt x="44450" y="206120"/>
                </a:lnTo>
                <a:lnTo>
                  <a:pt x="41655" y="203326"/>
                </a:lnTo>
                <a:close/>
              </a:path>
              <a:path w="76200" h="387350">
                <a:moveTo>
                  <a:pt x="41655" y="228726"/>
                </a:moveTo>
                <a:lnTo>
                  <a:pt x="34544" y="228726"/>
                </a:lnTo>
                <a:lnTo>
                  <a:pt x="31750" y="231520"/>
                </a:lnTo>
                <a:lnTo>
                  <a:pt x="31750" y="238632"/>
                </a:lnTo>
                <a:lnTo>
                  <a:pt x="34544" y="241426"/>
                </a:lnTo>
                <a:lnTo>
                  <a:pt x="41655" y="241426"/>
                </a:lnTo>
                <a:lnTo>
                  <a:pt x="44450" y="238632"/>
                </a:lnTo>
                <a:lnTo>
                  <a:pt x="44450" y="231520"/>
                </a:lnTo>
                <a:lnTo>
                  <a:pt x="41655" y="228726"/>
                </a:lnTo>
                <a:close/>
              </a:path>
              <a:path w="76200" h="387350">
                <a:moveTo>
                  <a:pt x="41655" y="254126"/>
                </a:moveTo>
                <a:lnTo>
                  <a:pt x="34544" y="254126"/>
                </a:lnTo>
                <a:lnTo>
                  <a:pt x="31750" y="256920"/>
                </a:lnTo>
                <a:lnTo>
                  <a:pt x="31750" y="264032"/>
                </a:lnTo>
                <a:lnTo>
                  <a:pt x="34544" y="266826"/>
                </a:lnTo>
                <a:lnTo>
                  <a:pt x="41655" y="266826"/>
                </a:lnTo>
                <a:lnTo>
                  <a:pt x="44450" y="264032"/>
                </a:lnTo>
                <a:lnTo>
                  <a:pt x="44450" y="256920"/>
                </a:lnTo>
                <a:lnTo>
                  <a:pt x="41655" y="254126"/>
                </a:lnTo>
                <a:close/>
              </a:path>
              <a:path w="76200" h="387350">
                <a:moveTo>
                  <a:pt x="41655" y="279526"/>
                </a:moveTo>
                <a:lnTo>
                  <a:pt x="34544" y="279526"/>
                </a:lnTo>
                <a:lnTo>
                  <a:pt x="31750" y="282320"/>
                </a:lnTo>
                <a:lnTo>
                  <a:pt x="31750" y="289432"/>
                </a:lnTo>
                <a:lnTo>
                  <a:pt x="34544" y="292226"/>
                </a:lnTo>
                <a:lnTo>
                  <a:pt x="41655" y="292226"/>
                </a:lnTo>
                <a:lnTo>
                  <a:pt x="44450" y="289432"/>
                </a:lnTo>
                <a:lnTo>
                  <a:pt x="44450" y="282320"/>
                </a:lnTo>
                <a:lnTo>
                  <a:pt x="41655" y="279526"/>
                </a:lnTo>
                <a:close/>
              </a:path>
              <a:path w="76200" h="387350">
                <a:moveTo>
                  <a:pt x="31750" y="311150"/>
                </a:moveTo>
                <a:lnTo>
                  <a:pt x="0" y="311150"/>
                </a:lnTo>
                <a:lnTo>
                  <a:pt x="38100" y="387350"/>
                </a:lnTo>
                <a:lnTo>
                  <a:pt x="72961" y="317626"/>
                </a:lnTo>
                <a:lnTo>
                  <a:pt x="34544" y="317626"/>
                </a:lnTo>
                <a:lnTo>
                  <a:pt x="31750" y="314832"/>
                </a:lnTo>
                <a:lnTo>
                  <a:pt x="31750" y="311150"/>
                </a:lnTo>
                <a:close/>
              </a:path>
              <a:path w="76200" h="387350">
                <a:moveTo>
                  <a:pt x="41655" y="304926"/>
                </a:moveTo>
                <a:lnTo>
                  <a:pt x="34544" y="304926"/>
                </a:lnTo>
                <a:lnTo>
                  <a:pt x="31750" y="307848"/>
                </a:lnTo>
                <a:lnTo>
                  <a:pt x="31750" y="314832"/>
                </a:lnTo>
                <a:lnTo>
                  <a:pt x="34544" y="317626"/>
                </a:lnTo>
                <a:lnTo>
                  <a:pt x="41655" y="317626"/>
                </a:lnTo>
                <a:lnTo>
                  <a:pt x="44450" y="314832"/>
                </a:lnTo>
                <a:lnTo>
                  <a:pt x="44450" y="307848"/>
                </a:lnTo>
                <a:lnTo>
                  <a:pt x="41655" y="304926"/>
                </a:lnTo>
                <a:close/>
              </a:path>
              <a:path w="76200" h="387350">
                <a:moveTo>
                  <a:pt x="76200" y="311150"/>
                </a:moveTo>
                <a:lnTo>
                  <a:pt x="44450" y="311150"/>
                </a:lnTo>
                <a:lnTo>
                  <a:pt x="44450" y="314832"/>
                </a:lnTo>
                <a:lnTo>
                  <a:pt x="41655" y="317626"/>
                </a:lnTo>
                <a:lnTo>
                  <a:pt x="72961" y="317626"/>
                </a:lnTo>
                <a:lnTo>
                  <a:pt x="76200" y="311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10300" y="4953000"/>
            <a:ext cx="76200" cy="304800"/>
          </a:xfrm>
          <a:custGeom>
            <a:avLst/>
            <a:gdLst/>
            <a:ahLst/>
            <a:cxnLst/>
            <a:rect l="l" t="t" r="r" b="b"/>
            <a:pathLst>
              <a:path w="76200" h="3048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04800">
                <a:moveTo>
                  <a:pt x="44450" y="63500"/>
                </a:moveTo>
                <a:lnTo>
                  <a:pt x="31750" y="63500"/>
                </a:lnTo>
                <a:lnTo>
                  <a:pt x="31750" y="76200"/>
                </a:lnTo>
                <a:lnTo>
                  <a:pt x="44450" y="76200"/>
                </a:lnTo>
                <a:lnTo>
                  <a:pt x="44450" y="63500"/>
                </a:lnTo>
                <a:close/>
              </a:path>
              <a:path w="76200" h="30480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  <a:path w="76200" h="304800">
                <a:moveTo>
                  <a:pt x="44450" y="88900"/>
                </a:moveTo>
                <a:lnTo>
                  <a:pt x="31750" y="88900"/>
                </a:lnTo>
                <a:lnTo>
                  <a:pt x="31750" y="101600"/>
                </a:lnTo>
                <a:lnTo>
                  <a:pt x="44450" y="101600"/>
                </a:lnTo>
                <a:lnTo>
                  <a:pt x="44450" y="88900"/>
                </a:lnTo>
                <a:close/>
              </a:path>
              <a:path w="76200" h="304800">
                <a:moveTo>
                  <a:pt x="44450" y="114300"/>
                </a:moveTo>
                <a:lnTo>
                  <a:pt x="31750" y="114300"/>
                </a:lnTo>
                <a:lnTo>
                  <a:pt x="31750" y="127000"/>
                </a:lnTo>
                <a:lnTo>
                  <a:pt x="44450" y="127000"/>
                </a:lnTo>
                <a:lnTo>
                  <a:pt x="44450" y="114300"/>
                </a:lnTo>
                <a:close/>
              </a:path>
              <a:path w="76200" h="304800">
                <a:moveTo>
                  <a:pt x="44450" y="139700"/>
                </a:moveTo>
                <a:lnTo>
                  <a:pt x="31750" y="139700"/>
                </a:lnTo>
                <a:lnTo>
                  <a:pt x="31750" y="152400"/>
                </a:lnTo>
                <a:lnTo>
                  <a:pt x="44450" y="152400"/>
                </a:lnTo>
                <a:lnTo>
                  <a:pt x="44450" y="139700"/>
                </a:lnTo>
                <a:close/>
              </a:path>
              <a:path w="76200" h="304800">
                <a:moveTo>
                  <a:pt x="44450" y="165100"/>
                </a:moveTo>
                <a:lnTo>
                  <a:pt x="31750" y="165100"/>
                </a:lnTo>
                <a:lnTo>
                  <a:pt x="31750" y="177800"/>
                </a:lnTo>
                <a:lnTo>
                  <a:pt x="44450" y="177800"/>
                </a:lnTo>
                <a:lnTo>
                  <a:pt x="44450" y="165100"/>
                </a:lnTo>
                <a:close/>
              </a:path>
              <a:path w="76200" h="304800">
                <a:moveTo>
                  <a:pt x="44450" y="190500"/>
                </a:moveTo>
                <a:lnTo>
                  <a:pt x="31750" y="190500"/>
                </a:lnTo>
                <a:lnTo>
                  <a:pt x="31750" y="203200"/>
                </a:lnTo>
                <a:lnTo>
                  <a:pt x="44450" y="203200"/>
                </a:lnTo>
                <a:lnTo>
                  <a:pt x="44450" y="190500"/>
                </a:lnTo>
                <a:close/>
              </a:path>
              <a:path w="76200" h="304800">
                <a:moveTo>
                  <a:pt x="44450" y="215900"/>
                </a:moveTo>
                <a:lnTo>
                  <a:pt x="31750" y="215900"/>
                </a:lnTo>
                <a:lnTo>
                  <a:pt x="31750" y="228600"/>
                </a:lnTo>
                <a:lnTo>
                  <a:pt x="44450" y="228600"/>
                </a:lnTo>
                <a:lnTo>
                  <a:pt x="44450" y="215900"/>
                </a:lnTo>
                <a:close/>
              </a:path>
              <a:path w="76200" h="304800">
                <a:moveTo>
                  <a:pt x="44450" y="241300"/>
                </a:moveTo>
                <a:lnTo>
                  <a:pt x="31750" y="241300"/>
                </a:lnTo>
                <a:lnTo>
                  <a:pt x="31750" y="254000"/>
                </a:lnTo>
                <a:lnTo>
                  <a:pt x="44450" y="254000"/>
                </a:lnTo>
                <a:lnTo>
                  <a:pt x="44450" y="241300"/>
                </a:lnTo>
                <a:close/>
              </a:path>
              <a:path w="76200" h="304800">
                <a:moveTo>
                  <a:pt x="44450" y="266700"/>
                </a:moveTo>
                <a:lnTo>
                  <a:pt x="31750" y="266700"/>
                </a:lnTo>
                <a:lnTo>
                  <a:pt x="31750" y="279400"/>
                </a:lnTo>
                <a:lnTo>
                  <a:pt x="44450" y="279400"/>
                </a:lnTo>
                <a:lnTo>
                  <a:pt x="44450" y="266700"/>
                </a:lnTo>
                <a:close/>
              </a:path>
              <a:path w="76200" h="304800">
                <a:moveTo>
                  <a:pt x="44450" y="292100"/>
                </a:moveTo>
                <a:lnTo>
                  <a:pt x="31750" y="292100"/>
                </a:lnTo>
                <a:lnTo>
                  <a:pt x="31750" y="304800"/>
                </a:lnTo>
                <a:lnTo>
                  <a:pt x="44450" y="304800"/>
                </a:lnTo>
                <a:lnTo>
                  <a:pt x="44450" y="292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60350" y="1597025"/>
            <a:ext cx="5484495" cy="39013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883442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85338" y="296672"/>
            <a:ext cx="29743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M+E</a:t>
            </a:r>
            <a:r>
              <a:rPr sz="4000" spc="-65" dirty="0"/>
              <a:t> </a:t>
            </a:r>
            <a:r>
              <a:rPr sz="4000" spc="-5" dirty="0"/>
              <a:t>Strategi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618540" y="839215"/>
            <a:ext cx="7727315" cy="551307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59"/>
              </a:spcBef>
              <a:buFont typeface="Wingdings"/>
              <a:buChar char=""/>
              <a:tabLst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Tujuan</a:t>
            </a:r>
            <a:endParaRPr sz="3000">
              <a:latin typeface="Arial"/>
              <a:cs typeface="Arial"/>
            </a:endParaRPr>
          </a:p>
          <a:p>
            <a:pPr marL="927100" marR="5080">
              <a:lnSpc>
                <a:spcPts val="3240"/>
              </a:lnSpc>
              <a:spcBef>
                <a:spcPts val="765"/>
              </a:spcBef>
            </a:pPr>
            <a:r>
              <a:rPr sz="3000" spc="-5" dirty="0">
                <a:latin typeface="Arial"/>
                <a:cs typeface="Arial"/>
              </a:rPr>
              <a:t>Mempelajari sampai berpa jauh rencana  strategi dilaksnakan (siapa, </a:t>
            </a:r>
            <a:r>
              <a:rPr sz="3000" dirty="0">
                <a:latin typeface="Arial"/>
                <a:cs typeface="Arial"/>
              </a:rPr>
              <a:t>apa,</a:t>
            </a:r>
            <a:r>
              <a:rPr sz="3000" spc="-3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kapan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ts val="3195"/>
              </a:lnSpc>
              <a:tabLst>
                <a:tab pos="927100" algn="l"/>
              </a:tabLst>
            </a:pPr>
            <a:r>
              <a:rPr sz="3000" spc="-5" dirty="0">
                <a:latin typeface="Arial"/>
                <a:cs typeface="Arial"/>
              </a:rPr>
              <a:t>dan	kegiatan)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Font typeface="Wingdings"/>
              <a:buChar char=""/>
              <a:tabLst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Proses</a:t>
            </a:r>
            <a:endParaRPr sz="3000">
              <a:latin typeface="Arial"/>
              <a:cs typeface="Arial"/>
            </a:endParaRPr>
          </a:p>
          <a:p>
            <a:pPr marL="927100" marR="509270">
              <a:lnSpc>
                <a:spcPts val="3240"/>
              </a:lnSpc>
              <a:spcBef>
                <a:spcPts val="775"/>
              </a:spcBef>
              <a:tabLst>
                <a:tab pos="2913380" algn="l"/>
              </a:tabLst>
            </a:pPr>
            <a:r>
              <a:rPr sz="3000" spc="-5" dirty="0">
                <a:latin typeface="Arial"/>
                <a:cs typeface="Arial"/>
              </a:rPr>
              <a:t>Monitoring	</a:t>
            </a:r>
            <a:r>
              <a:rPr sz="3000" dirty="0">
                <a:latin typeface="Arial"/>
                <a:cs typeface="Arial"/>
              </a:rPr>
              <a:t>mengidentikasi</a:t>
            </a:r>
            <a:r>
              <a:rPr sz="3000" spc="-9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kemajuan  proyek mencapai tujuan (target </a:t>
            </a:r>
            <a:r>
              <a:rPr sz="3000" dirty="0">
                <a:latin typeface="Arial"/>
                <a:cs typeface="Arial"/>
              </a:rPr>
              <a:t>,  </a:t>
            </a:r>
            <a:r>
              <a:rPr sz="3000" spc="-5" dirty="0">
                <a:latin typeface="Arial"/>
                <a:cs typeface="Arial"/>
              </a:rPr>
              <a:t>milestones,</a:t>
            </a:r>
            <a:r>
              <a:rPr sz="3000" spc="-3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output)</a:t>
            </a: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10"/>
              </a:spcBef>
              <a:buFont typeface="Wingdings"/>
              <a:buChar char=""/>
              <a:tabLst>
                <a:tab pos="355600" algn="l"/>
              </a:tabLst>
            </a:pPr>
            <a:r>
              <a:rPr sz="3000" dirty="0">
                <a:latin typeface="Arial"/>
                <a:cs typeface="Arial"/>
              </a:rPr>
              <a:t>Evaluasi</a:t>
            </a:r>
            <a:endParaRPr sz="3000">
              <a:latin typeface="Arial"/>
              <a:cs typeface="Arial"/>
            </a:endParaRPr>
          </a:p>
          <a:p>
            <a:pPr marL="12700" marR="561975" indent="914400">
              <a:lnSpc>
                <a:spcPts val="3240"/>
              </a:lnSpc>
              <a:spcBef>
                <a:spcPts val="770"/>
              </a:spcBef>
              <a:tabLst>
                <a:tab pos="2755900" algn="l"/>
              </a:tabLst>
            </a:pPr>
            <a:r>
              <a:rPr sz="3000" spc="-5" dirty="0">
                <a:latin typeface="Arial"/>
                <a:cs typeface="Arial"/>
              </a:rPr>
              <a:t>Setelah plan terlaksana apakah  sukses,dan	memberikan dampak,</a:t>
            </a:r>
            <a:r>
              <a:rPr sz="3000" spc="-4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dan  sustainability</a:t>
            </a:r>
            <a:endParaRPr sz="3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38922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8720" y="2067813"/>
            <a:ext cx="5226050" cy="2465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74725" marR="5080" indent="-962025">
              <a:lnSpc>
                <a:spcPct val="100000"/>
              </a:lnSpc>
              <a:spcBef>
                <a:spcPts val="105"/>
              </a:spcBef>
            </a:pPr>
            <a:r>
              <a:rPr sz="8000" dirty="0"/>
              <a:t>Pertany</a:t>
            </a:r>
            <a:r>
              <a:rPr sz="8000" spc="15" dirty="0"/>
              <a:t>a</a:t>
            </a:r>
            <a:r>
              <a:rPr sz="8000" dirty="0"/>
              <a:t>an  Evalusi</a:t>
            </a:r>
            <a:endParaRPr sz="8000"/>
          </a:p>
        </p:txBody>
      </p:sp>
    </p:spTree>
    <p:extLst>
      <p:ext uri="{BB962C8B-B14F-4D97-AF65-F5344CB8AC3E}">
        <p14:creationId xmlns:p14="http://schemas.microsoft.com/office/powerpoint/2010/main" val="583962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Rencana Strategis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>
              <a:spcBef>
                <a:spcPts val="865"/>
              </a:spcBef>
              <a:buFont typeface="Wingdings"/>
              <a:buChar char=""/>
              <a:tabLst>
                <a:tab pos="356235" algn="l"/>
              </a:tabLst>
            </a:pPr>
            <a:r>
              <a:rPr lang="id-ID" spc="-5" dirty="0">
                <a:latin typeface="Arial"/>
                <a:cs typeface="Arial"/>
              </a:rPr>
              <a:t>Bagaimana dokumen </a:t>
            </a:r>
            <a:r>
              <a:rPr lang="id-ID" dirty="0">
                <a:latin typeface="Arial"/>
                <a:cs typeface="Arial"/>
              </a:rPr>
              <a:t>rencana</a:t>
            </a:r>
            <a:r>
              <a:rPr lang="id-ID" spc="-55" dirty="0">
                <a:latin typeface="Arial"/>
                <a:cs typeface="Arial"/>
              </a:rPr>
              <a:t> </a:t>
            </a:r>
            <a:r>
              <a:rPr lang="id-ID" spc="-5" dirty="0">
                <a:latin typeface="Arial"/>
                <a:cs typeface="Arial"/>
              </a:rPr>
              <a:t>strategis?</a:t>
            </a:r>
            <a:endParaRPr lang="id-ID" dirty="0">
              <a:latin typeface="Arial"/>
              <a:cs typeface="Arial"/>
            </a:endParaRPr>
          </a:p>
          <a:p>
            <a:pPr marL="355600">
              <a:spcBef>
                <a:spcPts val="770"/>
              </a:spcBef>
              <a:buFont typeface="Wingdings"/>
              <a:buChar char=""/>
              <a:tabLst>
                <a:tab pos="356235" algn="l"/>
              </a:tabLst>
            </a:pPr>
            <a:r>
              <a:rPr lang="id-ID" spc="-5" dirty="0">
                <a:latin typeface="Arial"/>
                <a:cs typeface="Arial"/>
              </a:rPr>
              <a:t>Bagaiman monitoring</a:t>
            </a:r>
            <a:r>
              <a:rPr lang="id-ID" spc="-20" dirty="0">
                <a:latin typeface="Arial"/>
                <a:cs typeface="Arial"/>
              </a:rPr>
              <a:t> </a:t>
            </a:r>
            <a:r>
              <a:rPr lang="id-ID" spc="-5" dirty="0">
                <a:latin typeface="Arial"/>
                <a:cs typeface="Arial"/>
              </a:rPr>
              <a:t>perubahan?</a:t>
            </a:r>
            <a:endParaRPr lang="id-ID" dirty="0">
              <a:latin typeface="Arial"/>
              <a:cs typeface="Arial"/>
            </a:endParaRPr>
          </a:p>
          <a:p>
            <a:pPr marL="355600" marR="5080">
              <a:spcBef>
                <a:spcPts val="770"/>
              </a:spcBef>
              <a:buFont typeface="Wingdings"/>
              <a:buChar char=""/>
              <a:tabLst>
                <a:tab pos="356235" algn="l"/>
              </a:tabLst>
            </a:pPr>
            <a:r>
              <a:rPr lang="id-ID" spc="-5" dirty="0">
                <a:latin typeface="Arial"/>
                <a:cs typeface="Arial"/>
              </a:rPr>
              <a:t>Apakah ada perubahan </a:t>
            </a:r>
            <a:r>
              <a:rPr lang="id-ID" dirty="0">
                <a:latin typeface="Arial"/>
                <a:cs typeface="Arial"/>
              </a:rPr>
              <a:t>kondisi</a:t>
            </a:r>
            <a:r>
              <a:rPr lang="id-ID" spc="-60" dirty="0">
                <a:latin typeface="Arial"/>
                <a:cs typeface="Arial"/>
              </a:rPr>
              <a:t> </a:t>
            </a:r>
            <a:r>
              <a:rPr lang="id-ID" spc="-5" dirty="0">
                <a:latin typeface="Arial"/>
                <a:cs typeface="Arial"/>
              </a:rPr>
              <a:t>lingkungan  internal dan</a:t>
            </a:r>
            <a:r>
              <a:rPr lang="id-ID" spc="-15" dirty="0">
                <a:latin typeface="Arial"/>
                <a:cs typeface="Arial"/>
              </a:rPr>
              <a:t> </a:t>
            </a:r>
            <a:r>
              <a:rPr lang="id-ID" dirty="0">
                <a:latin typeface="Arial"/>
                <a:cs typeface="Arial"/>
              </a:rPr>
              <a:t>eksternal?</a:t>
            </a:r>
          </a:p>
          <a:p>
            <a:pPr marL="355600">
              <a:spcBef>
                <a:spcPts val="770"/>
              </a:spcBef>
              <a:buFont typeface="Wingdings"/>
              <a:buChar char=""/>
              <a:tabLst>
                <a:tab pos="356235" algn="l"/>
              </a:tabLst>
            </a:pPr>
            <a:r>
              <a:rPr lang="id-ID" dirty="0">
                <a:latin typeface="Arial"/>
                <a:cs typeface="Arial"/>
              </a:rPr>
              <a:t>Apa </a:t>
            </a:r>
            <a:r>
              <a:rPr lang="id-ID" spc="-5" dirty="0">
                <a:latin typeface="Arial"/>
                <a:cs typeface="Arial"/>
              </a:rPr>
              <a:t>perlu perbaikan </a:t>
            </a:r>
            <a:r>
              <a:rPr lang="id-ID" dirty="0">
                <a:latin typeface="Arial"/>
                <a:cs typeface="Arial"/>
              </a:rPr>
              <a:t>rencana</a:t>
            </a:r>
            <a:r>
              <a:rPr lang="id-ID" spc="-75" dirty="0">
                <a:latin typeface="Arial"/>
                <a:cs typeface="Arial"/>
              </a:rPr>
              <a:t> </a:t>
            </a:r>
            <a:r>
              <a:rPr lang="id-ID" spc="-5" dirty="0">
                <a:latin typeface="Arial"/>
                <a:cs typeface="Arial"/>
              </a:rPr>
              <a:t>strategis?</a:t>
            </a:r>
            <a:endParaRPr lang="id-ID" dirty="0">
              <a:latin typeface="Arial"/>
              <a:cs typeface="Arial"/>
            </a:endParaRPr>
          </a:p>
          <a:p>
            <a:pPr marL="355600">
              <a:spcBef>
                <a:spcPts val="770"/>
              </a:spcBef>
              <a:buFont typeface="Wingdings"/>
              <a:buChar char=""/>
              <a:tabLst>
                <a:tab pos="356235" algn="l"/>
              </a:tabLst>
            </a:pPr>
            <a:r>
              <a:rPr lang="id-ID" dirty="0">
                <a:latin typeface="Arial"/>
                <a:cs typeface="Arial"/>
              </a:rPr>
              <a:t>Apa </a:t>
            </a:r>
            <a:r>
              <a:rPr lang="id-ID" spc="-5" dirty="0">
                <a:latin typeface="Arial"/>
                <a:cs typeface="Arial"/>
              </a:rPr>
              <a:t>rencana strategis</a:t>
            </a:r>
            <a:r>
              <a:rPr lang="id-ID" spc="-20" dirty="0">
                <a:latin typeface="Arial"/>
                <a:cs typeface="Arial"/>
              </a:rPr>
              <a:t> </a:t>
            </a:r>
            <a:r>
              <a:rPr lang="id-ID" spc="-5" dirty="0">
                <a:latin typeface="Arial"/>
                <a:cs typeface="Arial"/>
              </a:rPr>
              <a:t>dilaksanakan/tidak?</a:t>
            </a:r>
            <a:endParaRPr lang="id-ID" dirty="0">
              <a:latin typeface="Arial"/>
              <a:cs typeface="Arial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308651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Program/Proyek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lang="id-ID" sz="3600" spc="-5" dirty="0" smtClean="0">
                <a:latin typeface="Arial"/>
                <a:cs typeface="Arial"/>
              </a:rPr>
              <a:t>Monitoring</a:t>
            </a:r>
            <a:endParaRPr lang="id-ID" sz="3600" dirty="0" smtClean="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690"/>
              </a:spcBef>
              <a:buSzPct val="96428"/>
              <a:buFont typeface="Wingdings"/>
              <a:buChar char=""/>
              <a:tabLst>
                <a:tab pos="756920" algn="l"/>
              </a:tabLst>
            </a:pPr>
            <a:r>
              <a:rPr lang="id-ID" spc="-5" dirty="0" smtClean="0">
                <a:latin typeface="Arial"/>
                <a:cs typeface="Arial"/>
              </a:rPr>
              <a:t>Bagaimana pencapaian</a:t>
            </a:r>
            <a:r>
              <a:rPr lang="id-ID" spc="40" dirty="0" smtClean="0">
                <a:latin typeface="Arial"/>
                <a:cs typeface="Arial"/>
              </a:rPr>
              <a:t> </a:t>
            </a:r>
            <a:r>
              <a:rPr lang="id-ID" dirty="0" smtClean="0">
                <a:latin typeface="Arial"/>
                <a:cs typeface="Arial"/>
              </a:rPr>
              <a:t>target?</a:t>
            </a:r>
          </a:p>
          <a:p>
            <a:pPr marL="756285" indent="-286385">
              <a:lnSpc>
                <a:spcPct val="100000"/>
              </a:lnSpc>
              <a:spcBef>
                <a:spcPts val="670"/>
              </a:spcBef>
              <a:buSzPct val="96428"/>
              <a:buFont typeface="Wingdings"/>
              <a:buChar char=""/>
              <a:tabLst>
                <a:tab pos="756920" algn="l"/>
              </a:tabLst>
            </a:pPr>
            <a:r>
              <a:rPr lang="id-ID" spc="-5" dirty="0" smtClean="0">
                <a:latin typeface="Arial"/>
                <a:cs typeface="Arial"/>
              </a:rPr>
              <a:t>Bagaimana pencapaian</a:t>
            </a:r>
            <a:r>
              <a:rPr lang="id-ID" spc="75" dirty="0" smtClean="0">
                <a:latin typeface="Arial"/>
                <a:cs typeface="Arial"/>
              </a:rPr>
              <a:t> </a:t>
            </a:r>
            <a:r>
              <a:rPr lang="id-ID" spc="-5" dirty="0" smtClean="0">
                <a:latin typeface="Arial"/>
                <a:cs typeface="Arial"/>
              </a:rPr>
              <a:t>milestones?</a:t>
            </a:r>
            <a:endParaRPr lang="id-ID" dirty="0" smtClean="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675"/>
              </a:spcBef>
              <a:buSzPct val="96428"/>
              <a:buFont typeface="Wingdings"/>
              <a:buChar char=""/>
              <a:tabLst>
                <a:tab pos="756920" algn="l"/>
              </a:tabLst>
            </a:pPr>
            <a:r>
              <a:rPr lang="id-ID" spc="-5" dirty="0" smtClean="0">
                <a:latin typeface="Arial"/>
                <a:cs typeface="Arial"/>
              </a:rPr>
              <a:t>Bagaimana pencapaian</a:t>
            </a:r>
            <a:r>
              <a:rPr lang="id-ID" spc="40" dirty="0" smtClean="0">
                <a:latin typeface="Arial"/>
                <a:cs typeface="Arial"/>
              </a:rPr>
              <a:t> </a:t>
            </a:r>
            <a:r>
              <a:rPr lang="id-ID" dirty="0" smtClean="0">
                <a:latin typeface="Arial"/>
                <a:cs typeface="Arial"/>
              </a:rPr>
              <a:t>output?</a:t>
            </a:r>
          </a:p>
          <a:p>
            <a:pPr marL="70485">
              <a:lnSpc>
                <a:spcPct val="100000"/>
              </a:lnSpc>
              <a:spcBef>
                <a:spcPts val="750"/>
              </a:spcBef>
            </a:pPr>
            <a:r>
              <a:rPr lang="id-ID" sz="3600" spc="-5" dirty="0" smtClean="0">
                <a:latin typeface="Arial"/>
                <a:cs typeface="Arial"/>
              </a:rPr>
              <a:t>Indikator</a:t>
            </a:r>
            <a:endParaRPr lang="id-ID" sz="3600" dirty="0" smtClean="0">
              <a:latin typeface="Arial"/>
              <a:cs typeface="Arial"/>
            </a:endParaRPr>
          </a:p>
          <a:p>
            <a:pPr marL="527685" indent="-4572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528320" algn="l"/>
              </a:tabLst>
            </a:pPr>
            <a:r>
              <a:rPr lang="id-ID" sz="3600" spc="-5" dirty="0" smtClean="0">
                <a:latin typeface="Arial"/>
                <a:cs typeface="Arial"/>
              </a:rPr>
              <a:t>Input</a:t>
            </a:r>
            <a:endParaRPr lang="id-ID" sz="3600" dirty="0" smtClean="0">
              <a:latin typeface="Arial"/>
              <a:cs typeface="Arial"/>
            </a:endParaRPr>
          </a:p>
          <a:p>
            <a:pPr marL="527685" indent="-4572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528320" algn="l"/>
              </a:tabLst>
            </a:pPr>
            <a:r>
              <a:rPr lang="id-ID" sz="3600" dirty="0" smtClean="0">
                <a:latin typeface="Arial"/>
                <a:cs typeface="Arial"/>
              </a:rPr>
              <a:t>Proses</a:t>
            </a:r>
          </a:p>
          <a:p>
            <a:pPr marL="527685" indent="-457200">
              <a:lnSpc>
                <a:spcPct val="100000"/>
              </a:lnSpc>
              <a:spcBef>
                <a:spcPts val="765"/>
              </a:spcBef>
              <a:buFont typeface="Wingdings"/>
              <a:buChar char=""/>
              <a:tabLst>
                <a:tab pos="528320" algn="l"/>
              </a:tabLst>
            </a:pPr>
            <a:r>
              <a:rPr lang="id-ID" sz="3600" dirty="0" smtClean="0">
                <a:latin typeface="Arial"/>
                <a:cs typeface="Arial"/>
              </a:rPr>
              <a:t>Output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579386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Evaluasi Program/Proyek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marR="572135">
              <a:spcBef>
                <a:spcPts val="105"/>
              </a:spcBef>
              <a:buFont typeface="Wingdings"/>
              <a:buChar char=""/>
              <a:tabLst>
                <a:tab pos="356235" algn="l"/>
              </a:tabLst>
            </a:pPr>
            <a:r>
              <a:rPr lang="id-ID" spc="-5" dirty="0">
                <a:latin typeface="Arial"/>
                <a:cs typeface="Arial"/>
              </a:rPr>
              <a:t>Apakah relevan dengan program</a:t>
            </a:r>
            <a:r>
              <a:rPr lang="id-ID" spc="-40" dirty="0">
                <a:latin typeface="Arial"/>
                <a:cs typeface="Arial"/>
              </a:rPr>
              <a:t> </a:t>
            </a:r>
            <a:r>
              <a:rPr lang="id-ID" spc="-5" dirty="0">
                <a:latin typeface="Arial"/>
                <a:cs typeface="Arial"/>
              </a:rPr>
              <a:t>lokal,  national dan</a:t>
            </a:r>
            <a:r>
              <a:rPr lang="id-ID" spc="-15" dirty="0">
                <a:latin typeface="Arial"/>
                <a:cs typeface="Arial"/>
              </a:rPr>
              <a:t> </a:t>
            </a:r>
            <a:r>
              <a:rPr lang="id-ID" spc="-5" dirty="0">
                <a:latin typeface="Arial"/>
                <a:cs typeface="Arial"/>
              </a:rPr>
              <a:t>global?</a:t>
            </a:r>
            <a:endParaRPr lang="id-ID" dirty="0">
              <a:latin typeface="Arial"/>
              <a:cs typeface="Arial"/>
            </a:endParaRPr>
          </a:p>
          <a:p>
            <a:pPr marL="355600">
              <a:spcBef>
                <a:spcPts val="770"/>
              </a:spcBef>
              <a:buFont typeface="Wingdings"/>
              <a:buChar char=""/>
              <a:tabLst>
                <a:tab pos="356235" algn="l"/>
              </a:tabLst>
            </a:pPr>
            <a:r>
              <a:rPr lang="id-ID" spc="-5" dirty="0">
                <a:latin typeface="Arial"/>
                <a:cs typeface="Arial"/>
              </a:rPr>
              <a:t>Apakah tujuan</a:t>
            </a:r>
            <a:r>
              <a:rPr lang="id-ID" spc="-20" dirty="0">
                <a:latin typeface="Arial"/>
                <a:cs typeface="Arial"/>
              </a:rPr>
              <a:t> </a:t>
            </a:r>
            <a:r>
              <a:rPr lang="id-ID" spc="-5" dirty="0">
                <a:latin typeface="Arial"/>
                <a:cs typeface="Arial"/>
              </a:rPr>
              <a:t>tercapai?</a:t>
            </a:r>
            <a:endParaRPr lang="id-ID" dirty="0">
              <a:latin typeface="Arial"/>
              <a:cs typeface="Arial"/>
            </a:endParaRPr>
          </a:p>
          <a:p>
            <a:pPr marL="355600" marR="5080">
              <a:spcBef>
                <a:spcPts val="770"/>
              </a:spcBef>
              <a:buFont typeface="Wingdings"/>
              <a:buChar char=""/>
              <a:tabLst>
                <a:tab pos="356235" algn="l"/>
              </a:tabLst>
            </a:pPr>
            <a:r>
              <a:rPr lang="id-ID" spc="-5" dirty="0">
                <a:latin typeface="Arial"/>
                <a:cs typeface="Arial"/>
              </a:rPr>
              <a:t>Bagaimana efektifitas pencapaian tujuan?  Bagaiman efisiensi pencapaian</a:t>
            </a:r>
            <a:r>
              <a:rPr lang="id-ID" spc="-35" dirty="0">
                <a:latin typeface="Arial"/>
                <a:cs typeface="Arial"/>
              </a:rPr>
              <a:t> </a:t>
            </a:r>
            <a:r>
              <a:rPr lang="id-ID" spc="-5" dirty="0">
                <a:latin typeface="Arial"/>
                <a:cs typeface="Arial"/>
              </a:rPr>
              <a:t>tujuan?</a:t>
            </a:r>
            <a:endParaRPr lang="id-ID" dirty="0">
              <a:latin typeface="Arial"/>
              <a:cs typeface="Arial"/>
            </a:endParaRPr>
          </a:p>
          <a:p>
            <a:pPr marL="355600">
              <a:spcBef>
                <a:spcPts val="765"/>
              </a:spcBef>
              <a:buFont typeface="Wingdings"/>
              <a:buChar char=""/>
              <a:tabLst>
                <a:tab pos="356235" algn="l"/>
              </a:tabLst>
            </a:pPr>
            <a:r>
              <a:rPr lang="id-ID" spc="-5" dirty="0">
                <a:latin typeface="Arial"/>
                <a:cs typeface="Arial"/>
              </a:rPr>
              <a:t>Bagaimana dampak?</a:t>
            </a:r>
            <a:endParaRPr lang="id-ID" dirty="0">
              <a:latin typeface="Arial"/>
              <a:cs typeface="Arial"/>
            </a:endParaRPr>
          </a:p>
          <a:p>
            <a:pPr marL="355600">
              <a:spcBef>
                <a:spcPts val="770"/>
              </a:spcBef>
              <a:buFont typeface="Wingdings"/>
              <a:buChar char=""/>
              <a:tabLst>
                <a:tab pos="356235" algn="l"/>
              </a:tabLst>
            </a:pPr>
            <a:r>
              <a:rPr lang="id-ID" spc="-5" dirty="0">
                <a:latin typeface="Arial"/>
                <a:cs typeface="Arial"/>
              </a:rPr>
              <a:t>Bagaimana</a:t>
            </a:r>
            <a:r>
              <a:rPr lang="id-ID" spc="-20" dirty="0">
                <a:latin typeface="Arial"/>
                <a:cs typeface="Arial"/>
              </a:rPr>
              <a:t> </a:t>
            </a:r>
            <a:r>
              <a:rPr lang="id-ID" spc="-5" dirty="0">
                <a:latin typeface="Arial"/>
                <a:cs typeface="Arial"/>
              </a:rPr>
              <a:t>sustainability?</a:t>
            </a:r>
            <a:endParaRPr lang="id-ID" dirty="0">
              <a:latin typeface="Arial"/>
              <a:cs typeface="Arial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446030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lang="id-ID" sz="3600" u="heavy" spc="-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Indikator</a:t>
            </a:r>
            <a:endParaRPr lang="id-ID" sz="3600" dirty="0" smtClean="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330"/>
              </a:spcBef>
              <a:buFont typeface="Wingdings"/>
              <a:buChar char=""/>
              <a:tabLst>
                <a:tab pos="756920" algn="l"/>
              </a:tabLst>
            </a:pPr>
            <a:r>
              <a:rPr lang="id-ID" dirty="0" smtClean="0">
                <a:latin typeface="Arial"/>
                <a:cs typeface="Arial"/>
              </a:rPr>
              <a:t>Outcome</a:t>
            </a:r>
          </a:p>
          <a:p>
            <a:pPr marL="756285" indent="-286385">
              <a:lnSpc>
                <a:spcPct val="100000"/>
              </a:lnSpc>
              <a:spcBef>
                <a:spcPts val="310"/>
              </a:spcBef>
              <a:buFont typeface="Wingdings"/>
              <a:buChar char=""/>
              <a:tabLst>
                <a:tab pos="756920" algn="l"/>
              </a:tabLst>
            </a:pPr>
            <a:r>
              <a:rPr lang="id-ID" dirty="0" smtClean="0">
                <a:latin typeface="Arial"/>
                <a:cs typeface="Arial"/>
              </a:rPr>
              <a:t>Impact</a:t>
            </a:r>
          </a:p>
          <a:p>
            <a:pPr marL="756285" indent="-286385">
              <a:lnSpc>
                <a:spcPct val="100000"/>
              </a:lnSpc>
              <a:spcBef>
                <a:spcPts val="315"/>
              </a:spcBef>
              <a:buFont typeface="Wingdings"/>
              <a:buChar char=""/>
              <a:tabLst>
                <a:tab pos="756920" algn="l"/>
              </a:tabLst>
            </a:pPr>
            <a:r>
              <a:rPr lang="id-ID" dirty="0" smtClean="0">
                <a:latin typeface="Arial"/>
                <a:cs typeface="Arial"/>
              </a:rPr>
              <a:t>Sustainability</a:t>
            </a: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lang="id-ID" sz="3600" u="heavy" spc="-5" dirty="0" smtClean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Kriteria</a:t>
            </a:r>
            <a:endParaRPr lang="id-ID" sz="3600" dirty="0" smtClean="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330"/>
              </a:spcBef>
              <a:buFont typeface="Wingdings"/>
              <a:buChar char=""/>
              <a:tabLst>
                <a:tab pos="756920" algn="l"/>
              </a:tabLst>
            </a:pPr>
            <a:r>
              <a:rPr lang="id-ID" dirty="0" smtClean="0">
                <a:latin typeface="Arial"/>
                <a:cs typeface="Arial"/>
              </a:rPr>
              <a:t>Relevansi</a:t>
            </a:r>
          </a:p>
          <a:p>
            <a:pPr marL="756285" indent="-286385">
              <a:lnSpc>
                <a:spcPct val="100000"/>
              </a:lnSpc>
              <a:spcBef>
                <a:spcPts val="310"/>
              </a:spcBef>
              <a:buFont typeface="Wingdings"/>
              <a:buChar char=""/>
              <a:tabLst>
                <a:tab pos="756920" algn="l"/>
              </a:tabLst>
            </a:pPr>
            <a:r>
              <a:rPr lang="id-ID" dirty="0" smtClean="0">
                <a:latin typeface="Arial"/>
                <a:cs typeface="Arial"/>
              </a:rPr>
              <a:t>Efektifitas</a:t>
            </a:r>
          </a:p>
          <a:p>
            <a:pPr marL="756285" indent="-286385">
              <a:lnSpc>
                <a:spcPct val="100000"/>
              </a:lnSpc>
              <a:spcBef>
                <a:spcPts val="315"/>
              </a:spcBef>
              <a:buFont typeface="Wingdings"/>
              <a:buChar char=""/>
              <a:tabLst>
                <a:tab pos="756920" algn="l"/>
              </a:tabLst>
            </a:pPr>
            <a:r>
              <a:rPr lang="id-ID" dirty="0" smtClean="0">
                <a:latin typeface="Arial"/>
                <a:cs typeface="Arial"/>
              </a:rPr>
              <a:t>Efisiensi</a:t>
            </a:r>
          </a:p>
          <a:p>
            <a:pPr marL="756285" indent="-286385">
              <a:lnSpc>
                <a:spcPct val="100000"/>
              </a:lnSpc>
              <a:spcBef>
                <a:spcPts val="310"/>
              </a:spcBef>
              <a:buFont typeface="Wingdings"/>
              <a:buChar char=""/>
              <a:tabLst>
                <a:tab pos="756920" algn="l"/>
              </a:tabLst>
            </a:pPr>
            <a:r>
              <a:rPr lang="id-ID" dirty="0" smtClean="0">
                <a:latin typeface="Arial"/>
                <a:cs typeface="Arial"/>
              </a:rPr>
              <a:t>Impact</a:t>
            </a:r>
          </a:p>
          <a:p>
            <a:pPr marL="756285" indent="-286385">
              <a:lnSpc>
                <a:spcPct val="100000"/>
              </a:lnSpc>
              <a:spcBef>
                <a:spcPts val="315"/>
              </a:spcBef>
              <a:buFont typeface="Wingdings"/>
              <a:buChar char=""/>
              <a:tabLst>
                <a:tab pos="756920" algn="l"/>
              </a:tabLst>
            </a:pPr>
            <a:r>
              <a:rPr lang="id-ID" dirty="0" smtClean="0">
                <a:latin typeface="Arial"/>
                <a:cs typeface="Arial"/>
              </a:rPr>
              <a:t>Sustainability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693472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Evaluasi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lang="en-US" sz="3600" spc="-5" dirty="0" smtClean="0">
                <a:latin typeface="Arial"/>
                <a:cs typeface="Arial"/>
              </a:rPr>
              <a:t>Evaluation</a:t>
            </a:r>
            <a:r>
              <a:rPr lang="en-US" sz="3600" spc="-10" dirty="0" smtClean="0">
                <a:latin typeface="Arial"/>
                <a:cs typeface="Arial"/>
              </a:rPr>
              <a:t> </a:t>
            </a:r>
            <a:r>
              <a:rPr lang="en-US" sz="3600" dirty="0" smtClean="0">
                <a:latin typeface="Arial"/>
                <a:cs typeface="Arial"/>
              </a:rPr>
              <a:t>Research</a:t>
            </a:r>
          </a:p>
          <a:p>
            <a:pPr marL="756285" indent="-286385">
              <a:lnSpc>
                <a:spcPct val="100000"/>
              </a:lnSpc>
              <a:spcBef>
                <a:spcPts val="690"/>
              </a:spcBef>
              <a:buSzPct val="96428"/>
              <a:buFont typeface="Wingdings"/>
              <a:buChar char=""/>
              <a:tabLst>
                <a:tab pos="756920" algn="l"/>
              </a:tabLst>
            </a:pPr>
            <a:r>
              <a:rPr lang="en-US" spc="-5" dirty="0" smtClean="0">
                <a:latin typeface="Arial"/>
                <a:cs typeface="Arial"/>
              </a:rPr>
              <a:t>Post test</a:t>
            </a:r>
            <a:endParaRPr lang="en-US" dirty="0" smtClean="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675"/>
              </a:spcBef>
              <a:buSzPct val="96428"/>
              <a:buFont typeface="Wingdings"/>
              <a:buChar char=""/>
              <a:tabLst>
                <a:tab pos="756920" algn="l"/>
              </a:tabLst>
            </a:pPr>
            <a:r>
              <a:rPr lang="en-US" spc="-5" dirty="0" smtClean="0">
                <a:latin typeface="Arial"/>
                <a:cs typeface="Arial"/>
              </a:rPr>
              <a:t>Pre-post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spc="-5" dirty="0" smtClean="0">
                <a:latin typeface="Arial"/>
                <a:cs typeface="Arial"/>
              </a:rPr>
              <a:t>test</a:t>
            </a:r>
            <a:endParaRPr lang="en-US" dirty="0" smtClean="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670"/>
              </a:spcBef>
              <a:buSzPct val="96428"/>
              <a:buFont typeface="Wingdings"/>
              <a:buChar char=""/>
              <a:tabLst>
                <a:tab pos="756920" algn="l"/>
              </a:tabLst>
            </a:pPr>
            <a:r>
              <a:rPr lang="en-US" spc="-5" dirty="0" smtClean="0">
                <a:latin typeface="Arial"/>
                <a:cs typeface="Arial"/>
              </a:rPr>
              <a:t>True experimental</a:t>
            </a:r>
            <a:r>
              <a:rPr lang="en-US" spc="25" dirty="0" smtClean="0">
                <a:latin typeface="Arial"/>
                <a:cs typeface="Arial"/>
              </a:rPr>
              <a:t> </a:t>
            </a:r>
            <a:r>
              <a:rPr lang="en-US" spc="-5" dirty="0" smtClean="0">
                <a:latin typeface="Arial"/>
                <a:cs typeface="Arial"/>
              </a:rPr>
              <a:t>design</a:t>
            </a:r>
            <a:endParaRPr lang="en-US" dirty="0" smtClean="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675"/>
              </a:spcBef>
              <a:buSzPct val="96428"/>
              <a:buFont typeface="Wingdings"/>
              <a:buChar char=""/>
              <a:tabLst>
                <a:tab pos="756920" algn="l"/>
              </a:tabLst>
            </a:pPr>
            <a:r>
              <a:rPr lang="en-US" spc="-5" dirty="0" smtClean="0">
                <a:latin typeface="Arial"/>
                <a:cs typeface="Arial"/>
              </a:rPr>
              <a:t>Quasi</a:t>
            </a:r>
            <a:r>
              <a:rPr lang="en-US" spc="-15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ekperiment</a:t>
            </a:r>
            <a:endParaRPr lang="en-US" dirty="0" smtClean="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670"/>
              </a:spcBef>
              <a:buSzPct val="96428"/>
              <a:buFont typeface="Wingdings"/>
              <a:buChar char=""/>
              <a:tabLst>
                <a:tab pos="756920" algn="l"/>
              </a:tabLst>
            </a:pPr>
            <a:r>
              <a:rPr lang="en-US" spc="-5" dirty="0" smtClean="0">
                <a:latin typeface="Arial"/>
                <a:cs typeface="Arial"/>
              </a:rPr>
              <a:t>Time</a:t>
            </a:r>
            <a:r>
              <a:rPr lang="en-US" spc="5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series</a:t>
            </a:r>
          </a:p>
          <a:p>
            <a:pPr marL="756285" indent="-286385">
              <a:lnSpc>
                <a:spcPct val="100000"/>
              </a:lnSpc>
              <a:spcBef>
                <a:spcPts val="675"/>
              </a:spcBef>
              <a:buSzPct val="96428"/>
              <a:buFont typeface="Wingdings"/>
              <a:buChar char=""/>
              <a:tabLst>
                <a:tab pos="756920" algn="l"/>
              </a:tabLst>
            </a:pPr>
            <a:r>
              <a:rPr lang="en-US" spc="-5" dirty="0" err="1" smtClean="0">
                <a:latin typeface="Arial"/>
                <a:cs typeface="Arial"/>
              </a:rPr>
              <a:t>Dll</a:t>
            </a:r>
            <a:r>
              <a:rPr lang="en-US" spc="-5" dirty="0" smtClean="0">
                <a:latin typeface="Arial"/>
                <a:cs typeface="Arial"/>
              </a:rPr>
              <a:t>.</a:t>
            </a:r>
            <a:endParaRPr lang="en-US" dirty="0" smtClean="0">
              <a:latin typeface="Arial"/>
              <a:cs typeface="Arial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652573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Referensi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22300" marR="657860" indent="-609600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lang="en-US" dirty="0" smtClean="0">
                <a:latin typeface="Arial"/>
                <a:cs typeface="Arial"/>
              </a:rPr>
              <a:t>Harrison </a:t>
            </a:r>
            <a:r>
              <a:rPr lang="en-US" dirty="0" err="1" smtClean="0">
                <a:latin typeface="Arial"/>
                <a:cs typeface="Arial"/>
              </a:rPr>
              <a:t>J.S.&amp;John</a:t>
            </a:r>
            <a:r>
              <a:rPr lang="en-US" dirty="0" smtClean="0">
                <a:latin typeface="Arial"/>
                <a:cs typeface="Arial"/>
              </a:rPr>
              <a:t> C.N.(2004) Foundation of</a:t>
            </a:r>
            <a:r>
              <a:rPr lang="en-US" spc="-125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Strategic  Management. </a:t>
            </a:r>
            <a:r>
              <a:rPr lang="en-US" dirty="0" err="1" smtClean="0">
                <a:latin typeface="Arial"/>
                <a:cs typeface="Arial"/>
              </a:rPr>
              <a:t>Mason:Ohio:South</a:t>
            </a:r>
            <a:r>
              <a:rPr lang="en-US" dirty="0" smtClean="0">
                <a:latin typeface="Arial"/>
                <a:cs typeface="Arial"/>
              </a:rPr>
              <a:t> Western</a:t>
            </a:r>
            <a:r>
              <a:rPr lang="en-US" spc="-125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Thompson</a:t>
            </a:r>
          </a:p>
          <a:p>
            <a:pPr marL="622300" indent="-609600">
              <a:lnSpc>
                <a:spcPct val="100000"/>
              </a:lnSpc>
              <a:spcBef>
                <a:spcPts val="475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lang="en-US" dirty="0" smtClean="0">
                <a:latin typeface="Arial"/>
                <a:cs typeface="Arial"/>
              </a:rPr>
              <a:t>Massie J.L.(1979)Essentials of Management.</a:t>
            </a:r>
            <a:r>
              <a:rPr lang="en-US" spc="-110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Englewood</a:t>
            </a:r>
          </a:p>
          <a:p>
            <a:pPr marL="279400" indent="0">
              <a:lnSpc>
                <a:spcPct val="100000"/>
              </a:lnSpc>
              <a:spcBef>
                <a:spcPts val="5"/>
              </a:spcBef>
              <a:buNone/>
            </a:pPr>
            <a:r>
              <a:rPr lang="id-ID" dirty="0" smtClean="0">
                <a:latin typeface="Arial"/>
                <a:cs typeface="Arial"/>
              </a:rPr>
              <a:t>    </a:t>
            </a:r>
            <a:r>
              <a:rPr lang="en-US" dirty="0" err="1" smtClean="0">
                <a:latin typeface="Arial"/>
                <a:cs typeface="Arial"/>
              </a:rPr>
              <a:t>Cliffs:NJ:Prentice</a:t>
            </a:r>
            <a:r>
              <a:rPr lang="en-US" spc="-40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Hall</a:t>
            </a:r>
          </a:p>
          <a:p>
            <a:pPr marL="622300" marR="203835" indent="-609600">
              <a:lnSpc>
                <a:spcPct val="100000"/>
              </a:lnSpc>
              <a:spcBef>
                <a:spcPts val="480"/>
              </a:spcBef>
              <a:buAutoNum type="arabicPeriod" startAt="3"/>
              <a:tabLst>
                <a:tab pos="622300" algn="l"/>
                <a:tab pos="622935" algn="l"/>
              </a:tabLst>
            </a:pPr>
            <a:r>
              <a:rPr lang="en-US" dirty="0" err="1" smtClean="0">
                <a:latin typeface="Arial"/>
                <a:cs typeface="Arial"/>
              </a:rPr>
              <a:t>MorrisonJ&amp;Wilson</a:t>
            </a:r>
            <a:r>
              <a:rPr lang="en-US" dirty="0" smtClean="0">
                <a:latin typeface="Arial"/>
                <a:cs typeface="Arial"/>
              </a:rPr>
              <a:t> (1966).The </a:t>
            </a:r>
            <a:r>
              <a:rPr lang="en-US" dirty="0" err="1" smtClean="0">
                <a:latin typeface="Arial"/>
                <a:cs typeface="Arial"/>
              </a:rPr>
              <a:t>SMres</a:t>
            </a:r>
            <a:r>
              <a:rPr lang="en-US" dirty="0" smtClean="0">
                <a:latin typeface="Arial"/>
                <a:cs typeface="Arial"/>
              </a:rPr>
              <a:t>[</a:t>
            </a:r>
            <a:r>
              <a:rPr lang="en-US" dirty="0" err="1" smtClean="0">
                <a:latin typeface="Arial"/>
                <a:cs typeface="Arial"/>
              </a:rPr>
              <a:t>ponse</a:t>
            </a:r>
            <a:r>
              <a:rPr lang="en-US" dirty="0" smtClean="0">
                <a:latin typeface="Arial"/>
                <a:cs typeface="Arial"/>
              </a:rPr>
              <a:t> to challenge</a:t>
            </a:r>
            <a:r>
              <a:rPr lang="en-US" spc="-105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of  global </a:t>
            </a:r>
            <a:r>
              <a:rPr lang="en-US" dirty="0" err="1" smtClean="0">
                <a:latin typeface="Arial"/>
                <a:cs typeface="Arial"/>
              </a:rPr>
              <a:t>change.Bethesda</a:t>
            </a:r>
            <a:r>
              <a:rPr lang="en-US" dirty="0" smtClean="0">
                <a:latin typeface="Arial"/>
                <a:cs typeface="Arial"/>
              </a:rPr>
              <a:t> M.D: The world Future Society. </a:t>
            </a:r>
            <a:r>
              <a:rPr lang="en-US" u="heavy" dirty="0" smtClean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2"/>
              </a:rPr>
              <a:t> Http://horison</a:t>
            </a:r>
            <a:r>
              <a:rPr lang="en-US" spc="-70" dirty="0" smtClean="0">
                <a:solidFill>
                  <a:srgbClr val="009999"/>
                </a:solidFill>
                <a:latin typeface="Arial"/>
                <a:cs typeface="Arial"/>
                <a:hlinkClick r:id="rId2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unc,edu</a:t>
            </a:r>
            <a:r>
              <a:rPr lang="en-US" dirty="0" smtClean="0">
                <a:latin typeface="Arial"/>
                <a:cs typeface="Arial"/>
              </a:rPr>
              <a:t>/courses/paper/scenari-wksp.html</a:t>
            </a:r>
          </a:p>
          <a:p>
            <a:pPr marL="622300" marR="5080" indent="-609600">
              <a:lnSpc>
                <a:spcPct val="100000"/>
              </a:lnSpc>
              <a:spcBef>
                <a:spcPts val="480"/>
              </a:spcBef>
              <a:buAutoNum type="arabicPeriod" startAt="3"/>
              <a:tabLst>
                <a:tab pos="622300" algn="l"/>
                <a:tab pos="622935" algn="l"/>
              </a:tabLst>
            </a:pPr>
            <a:r>
              <a:rPr lang="en-US" dirty="0" err="1" smtClean="0">
                <a:latin typeface="Arial"/>
                <a:cs typeface="Arial"/>
              </a:rPr>
              <a:t>Albrecht,K</a:t>
            </a:r>
            <a:r>
              <a:rPr lang="en-US" dirty="0" smtClean="0">
                <a:latin typeface="Arial"/>
                <a:cs typeface="Arial"/>
              </a:rPr>
              <a:t>.(1994). The northbound Train. Finding </a:t>
            </a:r>
            <a:r>
              <a:rPr lang="en-US" spc="-5" dirty="0" smtClean="0">
                <a:latin typeface="Arial"/>
                <a:cs typeface="Arial"/>
              </a:rPr>
              <a:t>the  </a:t>
            </a:r>
            <a:r>
              <a:rPr lang="en-US" dirty="0" smtClean="0">
                <a:latin typeface="Arial"/>
                <a:cs typeface="Arial"/>
              </a:rPr>
              <a:t>purpose. Setting the direction. Shaping </a:t>
            </a:r>
            <a:r>
              <a:rPr lang="en-US" spc="-5" dirty="0" smtClean="0">
                <a:latin typeface="Arial"/>
                <a:cs typeface="Arial"/>
              </a:rPr>
              <a:t>the </a:t>
            </a:r>
            <a:r>
              <a:rPr lang="en-US" dirty="0" smtClean="0">
                <a:latin typeface="Arial"/>
                <a:cs typeface="Arial"/>
              </a:rPr>
              <a:t>Destiny of Your  organization. AMA Membership Edition. New York:</a:t>
            </a:r>
            <a:r>
              <a:rPr lang="en-US" spc="-95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American  Management Association</a:t>
            </a:r>
            <a:r>
              <a:rPr lang="en-US" spc="-75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(</a:t>
            </a:r>
            <a:r>
              <a:rPr lang="en-US" dirty="0" err="1" smtClean="0">
                <a:latin typeface="Arial"/>
                <a:cs typeface="Arial"/>
              </a:rPr>
              <a:t>Amacom</a:t>
            </a:r>
            <a:r>
              <a:rPr lang="en-US" dirty="0" smtClean="0">
                <a:latin typeface="Arial"/>
                <a:cs typeface="Arial"/>
              </a:rPr>
              <a:t>).</a:t>
            </a:r>
          </a:p>
          <a:p>
            <a:pPr marL="622300" indent="-609600">
              <a:lnSpc>
                <a:spcPct val="100000"/>
              </a:lnSpc>
              <a:spcBef>
                <a:spcPts val="480"/>
              </a:spcBef>
              <a:buAutoNum type="arabicPeriod" startAt="3"/>
              <a:tabLst>
                <a:tab pos="622300" algn="l"/>
                <a:tab pos="622935" algn="l"/>
              </a:tabLst>
            </a:pPr>
            <a:r>
              <a:rPr lang="en-US" dirty="0" smtClean="0">
                <a:latin typeface="Arial"/>
                <a:cs typeface="Arial"/>
              </a:rPr>
              <a:t>To be</a:t>
            </a:r>
            <a:r>
              <a:rPr lang="en-US" spc="-15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continued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375789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Terimakasih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96052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6100" marR="5080" indent="-533400">
              <a:lnSpc>
                <a:spcPts val="3030"/>
              </a:lnSpc>
              <a:spcBef>
                <a:spcPts val="470"/>
              </a:spcBef>
              <a:tabLst>
                <a:tab pos="546100" algn="l"/>
                <a:tab pos="546735" algn="l"/>
              </a:tabLst>
            </a:pPr>
            <a:r>
              <a:rPr lang="id-ID" spc="-5" dirty="0" smtClean="0">
                <a:latin typeface="Arial"/>
                <a:cs typeface="Arial"/>
              </a:rPr>
              <a:t>Membuat </a:t>
            </a:r>
            <a:r>
              <a:rPr lang="id-ID" dirty="0" smtClean="0">
                <a:latin typeface="Arial"/>
                <a:cs typeface="Arial"/>
              </a:rPr>
              <a:t>target standar: </a:t>
            </a:r>
            <a:r>
              <a:rPr lang="id-ID" spc="-5" dirty="0" smtClean="0">
                <a:latin typeface="Arial"/>
                <a:cs typeface="Arial"/>
              </a:rPr>
              <a:t>target </a:t>
            </a:r>
            <a:r>
              <a:rPr lang="id-ID" dirty="0" smtClean="0">
                <a:latin typeface="Arial"/>
                <a:cs typeface="Arial"/>
              </a:rPr>
              <a:t>untuk evaluasi  kinerja. Misal strategi </a:t>
            </a:r>
            <a:r>
              <a:rPr lang="id-ID" spc="-5" dirty="0" smtClean="0">
                <a:latin typeface="Arial"/>
                <a:cs typeface="Arial"/>
              </a:rPr>
              <a:t>low </a:t>
            </a:r>
            <a:r>
              <a:rPr lang="id-ID" dirty="0" smtClean="0">
                <a:latin typeface="Arial"/>
                <a:cs typeface="Arial"/>
              </a:rPr>
              <a:t>cost: target turun</a:t>
            </a:r>
            <a:r>
              <a:rPr lang="id-ID" spc="-60" dirty="0" smtClean="0">
                <a:latin typeface="Arial"/>
                <a:cs typeface="Arial"/>
              </a:rPr>
              <a:t> </a:t>
            </a:r>
            <a:r>
              <a:rPr lang="id-ID" spc="-5" dirty="0" smtClean="0">
                <a:latin typeface="Arial"/>
                <a:cs typeface="Arial"/>
              </a:rPr>
              <a:t>7%</a:t>
            </a:r>
            <a:endParaRPr lang="id-ID" dirty="0" smtClean="0">
              <a:latin typeface="Arial"/>
              <a:cs typeface="Arial"/>
            </a:endParaRPr>
          </a:p>
          <a:p>
            <a:pPr marL="546100" marR="534035" indent="-533400">
              <a:lnSpc>
                <a:spcPts val="3020"/>
              </a:lnSpc>
              <a:spcBef>
                <a:spcPts val="670"/>
              </a:spcBef>
              <a:tabLst>
                <a:tab pos="546100" algn="l"/>
                <a:tab pos="546735" algn="l"/>
              </a:tabLst>
            </a:pPr>
            <a:r>
              <a:rPr lang="id-ID" spc="-5" dirty="0" smtClean="0">
                <a:latin typeface="Arial"/>
                <a:cs typeface="Arial"/>
              </a:rPr>
              <a:t>Membuat ukuran </a:t>
            </a:r>
            <a:r>
              <a:rPr lang="id-ID" dirty="0" smtClean="0">
                <a:latin typeface="Arial"/>
                <a:cs typeface="Arial"/>
              </a:rPr>
              <a:t>dan sistem </a:t>
            </a:r>
            <a:r>
              <a:rPr lang="id-ID" spc="-5" dirty="0" smtClean="0">
                <a:latin typeface="Arial"/>
                <a:cs typeface="Arial"/>
              </a:rPr>
              <a:t>M: Prosedur  untuk menilai apa </a:t>
            </a:r>
            <a:r>
              <a:rPr lang="id-ID" dirty="0" smtClean="0">
                <a:latin typeface="Arial"/>
                <a:cs typeface="Arial"/>
              </a:rPr>
              <a:t>semua </a:t>
            </a:r>
            <a:r>
              <a:rPr lang="id-ID" spc="-5" dirty="0" smtClean="0">
                <a:latin typeface="Arial"/>
                <a:cs typeface="Arial"/>
              </a:rPr>
              <a:t>gol sudah</a:t>
            </a:r>
            <a:r>
              <a:rPr lang="id-ID" spc="50" dirty="0" smtClean="0">
                <a:latin typeface="Arial"/>
                <a:cs typeface="Arial"/>
              </a:rPr>
              <a:t> </a:t>
            </a:r>
            <a:r>
              <a:rPr lang="id-ID" dirty="0" smtClean="0">
                <a:latin typeface="Arial"/>
                <a:cs typeface="Arial"/>
              </a:rPr>
              <a:t>dicapai</a:t>
            </a:r>
          </a:p>
          <a:p>
            <a:pPr marL="546100" marR="374015" indent="-533400" algn="just">
              <a:lnSpc>
                <a:spcPct val="90000"/>
              </a:lnSpc>
              <a:spcBef>
                <a:spcPts val="635"/>
              </a:spcBef>
              <a:tabLst>
                <a:tab pos="546735" algn="l"/>
              </a:tabLst>
            </a:pPr>
            <a:r>
              <a:rPr lang="id-ID" spc="-5" dirty="0" smtClean="0">
                <a:latin typeface="Arial"/>
                <a:cs typeface="Arial"/>
              </a:rPr>
              <a:t>Membandingkan kinerja plan </a:t>
            </a:r>
            <a:r>
              <a:rPr lang="id-ID" dirty="0" smtClean="0">
                <a:latin typeface="Arial"/>
                <a:cs typeface="Arial"/>
              </a:rPr>
              <a:t>dan kenyataan  </a:t>
            </a:r>
            <a:r>
              <a:rPr lang="id-ID" spc="-5" dirty="0" smtClean="0">
                <a:latin typeface="Arial"/>
                <a:cs typeface="Arial"/>
              </a:rPr>
              <a:t>apa </a:t>
            </a:r>
            <a:r>
              <a:rPr lang="id-ID" dirty="0" smtClean="0">
                <a:latin typeface="Arial"/>
                <a:cs typeface="Arial"/>
              </a:rPr>
              <a:t>sudah </a:t>
            </a:r>
            <a:r>
              <a:rPr lang="id-ID" spc="-5" dirty="0" smtClean="0">
                <a:latin typeface="Arial"/>
                <a:cs typeface="Arial"/>
              </a:rPr>
              <a:t>dicapai. Bila capaian&gt; apa </a:t>
            </a:r>
            <a:r>
              <a:rPr lang="id-ID" dirty="0" smtClean="0">
                <a:latin typeface="Arial"/>
                <a:cs typeface="Arial"/>
              </a:rPr>
              <a:t>target  </a:t>
            </a:r>
            <a:r>
              <a:rPr lang="id-ID" spc="-5" dirty="0" smtClean="0">
                <a:latin typeface="Arial"/>
                <a:cs typeface="Arial"/>
              </a:rPr>
              <a:t>rendah?</a:t>
            </a:r>
            <a:endParaRPr lang="id-ID" dirty="0" smtClean="0">
              <a:latin typeface="Arial"/>
              <a:cs typeface="Arial"/>
            </a:endParaRPr>
          </a:p>
          <a:p>
            <a:pPr marL="546100" marR="122555" indent="-533400">
              <a:lnSpc>
                <a:spcPct val="90400"/>
              </a:lnSpc>
              <a:spcBef>
                <a:spcPts val="655"/>
              </a:spcBef>
              <a:tabLst>
                <a:tab pos="546100" algn="l"/>
                <a:tab pos="546735" algn="l"/>
              </a:tabLst>
            </a:pPr>
            <a:r>
              <a:rPr lang="id-ID" spc="-5" dirty="0" smtClean="0">
                <a:latin typeface="Arial"/>
                <a:cs typeface="Arial"/>
              </a:rPr>
              <a:t>Evaluasi </a:t>
            </a:r>
            <a:r>
              <a:rPr lang="id-ID" dirty="0" smtClean="0">
                <a:latin typeface="Arial"/>
                <a:cs typeface="Arial"/>
              </a:rPr>
              <a:t>hasil </a:t>
            </a:r>
            <a:r>
              <a:rPr lang="id-ID" spc="-5" dirty="0" smtClean="0">
                <a:latin typeface="Arial"/>
                <a:cs typeface="Arial"/>
              </a:rPr>
              <a:t>dan </a:t>
            </a:r>
            <a:r>
              <a:rPr lang="id-ID" dirty="0" smtClean="0">
                <a:latin typeface="Arial"/>
                <a:cs typeface="Arial"/>
              </a:rPr>
              <a:t>action: </a:t>
            </a:r>
            <a:r>
              <a:rPr lang="id-ID" spc="-5" dirty="0" smtClean="0">
                <a:latin typeface="Arial"/>
                <a:cs typeface="Arial"/>
              </a:rPr>
              <a:t>Koreksi melalui  </a:t>
            </a:r>
            <a:r>
              <a:rPr lang="id-ID" dirty="0" smtClean="0">
                <a:latin typeface="Arial"/>
                <a:cs typeface="Arial"/>
              </a:rPr>
              <a:t>sistem yang ada; dan koreksi melalui target.  </a:t>
            </a:r>
            <a:r>
              <a:rPr lang="id-ID" spc="-5" dirty="0" smtClean="0">
                <a:latin typeface="Arial"/>
                <a:cs typeface="Arial"/>
              </a:rPr>
              <a:t>Misal, </a:t>
            </a:r>
            <a:r>
              <a:rPr lang="id-ID" dirty="0" smtClean="0">
                <a:latin typeface="Arial"/>
                <a:cs typeface="Arial"/>
              </a:rPr>
              <a:t>terlalu </a:t>
            </a:r>
            <a:r>
              <a:rPr lang="id-ID" spc="-5" dirty="0" smtClean="0">
                <a:latin typeface="Arial"/>
                <a:cs typeface="Arial"/>
              </a:rPr>
              <a:t>tinggi target </a:t>
            </a:r>
            <a:r>
              <a:rPr lang="id-ID" dirty="0" smtClean="0">
                <a:latin typeface="Arial"/>
                <a:cs typeface="Arial"/>
              </a:rPr>
              <a:t>diturunkan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72195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00"/>
              </a:spcBef>
            </a:pPr>
            <a:r>
              <a:rPr lang="id-ID" spc="-5" dirty="0" smtClean="0">
                <a:latin typeface="Arial"/>
                <a:cs typeface="Arial"/>
              </a:rPr>
              <a:t>Standar</a:t>
            </a:r>
            <a:r>
              <a:rPr lang="id-ID" dirty="0" smtClean="0">
                <a:latin typeface="Arial"/>
                <a:cs typeface="Arial"/>
              </a:rPr>
              <a:t> </a:t>
            </a:r>
            <a:r>
              <a:rPr lang="id-ID" spc="-5" dirty="0" smtClean="0">
                <a:latin typeface="Arial"/>
                <a:cs typeface="Arial"/>
              </a:rPr>
              <a:t>kinerja</a:t>
            </a:r>
            <a:endParaRPr lang="id-ID" dirty="0">
              <a:latin typeface="Arial"/>
              <a:cs typeface="Arial"/>
            </a:endParaRPr>
          </a:p>
          <a:p>
            <a:pPr>
              <a:spcBef>
                <a:spcPts val="100"/>
              </a:spcBef>
            </a:pPr>
            <a:r>
              <a:rPr lang="id-ID" spc="-5" dirty="0" smtClean="0">
                <a:latin typeface="Arial"/>
                <a:cs typeface="Arial"/>
              </a:rPr>
              <a:t>Kinerja </a:t>
            </a:r>
            <a:r>
              <a:rPr lang="id-ID" dirty="0" smtClean="0">
                <a:latin typeface="Arial"/>
                <a:cs typeface="Arial"/>
              </a:rPr>
              <a:t>org. </a:t>
            </a:r>
            <a:r>
              <a:rPr lang="id-ID" spc="-5" dirty="0" smtClean="0">
                <a:latin typeface="Arial"/>
                <a:cs typeface="Arial"/>
              </a:rPr>
              <a:t>mau dikur dengan</a:t>
            </a:r>
            <a:r>
              <a:rPr lang="id-ID" spc="50" dirty="0" smtClean="0">
                <a:latin typeface="Arial"/>
                <a:cs typeface="Arial"/>
              </a:rPr>
              <a:t> </a:t>
            </a:r>
            <a:r>
              <a:rPr lang="id-ID" spc="-5" dirty="0" smtClean="0">
                <a:latin typeface="Arial"/>
                <a:cs typeface="Arial"/>
              </a:rPr>
              <a:t>apa?</a:t>
            </a:r>
            <a:endParaRPr lang="id-ID" dirty="0">
              <a:latin typeface="Arial"/>
              <a:cs typeface="Arial"/>
            </a:endParaRPr>
          </a:p>
          <a:p>
            <a:pPr>
              <a:spcBef>
                <a:spcPts val="100"/>
              </a:spcBef>
            </a:pPr>
            <a:r>
              <a:rPr lang="id-ID" spc="-5" dirty="0" smtClean="0">
                <a:latin typeface="Arial"/>
                <a:cs typeface="Arial"/>
              </a:rPr>
              <a:t>Pengukuran kinerja</a:t>
            </a:r>
            <a:r>
              <a:rPr lang="id-ID" spc="30" dirty="0" smtClean="0">
                <a:latin typeface="Arial"/>
                <a:cs typeface="Arial"/>
              </a:rPr>
              <a:t> </a:t>
            </a:r>
            <a:r>
              <a:rPr lang="id-ID" spc="-5" dirty="0" smtClean="0">
                <a:latin typeface="Arial"/>
                <a:cs typeface="Arial"/>
              </a:rPr>
              <a:t>menggunakan</a:t>
            </a:r>
            <a:r>
              <a:rPr lang="id-ID" dirty="0">
                <a:latin typeface="Arial"/>
                <a:cs typeface="Arial"/>
              </a:rPr>
              <a:t> </a:t>
            </a:r>
            <a:r>
              <a:rPr lang="id-ID" spc="-5" dirty="0" smtClean="0">
                <a:latin typeface="Arial"/>
                <a:cs typeface="Arial"/>
              </a:rPr>
              <a:t>Efisiensi </a:t>
            </a:r>
            <a:r>
              <a:rPr lang="id-ID" dirty="0" smtClean="0">
                <a:latin typeface="Arial"/>
                <a:cs typeface="Arial"/>
              </a:rPr>
              <a:t>target: </a:t>
            </a:r>
            <a:r>
              <a:rPr lang="id-ID" spc="-5" dirty="0" smtClean="0">
                <a:latin typeface="Arial"/>
                <a:cs typeface="Arial"/>
              </a:rPr>
              <a:t>mengukur kemampuan organisasi  mencapai gol.Evaluasi kinerja: </a:t>
            </a:r>
            <a:r>
              <a:rPr lang="id-ID" dirty="0" smtClean="0">
                <a:latin typeface="Arial"/>
                <a:cs typeface="Arial"/>
              </a:rPr>
              <a:t>produktifitas, cost,  </a:t>
            </a:r>
            <a:r>
              <a:rPr lang="id-ID" spc="-5" dirty="0" smtClean="0">
                <a:latin typeface="Arial"/>
                <a:cs typeface="Arial"/>
              </a:rPr>
              <a:t>kualitas</a:t>
            </a:r>
            <a:r>
              <a:rPr lang="id-ID" dirty="0">
                <a:latin typeface="Arial"/>
                <a:cs typeface="Arial"/>
              </a:rPr>
              <a:t> </a:t>
            </a:r>
            <a:r>
              <a:rPr lang="id-ID" spc="-5" dirty="0" smtClean="0">
                <a:latin typeface="Arial"/>
                <a:cs typeface="Arial"/>
              </a:rPr>
              <a:t>SDM: mengukur adm dalam organisasi. Target</a:t>
            </a:r>
            <a:r>
              <a:rPr lang="id-ID" spc="90" dirty="0" smtClean="0">
                <a:latin typeface="Arial"/>
                <a:cs typeface="Arial"/>
              </a:rPr>
              <a:t> </a:t>
            </a:r>
            <a:r>
              <a:rPr lang="id-ID" spc="-5" dirty="0" smtClean="0">
                <a:latin typeface="Arial"/>
                <a:cs typeface="Arial"/>
              </a:rPr>
              <a:t>level</a:t>
            </a:r>
            <a:r>
              <a:rPr lang="id-ID" dirty="0">
                <a:latin typeface="Arial"/>
                <a:cs typeface="Arial"/>
              </a:rPr>
              <a:t>  </a:t>
            </a:r>
            <a:r>
              <a:rPr lang="id-ID" dirty="0" smtClean="0">
                <a:latin typeface="Arial"/>
                <a:cs typeface="Arial"/>
              </a:rPr>
              <a:t>	</a:t>
            </a:r>
            <a:r>
              <a:rPr lang="id-ID" spc="-5" dirty="0" smtClean="0">
                <a:latin typeface="Arial"/>
                <a:cs typeface="Arial"/>
              </a:rPr>
              <a:t>absensi, </a:t>
            </a:r>
            <a:r>
              <a:rPr lang="id-ID" dirty="0" smtClean="0">
                <a:latin typeface="Arial"/>
                <a:cs typeface="Arial"/>
              </a:rPr>
              <a:t>turnover, </a:t>
            </a:r>
            <a:r>
              <a:rPr lang="id-ID" spc="-5" dirty="0" smtClean="0">
                <a:latin typeface="Arial"/>
                <a:cs typeface="Arial"/>
              </a:rPr>
              <a:t>kepuasan</a:t>
            </a:r>
            <a:r>
              <a:rPr lang="id-ID" spc="30" dirty="0" smtClean="0">
                <a:latin typeface="Arial"/>
                <a:cs typeface="Arial"/>
              </a:rPr>
              <a:t> </a:t>
            </a:r>
            <a:r>
              <a:rPr lang="id-ID" dirty="0" smtClean="0">
                <a:latin typeface="Arial"/>
                <a:cs typeface="Arial"/>
              </a:rPr>
              <a:t>kerja </a:t>
            </a:r>
            <a:r>
              <a:rPr lang="id-ID" spc="-5" dirty="0" smtClean="0">
                <a:latin typeface="Arial"/>
                <a:cs typeface="Arial"/>
              </a:rPr>
              <a:t>Internal </a:t>
            </a:r>
            <a:r>
              <a:rPr lang="id-ID" dirty="0" smtClean="0">
                <a:latin typeface="Arial"/>
                <a:cs typeface="Arial"/>
              </a:rPr>
              <a:t>target: kreatifitas, </a:t>
            </a:r>
            <a:r>
              <a:rPr lang="id-ID" spc="-5" dirty="0" smtClean="0">
                <a:latin typeface="Arial"/>
                <a:cs typeface="Arial"/>
              </a:rPr>
              <a:t>fleksibilitas, dan komunikasi  Explore lingkungan: mengukur kemampuan respond</a:t>
            </a:r>
            <a:r>
              <a:rPr lang="id-ID" spc="155" dirty="0" smtClean="0">
                <a:latin typeface="Arial"/>
                <a:cs typeface="Arial"/>
              </a:rPr>
              <a:t> </a:t>
            </a:r>
            <a:r>
              <a:rPr lang="id-ID" spc="-5" dirty="0" smtClean="0">
                <a:latin typeface="Arial"/>
                <a:cs typeface="Arial"/>
              </a:rPr>
              <a:t>pada</a:t>
            </a:r>
            <a:r>
              <a:rPr lang="id-ID" dirty="0">
                <a:latin typeface="Arial"/>
                <a:cs typeface="Arial"/>
              </a:rPr>
              <a:t> </a:t>
            </a:r>
            <a:r>
              <a:rPr lang="id-ID" spc="-5" dirty="0" smtClean="0">
                <a:latin typeface="Arial"/>
                <a:cs typeface="Arial"/>
              </a:rPr>
              <a:t>lingkungan </a:t>
            </a:r>
            <a:r>
              <a:rPr lang="id-ID" dirty="0" smtClean="0">
                <a:latin typeface="Arial"/>
                <a:cs typeface="Arial"/>
              </a:rPr>
              <a:t>termasuk</a:t>
            </a:r>
            <a:r>
              <a:rPr lang="id-ID" spc="35" dirty="0" smtClean="0">
                <a:latin typeface="Arial"/>
                <a:cs typeface="Arial"/>
              </a:rPr>
              <a:t> </a:t>
            </a:r>
            <a:r>
              <a:rPr lang="id-ID" spc="-5" dirty="0" smtClean="0">
                <a:latin typeface="Arial"/>
                <a:cs typeface="Arial"/>
              </a:rPr>
              <a:t>stakeholder</a:t>
            </a:r>
            <a:endParaRPr lang="id-ID" dirty="0" smtClean="0">
              <a:latin typeface="Arial"/>
              <a:cs typeface="Arial"/>
            </a:endParaRPr>
          </a:p>
          <a:p>
            <a:pPr marL="546100" marR="5080" indent="-534035">
              <a:lnSpc>
                <a:spcPct val="80000"/>
              </a:lnSpc>
              <a:spcBef>
                <a:spcPts val="575"/>
              </a:spcBef>
            </a:pPr>
            <a:r>
              <a:rPr lang="id-ID" spc="-5" dirty="0" smtClean="0">
                <a:latin typeface="Arial"/>
                <a:cs typeface="Arial"/>
              </a:rPr>
              <a:t>Kinerja diukur pad 4 tingkatan: corporate, divisi, fungtional,  dan</a:t>
            </a:r>
            <a:r>
              <a:rPr lang="id-ID" dirty="0" smtClean="0">
                <a:latin typeface="Arial"/>
                <a:cs typeface="Arial"/>
              </a:rPr>
              <a:t> </a:t>
            </a:r>
            <a:r>
              <a:rPr lang="id-ID" spc="-5" dirty="0" smtClean="0">
                <a:latin typeface="Arial"/>
                <a:cs typeface="Arial"/>
              </a:rPr>
              <a:t>individu</a:t>
            </a:r>
            <a:endParaRPr lang="id-ID" dirty="0" smtClean="0">
              <a:latin typeface="Arial"/>
              <a:cs typeface="Arial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88426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pc="-5" dirty="0" smtClean="0"/>
              <a:t>Evaluasi dan</a:t>
            </a:r>
            <a:r>
              <a:rPr lang="id-ID" spc="-45" dirty="0" smtClean="0"/>
              <a:t> </a:t>
            </a:r>
            <a:r>
              <a:rPr lang="id-ID" spc="-5" dirty="0" smtClean="0"/>
              <a:t>Pengukuran  Strategi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570230">
              <a:spcBef>
                <a:spcPts val="95"/>
              </a:spcBef>
              <a:buSzPct val="96428"/>
              <a:tabLst>
                <a:tab pos="137795" algn="l"/>
              </a:tabLst>
            </a:pPr>
            <a:r>
              <a:rPr lang="id-ID" spc="-5" dirty="0" smtClean="0">
                <a:latin typeface="Arial"/>
                <a:cs typeface="Arial"/>
              </a:rPr>
              <a:t>Untuk mengetahui organisasi </a:t>
            </a:r>
            <a:r>
              <a:rPr lang="id-ID" dirty="0" smtClean="0">
                <a:latin typeface="Arial"/>
                <a:cs typeface="Arial"/>
              </a:rPr>
              <a:t>sukses, </a:t>
            </a:r>
            <a:r>
              <a:rPr lang="id-ID" spc="-5" dirty="0" smtClean="0">
                <a:latin typeface="Arial"/>
                <a:cs typeface="Arial"/>
              </a:rPr>
              <a:t>perlu  mengetahui </a:t>
            </a:r>
            <a:r>
              <a:rPr lang="id-ID" dirty="0" smtClean="0">
                <a:latin typeface="Arial"/>
                <a:cs typeface="Arial"/>
              </a:rPr>
              <a:t>kemajuan</a:t>
            </a:r>
            <a:r>
              <a:rPr lang="id-ID" spc="40" dirty="0" smtClean="0">
                <a:latin typeface="Arial"/>
                <a:cs typeface="Arial"/>
              </a:rPr>
              <a:t> </a:t>
            </a:r>
            <a:r>
              <a:rPr lang="id-ID" dirty="0" smtClean="0">
                <a:latin typeface="Arial"/>
                <a:cs typeface="Arial"/>
              </a:rPr>
              <a:t>(progress)</a:t>
            </a:r>
          </a:p>
          <a:p>
            <a:pPr marR="570230">
              <a:spcBef>
                <a:spcPts val="95"/>
              </a:spcBef>
              <a:buSzPct val="96428"/>
              <a:tabLst>
                <a:tab pos="137795" algn="l"/>
              </a:tabLst>
            </a:pPr>
            <a:r>
              <a:rPr lang="id-ID" spc="-5" dirty="0" smtClean="0">
                <a:latin typeface="Arial"/>
                <a:cs typeface="Arial"/>
              </a:rPr>
              <a:t>Apabila tidak mengetahui </a:t>
            </a:r>
            <a:r>
              <a:rPr lang="id-ID" dirty="0" smtClean="0">
                <a:latin typeface="Arial"/>
                <a:cs typeface="Arial"/>
              </a:rPr>
              <a:t>progress, </a:t>
            </a:r>
            <a:r>
              <a:rPr lang="id-ID" spc="-5" dirty="0" smtClean="0">
                <a:latin typeface="Arial"/>
                <a:cs typeface="Arial"/>
              </a:rPr>
              <a:t>tidak  mengetahui apa/kapan</a:t>
            </a:r>
            <a:r>
              <a:rPr lang="id-ID" spc="35" dirty="0" smtClean="0">
                <a:latin typeface="Arial"/>
                <a:cs typeface="Arial"/>
              </a:rPr>
              <a:t> </a:t>
            </a:r>
            <a:r>
              <a:rPr lang="id-ID" dirty="0" smtClean="0">
                <a:latin typeface="Arial"/>
                <a:cs typeface="Arial"/>
              </a:rPr>
              <a:t>sukses.</a:t>
            </a:r>
          </a:p>
          <a:p>
            <a:pPr marR="570230">
              <a:spcBef>
                <a:spcPts val="95"/>
              </a:spcBef>
              <a:buSzPct val="96428"/>
              <a:tabLst>
                <a:tab pos="137795" algn="l"/>
              </a:tabLst>
            </a:pPr>
            <a:r>
              <a:rPr lang="id-ID" dirty="0" smtClean="0">
                <a:latin typeface="Arial"/>
                <a:cs typeface="Arial"/>
              </a:rPr>
              <a:t>Evaluasi penting untuk </a:t>
            </a:r>
            <a:r>
              <a:rPr lang="id-ID" spc="-5" dirty="0" smtClean="0">
                <a:latin typeface="Arial"/>
                <a:cs typeface="Arial"/>
              </a:rPr>
              <a:t>mengetahui</a:t>
            </a:r>
            <a:r>
              <a:rPr lang="id-ID" dirty="0" smtClean="0">
                <a:latin typeface="Arial"/>
                <a:cs typeface="Arial"/>
              </a:rPr>
              <a:t> progress.</a:t>
            </a:r>
          </a:p>
          <a:p>
            <a:pPr marR="570230">
              <a:spcBef>
                <a:spcPts val="95"/>
              </a:spcBef>
              <a:buSzPct val="96428"/>
              <a:tabLst>
                <a:tab pos="137795" algn="l"/>
              </a:tabLst>
            </a:pPr>
            <a:r>
              <a:rPr lang="id-ID" spc="-5" dirty="0" smtClean="0">
                <a:latin typeface="Arial"/>
                <a:cs typeface="Arial"/>
              </a:rPr>
              <a:t>Apa</a:t>
            </a:r>
            <a:r>
              <a:rPr lang="id-ID" dirty="0" smtClean="0">
                <a:latin typeface="Arial"/>
                <a:cs typeface="Arial"/>
              </a:rPr>
              <a:t> evaluasi?</a:t>
            </a:r>
          </a:p>
          <a:p>
            <a:pPr marL="527050" marR="5080" lvl="1" indent="0">
              <a:spcBef>
                <a:spcPts val="595"/>
              </a:spcBef>
              <a:buNone/>
            </a:pPr>
            <a:r>
              <a:rPr lang="id-ID" sz="2400" spc="-5" dirty="0" smtClean="0">
                <a:latin typeface="Arial"/>
                <a:cs typeface="Arial"/>
              </a:rPr>
              <a:t>Evaluasi adalah proses mengidentifikasi,  pengembangan, komunikasi, koleksi, </a:t>
            </a:r>
            <a:r>
              <a:rPr lang="id-ID" sz="2400" dirty="0" smtClean="0">
                <a:latin typeface="Arial"/>
                <a:cs typeface="Arial"/>
              </a:rPr>
              <a:t>assessment  </a:t>
            </a:r>
            <a:r>
              <a:rPr lang="id-ID" sz="2400" spc="-5" dirty="0" smtClean="0">
                <a:latin typeface="Arial"/>
                <a:cs typeface="Arial"/>
              </a:rPr>
              <a:t>indikator outcome….langsung </a:t>
            </a:r>
            <a:r>
              <a:rPr lang="id-ID" sz="2400" dirty="0" smtClean="0">
                <a:latin typeface="Arial"/>
                <a:cs typeface="Arial"/>
              </a:rPr>
              <a:t>terkait </a:t>
            </a:r>
            <a:r>
              <a:rPr lang="id-ID" sz="2400" spc="-5" dirty="0" smtClean="0">
                <a:latin typeface="Arial"/>
                <a:cs typeface="Arial"/>
              </a:rPr>
              <a:t>dengan kinerja  organisasi mencapai misi dan</a:t>
            </a:r>
            <a:r>
              <a:rPr lang="id-ID" sz="2400" spc="60" dirty="0" smtClean="0">
                <a:latin typeface="Arial"/>
                <a:cs typeface="Arial"/>
              </a:rPr>
              <a:t> </a:t>
            </a:r>
            <a:r>
              <a:rPr lang="id-ID" sz="2400" spc="-5" dirty="0" smtClean="0">
                <a:latin typeface="Arial"/>
                <a:cs typeface="Arial"/>
              </a:rPr>
              <a:t>visi</a:t>
            </a:r>
            <a:endParaRPr lang="id-ID" sz="2400" dirty="0" smtClean="0">
              <a:latin typeface="Arial"/>
              <a:cs typeface="Arial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24113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6100" marR="432434" indent="-533400">
              <a:lnSpc>
                <a:spcPts val="3460"/>
              </a:lnSpc>
              <a:spcBef>
                <a:spcPts val="535"/>
              </a:spcBef>
              <a:tabLst>
                <a:tab pos="546100" algn="l"/>
                <a:tab pos="546735" algn="l"/>
                <a:tab pos="2574925" algn="l"/>
              </a:tabLst>
            </a:pPr>
            <a:r>
              <a:rPr lang="id-ID" spc="-5" dirty="0">
                <a:latin typeface="Arial"/>
                <a:cs typeface="Arial"/>
              </a:rPr>
              <a:t>Evaluasi bebasis outcome agar</a:t>
            </a:r>
            <a:r>
              <a:rPr lang="id-ID" spc="-40" dirty="0">
                <a:latin typeface="Arial"/>
                <a:cs typeface="Arial"/>
              </a:rPr>
              <a:t> </a:t>
            </a:r>
            <a:r>
              <a:rPr lang="id-ID" dirty="0">
                <a:latin typeface="Arial"/>
                <a:cs typeface="Arial"/>
              </a:rPr>
              <a:t>bisa  </a:t>
            </a:r>
            <a:r>
              <a:rPr lang="id-ID" spc="-5" dirty="0">
                <a:latin typeface="Arial"/>
                <a:cs typeface="Arial"/>
              </a:rPr>
              <a:t>mengukur	dampak</a:t>
            </a:r>
            <a:endParaRPr lang="id-ID" dirty="0">
              <a:latin typeface="Arial"/>
              <a:cs typeface="Arial"/>
            </a:endParaRPr>
          </a:p>
          <a:p>
            <a:pPr marL="546100" indent="-533400">
              <a:spcBef>
                <a:spcPts val="330"/>
              </a:spcBef>
              <a:tabLst>
                <a:tab pos="546100" algn="l"/>
                <a:tab pos="546735" algn="l"/>
              </a:tabLst>
            </a:pPr>
            <a:r>
              <a:rPr lang="id-ID" spc="-5" dirty="0">
                <a:latin typeface="Arial"/>
                <a:cs typeface="Arial"/>
              </a:rPr>
              <a:t>Tahap penting</a:t>
            </a:r>
            <a:r>
              <a:rPr lang="id-ID" spc="-35" dirty="0">
                <a:latin typeface="Arial"/>
                <a:cs typeface="Arial"/>
              </a:rPr>
              <a:t> </a:t>
            </a:r>
            <a:r>
              <a:rPr lang="id-ID" spc="-5" dirty="0">
                <a:latin typeface="Arial"/>
                <a:cs typeface="Arial"/>
              </a:rPr>
              <a:t>evaluasi</a:t>
            </a:r>
            <a:endParaRPr lang="id-ID" dirty="0">
              <a:latin typeface="Arial"/>
              <a:cs typeface="Arial"/>
            </a:endParaRPr>
          </a:p>
          <a:p>
            <a:pPr marL="546100" indent="-533400">
              <a:lnSpc>
                <a:spcPct val="100000"/>
              </a:lnSpc>
              <a:spcBef>
                <a:spcPts val="385"/>
              </a:spcBef>
              <a:buAutoNum type="arabicPeriod"/>
              <a:tabLst>
                <a:tab pos="546100" algn="l"/>
                <a:tab pos="546735" algn="l"/>
              </a:tabLst>
            </a:pPr>
            <a:r>
              <a:rPr lang="id-ID" spc="-5" dirty="0">
                <a:solidFill>
                  <a:srgbClr val="FF3300"/>
                </a:solidFill>
                <a:latin typeface="Arial"/>
                <a:cs typeface="Arial"/>
              </a:rPr>
              <a:t>Pembagian tugas dan tanggung</a:t>
            </a:r>
            <a:r>
              <a:rPr lang="id-ID" spc="-45" dirty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lang="id-ID" spc="-5" dirty="0">
                <a:solidFill>
                  <a:srgbClr val="FF3300"/>
                </a:solidFill>
                <a:latin typeface="Arial"/>
                <a:cs typeface="Arial"/>
              </a:rPr>
              <a:t>jawab</a:t>
            </a:r>
            <a:endParaRPr lang="id-ID" dirty="0">
              <a:latin typeface="Arial"/>
              <a:cs typeface="Arial"/>
            </a:endParaRPr>
          </a:p>
          <a:p>
            <a:pPr marL="927100" lvl="1" indent="-457200">
              <a:spcBef>
                <a:spcPts val="355"/>
              </a:spcBef>
              <a:tabLst>
                <a:tab pos="927100" algn="l"/>
                <a:tab pos="927735" algn="l"/>
              </a:tabLst>
            </a:pPr>
            <a:r>
              <a:rPr lang="id-ID" spc="-5" dirty="0">
                <a:latin typeface="Arial"/>
                <a:cs typeface="Arial"/>
              </a:rPr>
              <a:t>Pimpinan?</a:t>
            </a:r>
            <a:endParaRPr lang="id-ID" dirty="0">
              <a:latin typeface="Arial"/>
              <a:cs typeface="Arial"/>
            </a:endParaRPr>
          </a:p>
          <a:p>
            <a:pPr marL="927100" lvl="1" indent="-457200">
              <a:spcBef>
                <a:spcPts val="335"/>
              </a:spcBef>
              <a:tabLst>
                <a:tab pos="927100" algn="l"/>
                <a:tab pos="927735" algn="l"/>
              </a:tabLst>
            </a:pPr>
            <a:r>
              <a:rPr lang="id-ID" spc="-5" dirty="0">
                <a:latin typeface="Arial"/>
                <a:cs typeface="Arial"/>
              </a:rPr>
              <a:t>Tim?</a:t>
            </a:r>
            <a:endParaRPr lang="id-ID" dirty="0">
              <a:latin typeface="Arial"/>
              <a:cs typeface="Arial"/>
            </a:endParaRPr>
          </a:p>
          <a:p>
            <a:pPr marL="927100" lvl="1" indent="-457200">
              <a:spcBef>
                <a:spcPts val="335"/>
              </a:spcBef>
              <a:tabLst>
                <a:tab pos="927100" algn="l"/>
                <a:tab pos="927735" algn="l"/>
              </a:tabLst>
            </a:pPr>
            <a:r>
              <a:rPr lang="id-ID" spc="-5" dirty="0">
                <a:latin typeface="Arial"/>
                <a:cs typeface="Arial"/>
              </a:rPr>
              <a:t>Program</a:t>
            </a:r>
            <a:r>
              <a:rPr lang="id-ID" spc="5" dirty="0">
                <a:latin typeface="Arial"/>
                <a:cs typeface="Arial"/>
              </a:rPr>
              <a:t> </a:t>
            </a:r>
            <a:r>
              <a:rPr lang="id-ID" spc="-5" dirty="0">
                <a:latin typeface="Arial"/>
                <a:cs typeface="Arial"/>
              </a:rPr>
              <a:t>Office?</a:t>
            </a:r>
            <a:endParaRPr lang="id-ID" dirty="0">
              <a:latin typeface="Arial"/>
              <a:cs typeface="Arial"/>
            </a:endParaRPr>
          </a:p>
          <a:p>
            <a:pPr marL="927100" lvl="1" indent="-457200">
              <a:spcBef>
                <a:spcPts val="340"/>
              </a:spcBef>
              <a:tabLst>
                <a:tab pos="927100" algn="l"/>
                <a:tab pos="927735" algn="l"/>
              </a:tabLst>
            </a:pPr>
            <a:r>
              <a:rPr lang="id-ID" dirty="0">
                <a:latin typeface="Arial"/>
                <a:cs typeface="Arial"/>
              </a:rPr>
              <a:t>Financial</a:t>
            </a:r>
            <a:r>
              <a:rPr lang="id-ID" spc="5" dirty="0">
                <a:latin typeface="Arial"/>
                <a:cs typeface="Arial"/>
              </a:rPr>
              <a:t> </a:t>
            </a:r>
            <a:r>
              <a:rPr lang="id-ID" spc="-5" dirty="0">
                <a:latin typeface="Arial"/>
                <a:cs typeface="Arial"/>
              </a:rPr>
              <a:t>Officer?</a:t>
            </a:r>
            <a:endParaRPr lang="id-ID" dirty="0">
              <a:latin typeface="Arial"/>
              <a:cs typeface="Arial"/>
            </a:endParaRPr>
          </a:p>
          <a:p>
            <a:pPr marL="927100" lvl="1" indent="-457200">
              <a:spcBef>
                <a:spcPts val="335"/>
              </a:spcBef>
              <a:tabLst>
                <a:tab pos="927100" algn="l"/>
                <a:tab pos="927735" algn="l"/>
              </a:tabLst>
            </a:pPr>
            <a:r>
              <a:rPr lang="id-ID" spc="-5" dirty="0">
                <a:latin typeface="Arial"/>
                <a:cs typeface="Arial"/>
              </a:rPr>
              <a:t>Bag</a:t>
            </a:r>
            <a:r>
              <a:rPr lang="id-ID" dirty="0">
                <a:latin typeface="Arial"/>
                <a:cs typeface="Arial"/>
              </a:rPr>
              <a:t> </a:t>
            </a:r>
            <a:r>
              <a:rPr lang="id-ID" spc="-5" dirty="0">
                <a:latin typeface="Arial"/>
                <a:cs typeface="Arial"/>
              </a:rPr>
              <a:t>ME?</a:t>
            </a:r>
            <a:endParaRPr lang="id-ID" dirty="0">
              <a:latin typeface="Arial"/>
              <a:cs typeface="Arial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98388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894"/>
              </a:spcBef>
              <a:buNone/>
            </a:pPr>
            <a:r>
              <a:rPr lang="id-ID" sz="3600" dirty="0" smtClean="0">
                <a:latin typeface="Arial"/>
                <a:cs typeface="Arial"/>
              </a:rPr>
              <a:t>2. </a:t>
            </a:r>
            <a:r>
              <a:rPr lang="id-ID" sz="3600" spc="-5" dirty="0" smtClean="0">
                <a:solidFill>
                  <a:srgbClr val="FF3300"/>
                </a:solidFill>
                <a:latin typeface="Arial"/>
                <a:cs typeface="Arial"/>
              </a:rPr>
              <a:t>Evaluasi untuk memahami</a:t>
            </a:r>
            <a:r>
              <a:rPr lang="id-ID" sz="3600" spc="-30" dirty="0" smtClean="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lang="id-ID" sz="3600" spc="-5" dirty="0" smtClean="0">
                <a:solidFill>
                  <a:srgbClr val="FF3300"/>
                </a:solidFill>
                <a:latin typeface="Arial"/>
                <a:cs typeface="Arial"/>
              </a:rPr>
              <a:t>organisasi</a:t>
            </a:r>
            <a:endParaRPr lang="id-ID" sz="3600" dirty="0" smtClean="0">
              <a:latin typeface="Arial"/>
              <a:cs typeface="Arial"/>
            </a:endParaRPr>
          </a:p>
          <a:p>
            <a:pPr marL="127000" indent="0">
              <a:lnSpc>
                <a:spcPct val="100000"/>
              </a:lnSpc>
              <a:spcBef>
                <a:spcPts val="690"/>
              </a:spcBef>
              <a:buNone/>
            </a:pPr>
            <a:r>
              <a:rPr lang="id-ID" dirty="0" smtClean="0">
                <a:latin typeface="Arial"/>
                <a:cs typeface="Arial"/>
              </a:rPr>
              <a:t>–Supplier: menyediakan </a:t>
            </a:r>
            <a:r>
              <a:rPr lang="id-ID" spc="-5" dirty="0" smtClean="0">
                <a:latin typeface="Arial"/>
                <a:cs typeface="Arial"/>
              </a:rPr>
              <a:t>sumber </a:t>
            </a:r>
            <a:r>
              <a:rPr lang="id-ID" dirty="0" smtClean="0">
                <a:latin typeface="Arial"/>
                <a:cs typeface="Arial"/>
              </a:rPr>
              <a:t>daya </a:t>
            </a:r>
            <a:r>
              <a:rPr lang="id-ID" spc="-5" dirty="0" smtClean="0">
                <a:latin typeface="Arial"/>
                <a:cs typeface="Arial"/>
              </a:rPr>
              <a:t>(5M, P,</a:t>
            </a:r>
            <a:r>
              <a:rPr lang="id-ID" spc="20" dirty="0" smtClean="0">
                <a:latin typeface="Arial"/>
                <a:cs typeface="Arial"/>
              </a:rPr>
              <a:t> </a:t>
            </a:r>
            <a:r>
              <a:rPr lang="id-ID" spc="-5" dirty="0" smtClean="0">
                <a:latin typeface="Arial"/>
                <a:cs typeface="Arial"/>
              </a:rPr>
              <a:t>S)</a:t>
            </a:r>
            <a:endParaRPr lang="id-ID" dirty="0" smtClean="0">
              <a:latin typeface="Arial"/>
              <a:cs typeface="Arial"/>
            </a:endParaRPr>
          </a:p>
          <a:p>
            <a:pPr marL="127000" marR="996315" indent="0" algn="just">
              <a:lnSpc>
                <a:spcPct val="100000"/>
              </a:lnSpc>
              <a:spcBef>
                <a:spcPts val="675"/>
              </a:spcBef>
              <a:buNone/>
            </a:pPr>
            <a:r>
              <a:rPr lang="id-ID" dirty="0" smtClean="0">
                <a:latin typeface="Arial"/>
                <a:cs typeface="Arial"/>
              </a:rPr>
              <a:t>–Organisasi: </a:t>
            </a:r>
            <a:r>
              <a:rPr lang="id-ID" spc="-5" dirty="0" smtClean="0">
                <a:latin typeface="Arial"/>
                <a:cs typeface="Arial"/>
              </a:rPr>
              <a:t>menggunakan 5M, P,S untuk  </a:t>
            </a:r>
            <a:r>
              <a:rPr lang="id-ID" dirty="0" smtClean="0">
                <a:latin typeface="Arial"/>
                <a:cs typeface="Arial"/>
              </a:rPr>
              <a:t>transformasi </a:t>
            </a:r>
            <a:r>
              <a:rPr lang="id-ID" spc="-5" dirty="0" smtClean="0">
                <a:latin typeface="Arial"/>
                <a:cs typeface="Arial"/>
              </a:rPr>
              <a:t>menjadi produk dan </a:t>
            </a:r>
            <a:r>
              <a:rPr lang="id-ID" dirty="0" smtClean="0">
                <a:latin typeface="Arial"/>
                <a:cs typeface="Arial"/>
              </a:rPr>
              <a:t>services  (outputs)</a:t>
            </a:r>
          </a:p>
          <a:p>
            <a:pPr marL="127000" marR="298450" indent="0">
              <a:lnSpc>
                <a:spcPct val="100000"/>
              </a:lnSpc>
              <a:spcBef>
                <a:spcPts val="670"/>
              </a:spcBef>
              <a:buNone/>
            </a:pPr>
            <a:r>
              <a:rPr lang="id-ID" spc="-5" dirty="0" smtClean="0">
                <a:latin typeface="Arial"/>
                <a:cs typeface="Arial"/>
              </a:rPr>
              <a:t>–Produk </a:t>
            </a:r>
            <a:r>
              <a:rPr lang="id-ID" dirty="0" smtClean="0">
                <a:latin typeface="Arial"/>
                <a:cs typeface="Arial"/>
              </a:rPr>
              <a:t>dan pelayanan: </a:t>
            </a:r>
            <a:r>
              <a:rPr lang="id-ID" spc="-5" dirty="0" smtClean="0">
                <a:latin typeface="Arial"/>
                <a:cs typeface="Arial"/>
              </a:rPr>
              <a:t>memenuhi kebutuhan  customer</a:t>
            </a:r>
            <a:endParaRPr lang="id-ID" dirty="0" smtClean="0">
              <a:latin typeface="Arial"/>
              <a:cs typeface="Arial"/>
            </a:endParaRPr>
          </a:p>
          <a:p>
            <a:pPr marL="127000" indent="0" algn="just">
              <a:lnSpc>
                <a:spcPct val="100000"/>
              </a:lnSpc>
              <a:spcBef>
                <a:spcPts val="675"/>
              </a:spcBef>
              <a:buNone/>
            </a:pPr>
            <a:r>
              <a:rPr lang="id-ID" spc="-5" dirty="0" smtClean="0">
                <a:latin typeface="Arial"/>
                <a:cs typeface="Arial"/>
              </a:rPr>
              <a:t>–Customer: menggunakan</a:t>
            </a:r>
            <a:r>
              <a:rPr lang="id-ID" spc="45" dirty="0" smtClean="0">
                <a:latin typeface="Arial"/>
                <a:cs typeface="Arial"/>
              </a:rPr>
              <a:t> </a:t>
            </a:r>
            <a:r>
              <a:rPr lang="id-ID" dirty="0" smtClean="0">
                <a:latin typeface="Arial"/>
                <a:cs typeface="Arial"/>
              </a:rPr>
              <a:t>produk/pelayanan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39471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Evaluasi untuk</a:t>
            </a:r>
            <a:r>
              <a:rPr lang="id-ID" spc="-80" dirty="0" smtClean="0"/>
              <a:t> </a:t>
            </a:r>
            <a:r>
              <a:rPr lang="id-ID" spc="-5" dirty="0" smtClean="0"/>
              <a:t>memahami  organisasi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75"/>
              </a:spcBef>
            </a:pPr>
            <a:r>
              <a:rPr lang="id-ID" spc="-5" dirty="0" smtClean="0">
                <a:latin typeface="Arial"/>
                <a:cs typeface="Arial"/>
              </a:rPr>
              <a:t>Supplier: menyediakan sumber daya </a:t>
            </a:r>
            <a:r>
              <a:rPr lang="id-ID" dirty="0" smtClean="0">
                <a:latin typeface="Arial"/>
                <a:cs typeface="Arial"/>
              </a:rPr>
              <a:t>(5M,</a:t>
            </a:r>
            <a:r>
              <a:rPr lang="id-ID" spc="75" dirty="0" smtClean="0">
                <a:latin typeface="Arial"/>
                <a:cs typeface="Arial"/>
              </a:rPr>
              <a:t> </a:t>
            </a:r>
            <a:r>
              <a:rPr lang="id-ID" spc="-5" dirty="0" smtClean="0">
                <a:latin typeface="Arial"/>
                <a:cs typeface="Arial"/>
              </a:rPr>
              <a:t>P,S)</a:t>
            </a:r>
            <a:endParaRPr lang="id-ID" dirty="0">
              <a:latin typeface="Arial"/>
              <a:cs typeface="Arial"/>
            </a:endParaRPr>
          </a:p>
          <a:p>
            <a:pPr>
              <a:spcBef>
                <a:spcPts val="675"/>
              </a:spcBef>
            </a:pPr>
            <a:r>
              <a:rPr lang="id-ID" spc="-5" dirty="0" smtClean="0">
                <a:latin typeface="Arial"/>
                <a:cs typeface="Arial"/>
              </a:rPr>
              <a:t>Organisasi menggunakan </a:t>
            </a:r>
            <a:r>
              <a:rPr lang="id-ID" dirty="0" smtClean="0">
                <a:latin typeface="Arial"/>
                <a:cs typeface="Arial"/>
              </a:rPr>
              <a:t>5M,P,S </a:t>
            </a:r>
            <a:r>
              <a:rPr lang="id-ID" spc="-5" dirty="0" smtClean="0">
                <a:latin typeface="Arial"/>
                <a:cs typeface="Arial"/>
              </a:rPr>
              <a:t>untuk transformasi  menjadi produk dan services</a:t>
            </a:r>
            <a:r>
              <a:rPr lang="id-ID" spc="35" dirty="0" smtClean="0">
                <a:latin typeface="Arial"/>
                <a:cs typeface="Arial"/>
              </a:rPr>
              <a:t> </a:t>
            </a:r>
            <a:r>
              <a:rPr lang="id-ID" dirty="0" smtClean="0">
                <a:latin typeface="Arial"/>
                <a:cs typeface="Arial"/>
              </a:rPr>
              <a:t>(Outputs)</a:t>
            </a:r>
          </a:p>
          <a:p>
            <a:pPr>
              <a:spcBef>
                <a:spcPts val="675"/>
              </a:spcBef>
            </a:pPr>
            <a:r>
              <a:rPr lang="id-ID" spc="-5" dirty="0" smtClean="0">
                <a:latin typeface="Arial"/>
                <a:cs typeface="Arial"/>
              </a:rPr>
              <a:t>Product dan services: memenuhi kebutuhan </a:t>
            </a:r>
            <a:r>
              <a:rPr lang="id-ID" dirty="0" smtClean="0">
                <a:latin typeface="Arial"/>
                <a:cs typeface="Arial"/>
              </a:rPr>
              <a:t>target  group </a:t>
            </a:r>
            <a:r>
              <a:rPr lang="id-ID" spc="-5" dirty="0" smtClean="0">
                <a:latin typeface="Arial"/>
                <a:cs typeface="Arial"/>
              </a:rPr>
              <a:t>yang dilayani/customer</a:t>
            </a:r>
            <a:endParaRPr lang="id-ID" dirty="0">
              <a:latin typeface="Arial"/>
              <a:cs typeface="Arial"/>
            </a:endParaRPr>
          </a:p>
          <a:p>
            <a:pPr>
              <a:spcBef>
                <a:spcPts val="675"/>
              </a:spcBef>
            </a:pPr>
            <a:r>
              <a:rPr lang="id-ID" spc="-5" dirty="0" smtClean="0">
                <a:latin typeface="Arial"/>
                <a:cs typeface="Arial"/>
              </a:rPr>
              <a:t>Customer: menggunakan produk dan pelayanan  (outputs) untuk memperoleh kepuasan</a:t>
            </a:r>
            <a:r>
              <a:rPr lang="id-ID" spc="70" dirty="0" smtClean="0">
                <a:latin typeface="Arial"/>
                <a:cs typeface="Arial"/>
              </a:rPr>
              <a:t> </a:t>
            </a:r>
            <a:r>
              <a:rPr lang="id-ID" dirty="0" smtClean="0">
                <a:latin typeface="Arial"/>
                <a:cs typeface="Arial"/>
              </a:rPr>
              <a:t>(outcome).</a:t>
            </a:r>
          </a:p>
          <a:p>
            <a:pPr>
              <a:spcBef>
                <a:spcPts val="675"/>
              </a:spcBef>
            </a:pPr>
            <a:r>
              <a:rPr lang="id-ID" spc="-5" dirty="0" smtClean="0">
                <a:latin typeface="Arial"/>
                <a:cs typeface="Arial"/>
              </a:rPr>
              <a:t>Efektiveness</a:t>
            </a:r>
            <a:r>
              <a:rPr lang="id-ID" spc="5" dirty="0" smtClean="0">
                <a:latin typeface="Arial"/>
                <a:cs typeface="Arial"/>
              </a:rPr>
              <a:t> </a:t>
            </a:r>
            <a:r>
              <a:rPr lang="id-ID" spc="-5" dirty="0" smtClean="0">
                <a:latin typeface="Arial"/>
                <a:cs typeface="Arial"/>
              </a:rPr>
              <a:t>Misi</a:t>
            </a:r>
            <a:endParaRPr lang="id-ID" dirty="0" smtClean="0">
              <a:latin typeface="Arial"/>
              <a:cs typeface="Arial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5727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7992" y="0"/>
            <a:ext cx="620712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Diagram</a:t>
            </a:r>
            <a:endParaRPr sz="4000"/>
          </a:p>
          <a:p>
            <a:pPr algn="ctr">
              <a:lnSpc>
                <a:spcPct val="100000"/>
              </a:lnSpc>
            </a:pPr>
            <a:r>
              <a:rPr sz="4000" spc="-5" dirty="0"/>
              <a:t>Evaluasi strategi</a:t>
            </a:r>
            <a:r>
              <a:rPr sz="4000" spc="10" dirty="0"/>
              <a:t> </a:t>
            </a:r>
            <a:r>
              <a:rPr sz="4000" spc="-5" dirty="0"/>
              <a:t>organisasi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609600" y="1371600"/>
            <a:ext cx="8229600" cy="4343400"/>
          </a:xfrm>
          <a:custGeom>
            <a:avLst/>
            <a:gdLst/>
            <a:ahLst/>
            <a:cxnLst/>
            <a:rect l="l" t="t" r="r" b="b"/>
            <a:pathLst>
              <a:path w="8229600" h="4343400">
                <a:moveTo>
                  <a:pt x="0" y="4343400"/>
                </a:moveTo>
                <a:lnTo>
                  <a:pt x="8229600" y="4343400"/>
                </a:lnTo>
                <a:lnTo>
                  <a:pt x="8229600" y="0"/>
                </a:lnTo>
                <a:lnTo>
                  <a:pt x="0" y="0"/>
                </a:lnTo>
                <a:lnTo>
                  <a:pt x="0" y="434340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9600" y="1371600"/>
            <a:ext cx="8229600" cy="4343400"/>
          </a:xfrm>
          <a:custGeom>
            <a:avLst/>
            <a:gdLst/>
            <a:ahLst/>
            <a:cxnLst/>
            <a:rect l="l" t="t" r="r" b="b"/>
            <a:pathLst>
              <a:path w="8229600" h="4343400">
                <a:moveTo>
                  <a:pt x="0" y="4343400"/>
                </a:moveTo>
                <a:lnTo>
                  <a:pt x="8229600" y="4343400"/>
                </a:lnTo>
                <a:lnTo>
                  <a:pt x="8229600" y="0"/>
                </a:lnTo>
                <a:lnTo>
                  <a:pt x="0" y="0"/>
                </a:lnTo>
                <a:lnTo>
                  <a:pt x="0" y="43434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97127" y="1397253"/>
            <a:ext cx="28073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576070" algn="l"/>
              </a:tabLst>
            </a:pPr>
            <a:r>
              <a:rPr sz="2000" dirty="0">
                <a:latin typeface="Arial"/>
                <a:cs typeface="Arial"/>
              </a:rPr>
              <a:t>Supplier	Or</a:t>
            </a:r>
            <a:r>
              <a:rPr sz="2000" spc="5" dirty="0">
                <a:latin typeface="Arial"/>
                <a:cs typeface="Arial"/>
              </a:rPr>
              <a:t>g</a:t>
            </a:r>
            <a:r>
              <a:rPr sz="2000" dirty="0">
                <a:latin typeface="Arial"/>
                <a:cs typeface="Arial"/>
              </a:rPr>
              <a:t>ani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asi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73403" y="1397253"/>
            <a:ext cx="43560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Visi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81983" y="1336903"/>
            <a:ext cx="26847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0165">
              <a:lnSpc>
                <a:spcPct val="120000"/>
              </a:lnSpc>
              <a:spcBef>
                <a:spcPts val="100"/>
              </a:spcBef>
              <a:tabLst>
                <a:tab pos="1567815" algn="l"/>
              </a:tabLst>
            </a:pPr>
            <a:r>
              <a:rPr sz="2000" dirty="0">
                <a:latin typeface="Arial"/>
                <a:cs typeface="Arial"/>
              </a:rPr>
              <a:t>Produ</a:t>
            </a:r>
            <a:r>
              <a:rPr sz="2000" spc="10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t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/	Cu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tomer  services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33400" y="2590800"/>
            <a:ext cx="1235075" cy="1016000"/>
          </a:xfrm>
          <a:custGeom>
            <a:avLst/>
            <a:gdLst/>
            <a:ahLst/>
            <a:cxnLst/>
            <a:rect l="l" t="t" r="r" b="b"/>
            <a:pathLst>
              <a:path w="1235075" h="1016000">
                <a:moveTo>
                  <a:pt x="0" y="1016000"/>
                </a:moveTo>
                <a:lnTo>
                  <a:pt x="1235075" y="1016000"/>
                </a:lnTo>
                <a:lnTo>
                  <a:pt x="1235075" y="0"/>
                </a:lnTo>
                <a:lnTo>
                  <a:pt x="0" y="0"/>
                </a:lnTo>
                <a:lnTo>
                  <a:pt x="0" y="101600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33400" y="2590800"/>
            <a:ext cx="1235075" cy="1016000"/>
          </a:xfrm>
          <a:custGeom>
            <a:avLst/>
            <a:gdLst/>
            <a:ahLst/>
            <a:cxnLst/>
            <a:rect l="l" t="t" r="r" b="b"/>
            <a:pathLst>
              <a:path w="1235075" h="1016000">
                <a:moveTo>
                  <a:pt x="0" y="1016000"/>
                </a:moveTo>
                <a:lnTo>
                  <a:pt x="1235075" y="1016000"/>
                </a:lnTo>
                <a:lnTo>
                  <a:pt x="1235075" y="0"/>
                </a:lnTo>
                <a:lnTo>
                  <a:pt x="0" y="0"/>
                </a:lnTo>
                <a:lnTo>
                  <a:pt x="0" y="10160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12140" y="2921635"/>
            <a:ext cx="5918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Input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57400" y="2286000"/>
            <a:ext cx="1752600" cy="2235200"/>
          </a:xfrm>
          <a:prstGeom prst="rect">
            <a:avLst/>
          </a:prstGeom>
          <a:solidFill>
            <a:srgbClr val="BADFE2"/>
          </a:solidFill>
          <a:ln w="9525">
            <a:solidFill>
              <a:srgbClr val="00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91440" marR="562610">
              <a:lnSpc>
                <a:spcPct val="100000"/>
              </a:lnSpc>
              <a:spcBef>
                <a:spcPts val="305"/>
              </a:spcBef>
            </a:pPr>
            <a:r>
              <a:rPr sz="2000" dirty="0">
                <a:latin typeface="Arial"/>
                <a:cs typeface="Arial"/>
              </a:rPr>
              <a:t>Man  Money  Material  Methods  Machines  Process  Structure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91000" y="2514600"/>
            <a:ext cx="1082675" cy="1016000"/>
          </a:xfrm>
          <a:prstGeom prst="rect">
            <a:avLst/>
          </a:prstGeom>
          <a:solidFill>
            <a:srgbClr val="BADFE2"/>
          </a:solidFill>
          <a:ln w="9525">
            <a:solidFill>
              <a:srgbClr val="00000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350">
              <a:latin typeface="Times New Roman"/>
              <a:cs typeface="Times New Roman"/>
            </a:endParaRPr>
          </a:p>
          <a:p>
            <a:pPr marL="92075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Outputs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62600" y="2514600"/>
            <a:ext cx="1295400" cy="1016000"/>
          </a:xfrm>
          <a:prstGeom prst="rect">
            <a:avLst/>
          </a:prstGeom>
          <a:solidFill>
            <a:srgbClr val="BADFE2"/>
          </a:solidFill>
          <a:ln w="9525">
            <a:solidFill>
              <a:srgbClr val="00000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350">
              <a:latin typeface="Times New Roman"/>
              <a:cs typeface="Times New Roman"/>
            </a:endParaRPr>
          </a:p>
          <a:p>
            <a:pPr marL="92075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Outcome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239000" y="2514600"/>
            <a:ext cx="1295400" cy="1016000"/>
          </a:xfrm>
          <a:prstGeom prst="rect">
            <a:avLst/>
          </a:prstGeom>
          <a:solidFill>
            <a:srgbClr val="BADFE2"/>
          </a:solidFill>
          <a:ln w="9525">
            <a:solidFill>
              <a:srgbClr val="00000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350">
              <a:latin typeface="Times New Roman"/>
              <a:cs typeface="Times New Roman"/>
            </a:endParaRPr>
          </a:p>
          <a:p>
            <a:pPr marL="92075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Impact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752600" y="3124200"/>
            <a:ext cx="304800" cy="76200"/>
          </a:xfrm>
          <a:custGeom>
            <a:avLst/>
            <a:gdLst/>
            <a:ahLst/>
            <a:cxnLst/>
            <a:rect l="l" t="t" r="r" b="b"/>
            <a:pathLst>
              <a:path w="304800" h="76200">
                <a:moveTo>
                  <a:pt x="228600" y="0"/>
                </a:moveTo>
                <a:lnTo>
                  <a:pt x="228600" y="19050"/>
                </a:lnTo>
                <a:lnTo>
                  <a:pt x="0" y="19050"/>
                </a:lnTo>
                <a:lnTo>
                  <a:pt x="0" y="57150"/>
                </a:lnTo>
                <a:lnTo>
                  <a:pt x="228600" y="57150"/>
                </a:lnTo>
                <a:lnTo>
                  <a:pt x="228600" y="76200"/>
                </a:lnTo>
                <a:lnTo>
                  <a:pt x="304800" y="38100"/>
                </a:lnTo>
                <a:lnTo>
                  <a:pt x="228600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752600" y="3124200"/>
            <a:ext cx="304800" cy="76200"/>
          </a:xfrm>
          <a:custGeom>
            <a:avLst/>
            <a:gdLst/>
            <a:ahLst/>
            <a:cxnLst/>
            <a:rect l="l" t="t" r="r" b="b"/>
            <a:pathLst>
              <a:path w="304800" h="76200">
                <a:moveTo>
                  <a:pt x="0" y="19050"/>
                </a:moveTo>
                <a:lnTo>
                  <a:pt x="228600" y="19050"/>
                </a:lnTo>
                <a:lnTo>
                  <a:pt x="228600" y="0"/>
                </a:lnTo>
                <a:lnTo>
                  <a:pt x="304800" y="38100"/>
                </a:lnTo>
                <a:lnTo>
                  <a:pt x="228600" y="76200"/>
                </a:lnTo>
                <a:lnTo>
                  <a:pt x="228600" y="57150"/>
                </a:lnTo>
                <a:lnTo>
                  <a:pt x="0" y="57150"/>
                </a:lnTo>
                <a:lnTo>
                  <a:pt x="0" y="190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57800" y="3048000"/>
            <a:ext cx="304800" cy="76200"/>
          </a:xfrm>
          <a:custGeom>
            <a:avLst/>
            <a:gdLst/>
            <a:ahLst/>
            <a:cxnLst/>
            <a:rect l="l" t="t" r="r" b="b"/>
            <a:pathLst>
              <a:path w="304800" h="76200">
                <a:moveTo>
                  <a:pt x="228600" y="0"/>
                </a:moveTo>
                <a:lnTo>
                  <a:pt x="228600" y="19050"/>
                </a:lnTo>
                <a:lnTo>
                  <a:pt x="0" y="19050"/>
                </a:lnTo>
                <a:lnTo>
                  <a:pt x="0" y="57150"/>
                </a:lnTo>
                <a:lnTo>
                  <a:pt x="228600" y="57150"/>
                </a:lnTo>
                <a:lnTo>
                  <a:pt x="228600" y="76200"/>
                </a:lnTo>
                <a:lnTo>
                  <a:pt x="304800" y="38100"/>
                </a:lnTo>
                <a:lnTo>
                  <a:pt x="228600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57800" y="3048000"/>
            <a:ext cx="304800" cy="76200"/>
          </a:xfrm>
          <a:custGeom>
            <a:avLst/>
            <a:gdLst/>
            <a:ahLst/>
            <a:cxnLst/>
            <a:rect l="l" t="t" r="r" b="b"/>
            <a:pathLst>
              <a:path w="304800" h="76200">
                <a:moveTo>
                  <a:pt x="0" y="19050"/>
                </a:moveTo>
                <a:lnTo>
                  <a:pt x="228600" y="19050"/>
                </a:lnTo>
                <a:lnTo>
                  <a:pt x="228600" y="0"/>
                </a:lnTo>
                <a:lnTo>
                  <a:pt x="304800" y="38100"/>
                </a:lnTo>
                <a:lnTo>
                  <a:pt x="228600" y="76200"/>
                </a:lnTo>
                <a:lnTo>
                  <a:pt x="228600" y="57150"/>
                </a:lnTo>
                <a:lnTo>
                  <a:pt x="0" y="57150"/>
                </a:lnTo>
                <a:lnTo>
                  <a:pt x="0" y="190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810000" y="3048000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285750" y="0"/>
                </a:moveTo>
                <a:lnTo>
                  <a:pt x="285750" y="19050"/>
                </a:lnTo>
                <a:lnTo>
                  <a:pt x="0" y="19050"/>
                </a:lnTo>
                <a:lnTo>
                  <a:pt x="0" y="57150"/>
                </a:lnTo>
                <a:lnTo>
                  <a:pt x="285750" y="57150"/>
                </a:lnTo>
                <a:lnTo>
                  <a:pt x="285750" y="76200"/>
                </a:lnTo>
                <a:lnTo>
                  <a:pt x="381000" y="38100"/>
                </a:lnTo>
                <a:lnTo>
                  <a:pt x="285750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810000" y="3048000"/>
            <a:ext cx="381000" cy="76200"/>
          </a:xfrm>
          <a:custGeom>
            <a:avLst/>
            <a:gdLst/>
            <a:ahLst/>
            <a:cxnLst/>
            <a:rect l="l" t="t" r="r" b="b"/>
            <a:pathLst>
              <a:path w="381000" h="76200">
                <a:moveTo>
                  <a:pt x="0" y="19050"/>
                </a:moveTo>
                <a:lnTo>
                  <a:pt x="285750" y="19050"/>
                </a:lnTo>
                <a:lnTo>
                  <a:pt x="285750" y="0"/>
                </a:lnTo>
                <a:lnTo>
                  <a:pt x="381000" y="38100"/>
                </a:lnTo>
                <a:lnTo>
                  <a:pt x="285750" y="76200"/>
                </a:lnTo>
                <a:lnTo>
                  <a:pt x="285750" y="57150"/>
                </a:lnTo>
                <a:lnTo>
                  <a:pt x="0" y="57150"/>
                </a:lnTo>
                <a:lnTo>
                  <a:pt x="0" y="190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934200" y="3048000"/>
            <a:ext cx="304800" cy="76200"/>
          </a:xfrm>
          <a:custGeom>
            <a:avLst/>
            <a:gdLst/>
            <a:ahLst/>
            <a:cxnLst/>
            <a:rect l="l" t="t" r="r" b="b"/>
            <a:pathLst>
              <a:path w="304800" h="76200">
                <a:moveTo>
                  <a:pt x="228600" y="0"/>
                </a:moveTo>
                <a:lnTo>
                  <a:pt x="228600" y="19050"/>
                </a:lnTo>
                <a:lnTo>
                  <a:pt x="0" y="19050"/>
                </a:lnTo>
                <a:lnTo>
                  <a:pt x="0" y="57150"/>
                </a:lnTo>
                <a:lnTo>
                  <a:pt x="228600" y="57150"/>
                </a:lnTo>
                <a:lnTo>
                  <a:pt x="228600" y="76200"/>
                </a:lnTo>
                <a:lnTo>
                  <a:pt x="304800" y="38100"/>
                </a:lnTo>
                <a:lnTo>
                  <a:pt x="228600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934200" y="3048000"/>
            <a:ext cx="304800" cy="76200"/>
          </a:xfrm>
          <a:custGeom>
            <a:avLst/>
            <a:gdLst/>
            <a:ahLst/>
            <a:cxnLst/>
            <a:rect l="l" t="t" r="r" b="b"/>
            <a:pathLst>
              <a:path w="304800" h="76200">
                <a:moveTo>
                  <a:pt x="0" y="19050"/>
                </a:moveTo>
                <a:lnTo>
                  <a:pt x="228600" y="19050"/>
                </a:lnTo>
                <a:lnTo>
                  <a:pt x="228600" y="0"/>
                </a:lnTo>
                <a:lnTo>
                  <a:pt x="304800" y="38100"/>
                </a:lnTo>
                <a:lnTo>
                  <a:pt x="228600" y="76200"/>
                </a:lnTo>
                <a:lnTo>
                  <a:pt x="228600" y="57150"/>
                </a:lnTo>
                <a:lnTo>
                  <a:pt x="0" y="57150"/>
                </a:lnTo>
                <a:lnTo>
                  <a:pt x="0" y="190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104900" y="3657600"/>
            <a:ext cx="76200" cy="1295400"/>
          </a:xfrm>
          <a:custGeom>
            <a:avLst/>
            <a:gdLst/>
            <a:ahLst/>
            <a:cxnLst/>
            <a:rect l="l" t="t" r="r" b="b"/>
            <a:pathLst>
              <a:path w="76200" h="1295400">
                <a:moveTo>
                  <a:pt x="44450" y="63500"/>
                </a:moveTo>
                <a:lnTo>
                  <a:pt x="31750" y="63500"/>
                </a:lnTo>
                <a:lnTo>
                  <a:pt x="31750" y="1295400"/>
                </a:lnTo>
                <a:lnTo>
                  <a:pt x="44450" y="1295400"/>
                </a:lnTo>
                <a:lnTo>
                  <a:pt x="44450" y="63500"/>
                </a:lnTo>
                <a:close/>
              </a:path>
              <a:path w="76200" h="12954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129540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143000" y="4953000"/>
            <a:ext cx="1676400" cy="0"/>
          </a:xfrm>
          <a:custGeom>
            <a:avLst/>
            <a:gdLst/>
            <a:ahLst/>
            <a:cxnLst/>
            <a:rect l="l" t="t" r="r" b="b"/>
            <a:pathLst>
              <a:path w="1676400">
                <a:moveTo>
                  <a:pt x="0" y="0"/>
                </a:moveTo>
                <a:lnTo>
                  <a:pt x="16764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819400" y="4495800"/>
            <a:ext cx="0" cy="457200"/>
          </a:xfrm>
          <a:custGeom>
            <a:avLst/>
            <a:gdLst/>
            <a:ahLst/>
            <a:cxnLst/>
            <a:rect l="l" t="t" r="r" b="b"/>
            <a:pathLst>
              <a:path h="457200">
                <a:moveTo>
                  <a:pt x="0" y="0"/>
                </a:moveTo>
                <a:lnTo>
                  <a:pt x="0" y="4572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86100" y="4495800"/>
            <a:ext cx="76200" cy="457200"/>
          </a:xfrm>
          <a:custGeom>
            <a:avLst/>
            <a:gdLst/>
            <a:ahLst/>
            <a:cxnLst/>
            <a:rect l="l" t="t" r="r" b="b"/>
            <a:pathLst>
              <a:path w="76200" h="457200">
                <a:moveTo>
                  <a:pt x="44450" y="63500"/>
                </a:moveTo>
                <a:lnTo>
                  <a:pt x="31750" y="63500"/>
                </a:lnTo>
                <a:lnTo>
                  <a:pt x="31750" y="457200"/>
                </a:lnTo>
                <a:lnTo>
                  <a:pt x="44450" y="457200"/>
                </a:lnTo>
                <a:lnTo>
                  <a:pt x="44450" y="63500"/>
                </a:lnTo>
                <a:close/>
              </a:path>
              <a:path w="76200" h="4572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45720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124200" y="4953000"/>
            <a:ext cx="2895600" cy="0"/>
          </a:xfrm>
          <a:custGeom>
            <a:avLst/>
            <a:gdLst/>
            <a:ahLst/>
            <a:cxnLst/>
            <a:rect l="l" t="t" r="r" b="b"/>
            <a:pathLst>
              <a:path w="2895600">
                <a:moveTo>
                  <a:pt x="0" y="0"/>
                </a:moveTo>
                <a:lnTo>
                  <a:pt x="28956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019800" y="3581400"/>
            <a:ext cx="0" cy="1371600"/>
          </a:xfrm>
          <a:custGeom>
            <a:avLst/>
            <a:gdLst/>
            <a:ahLst/>
            <a:cxnLst/>
            <a:rect l="l" t="t" r="r" b="b"/>
            <a:pathLst>
              <a:path h="1371600">
                <a:moveTo>
                  <a:pt x="0" y="0"/>
                </a:moveTo>
                <a:lnTo>
                  <a:pt x="0" y="13716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500" y="3505200"/>
            <a:ext cx="76200" cy="1676400"/>
          </a:xfrm>
          <a:custGeom>
            <a:avLst/>
            <a:gdLst/>
            <a:ahLst/>
            <a:cxnLst/>
            <a:rect l="l" t="t" r="r" b="b"/>
            <a:pathLst>
              <a:path w="76200" h="1676400">
                <a:moveTo>
                  <a:pt x="44450" y="63500"/>
                </a:moveTo>
                <a:lnTo>
                  <a:pt x="31750" y="63500"/>
                </a:lnTo>
                <a:lnTo>
                  <a:pt x="31750" y="1676400"/>
                </a:lnTo>
                <a:lnTo>
                  <a:pt x="44450" y="1676400"/>
                </a:lnTo>
                <a:lnTo>
                  <a:pt x="44450" y="63500"/>
                </a:lnTo>
                <a:close/>
              </a:path>
              <a:path w="76200" h="16764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167640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261228" y="5132070"/>
            <a:ext cx="178816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Efektifness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Misi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37196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32</TotalTime>
  <Words>1059</Words>
  <Application>Microsoft Office PowerPoint</Application>
  <PresentationFormat>On-screen Show (4:3)</PresentationFormat>
  <Paragraphs>199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Adjacency</vt:lpstr>
      <vt:lpstr>Monitoring dan Evaluasi Lingkungan</vt:lpstr>
      <vt:lpstr>Monitoring dan Evaluasi</vt:lpstr>
      <vt:lpstr>PowerPoint Presentation</vt:lpstr>
      <vt:lpstr>PowerPoint Presentation</vt:lpstr>
      <vt:lpstr>Evaluasi dan Pengukuran  Strategi</vt:lpstr>
      <vt:lpstr>PowerPoint Presentation</vt:lpstr>
      <vt:lpstr>PowerPoint Presentation</vt:lpstr>
      <vt:lpstr>Evaluasi untuk memahami  organisasi</vt:lpstr>
      <vt:lpstr>Diagram Evaluasi strategi organisasi</vt:lpstr>
      <vt:lpstr>PowerPoint Presentation</vt:lpstr>
      <vt:lpstr>PowerPoint Presentation</vt:lpstr>
      <vt:lpstr>PowerPoint Presentation</vt:lpstr>
      <vt:lpstr>PowerPoint Presentation</vt:lpstr>
      <vt:lpstr>Mengapa M+E?</vt:lpstr>
      <vt:lpstr>PowerPoint Presentation</vt:lpstr>
      <vt:lpstr>Komponen M+E</vt:lpstr>
      <vt:lpstr>PowerPoint Presentation</vt:lpstr>
      <vt:lpstr>Kriteria</vt:lpstr>
      <vt:lpstr>Monitoring dan Evaluasi</vt:lpstr>
      <vt:lpstr>Tahapan Manajemen Strategis</vt:lpstr>
      <vt:lpstr>M+E Strategi</vt:lpstr>
      <vt:lpstr>Pertanyaan  Evalusi</vt:lpstr>
      <vt:lpstr>Rencana Strategis</vt:lpstr>
      <vt:lpstr>Program/Proyek</vt:lpstr>
      <vt:lpstr>Evaluasi Program/Proyek</vt:lpstr>
      <vt:lpstr>PowerPoint Presentation</vt:lpstr>
      <vt:lpstr>Metode Evaluasi</vt:lpstr>
      <vt:lpstr>Referensi</vt:lpstr>
      <vt:lpstr>Terimakasih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Monitoring dan Evaluasi Lingkungan</dc:title>
  <dc:creator>HP PC</dc:creator>
  <cp:lastModifiedBy>HP PC</cp:lastModifiedBy>
  <cp:revision>4</cp:revision>
  <dcterms:created xsi:type="dcterms:W3CDTF">2018-06-05T07:58:27Z</dcterms:created>
  <dcterms:modified xsi:type="dcterms:W3CDTF">2018-06-05T08:30:59Z</dcterms:modified>
</cp:coreProperties>
</file>