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0" r:id="rId4"/>
    <p:sldId id="267" r:id="rId5"/>
    <p:sldId id="266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8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18565-F108-447A-9628-CB101C60574E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793BE-869C-44FD-9BF8-0A9F0D9753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424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8C191-61D6-4004-BA21-DE3042ED7DC3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2932-F1A6-40AD-A2C5-14622E16F8F3}" type="slidenum">
              <a:rPr lang="en-US"/>
              <a:pPr/>
              <a:t>14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6BFAB85-ED7C-47BC-889C-513072EAA7AA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9FC14B6-DFAF-4D24-88C4-151A3B8CCC30}" type="slidenum">
              <a:rPr lang="id-ID" smtClean="0"/>
              <a:t>‹#›</a:t>
            </a:fld>
            <a:endParaRPr lang="id-ID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ISO 14000 dan ISO 14001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824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60093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solidFill>
                  <a:srgbClr val="FFCC00"/>
                </a:solidFill>
              </a:rPr>
              <a:t>UNSUR-UNSUR DAMPAK LINGKUNGAN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3886200" cy="3124200"/>
          </a:xfrm>
          <a:solidFill>
            <a:srgbClr val="009900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1.  Dampak pada ekologi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Flora &amp; Fauna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Keaneka ragaman hayati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Habitat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/>
              <a:t>Keindahan alam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19600" y="1905000"/>
            <a:ext cx="4038600" cy="3886200"/>
          </a:xfrm>
          <a:prstGeom prst="rect">
            <a:avLst/>
          </a:prstGeom>
          <a:solidFill>
            <a:srgbClr val="99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600"/>
              <a:t>2.  Dampak pada (SDA) 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Tanah Pertanian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Hutan / Tropis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Air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Mineral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Laut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Energi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Tanah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/>
              <a:t>Dan lain-lain</a:t>
            </a:r>
          </a:p>
        </p:txBody>
      </p:sp>
    </p:spTree>
    <p:extLst>
      <p:ext uri="{BB962C8B-B14F-4D97-AF65-F5344CB8AC3E}">
        <p14:creationId xmlns:p14="http://schemas.microsoft.com/office/powerpoint/2010/main" val="31418639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55638"/>
            <a:ext cx="8229600" cy="452596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dirty="0"/>
              <a:t>3.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Pencemaran</a:t>
            </a:r>
            <a:r>
              <a:rPr lang="en-US" sz="2800" dirty="0"/>
              <a:t> Air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Air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err="1"/>
              <a:t>Udara</a:t>
            </a:r>
            <a:endParaRPr lang="en-US" dirty="0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err="1"/>
              <a:t>Radiasi</a:t>
            </a:r>
            <a:endParaRPr lang="en-US" dirty="0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err="1"/>
              <a:t>Erosi</a:t>
            </a:r>
            <a:r>
              <a:rPr lang="en-US" dirty="0"/>
              <a:t> Tanah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Limbah</a:t>
            </a:r>
            <a:endParaRPr lang="en-US" dirty="0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Tingkat </a:t>
            </a:r>
            <a:r>
              <a:rPr lang="en-US" dirty="0" err="1"/>
              <a:t>Pencemaran</a:t>
            </a:r>
            <a:endParaRPr lang="en-US" dirty="0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/>
              <a:t>	</a:t>
            </a:r>
            <a:r>
              <a:rPr lang="en-US" sz="2800" dirty="0" err="1"/>
              <a:t>Lokal</a:t>
            </a:r>
            <a:endParaRPr lang="en-US" sz="2800" dirty="0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/>
              <a:t>	Global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2882"/>
            <a:ext cx="3960440" cy="53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4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10600" cy="1470025"/>
          </a:xfrm>
          <a:solidFill>
            <a:srgbClr val="FF00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400">
                <a:solidFill>
                  <a:schemeClr val="tx1"/>
                </a:solidFill>
              </a:rPr>
              <a:t>MANFAAT PENERAPAN SISTIM MANAJEMEN LINGKUNGAN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610600" cy="4191000"/>
          </a:xfrm>
          <a:solidFill>
            <a:srgbClr val="009900"/>
          </a:solidFill>
        </p:spPr>
        <p:txBody>
          <a:bodyPr>
            <a:normAutofit fontScale="92500"/>
          </a:bodyPr>
          <a:lstStyle/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Perlindungan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Manajemen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Dasar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Persaingan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Sama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Kesesuaian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Peraturan</a:t>
            </a:r>
            <a:r>
              <a:rPr lang="en-US" sz="2800" dirty="0">
                <a:solidFill>
                  <a:schemeClr val="bg1"/>
                </a:solidFill>
              </a:rPr>
              <a:t> &amp;</a:t>
            </a:r>
            <a:r>
              <a:rPr lang="en-US" sz="2800" dirty="0" err="1">
                <a:solidFill>
                  <a:schemeClr val="bg1"/>
                </a:solidFill>
              </a:rPr>
              <a:t>Perundang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Undangan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Penerapan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Manajemen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Efektif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Pengurangan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Biaya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Hubungan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Masyarakat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Lebih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Baik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Kepercayaan</a:t>
            </a:r>
            <a:r>
              <a:rPr lang="en-US" sz="2800" dirty="0">
                <a:solidFill>
                  <a:schemeClr val="bg1"/>
                </a:solidFill>
              </a:rPr>
              <a:t> &amp; </a:t>
            </a:r>
            <a:r>
              <a:rPr lang="en-US" sz="2800" dirty="0" err="1">
                <a:solidFill>
                  <a:schemeClr val="bg1"/>
                </a:solidFill>
              </a:rPr>
              <a:t>Kepuasan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Masyarakat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1981200"/>
            <a:ext cx="8610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81246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  <a:ln/>
        </p:spPr>
        <p:txBody>
          <a:bodyPr/>
          <a:lstStyle/>
          <a:p>
            <a:r>
              <a:rPr lang="en-US"/>
              <a:t>KONSEP SML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9900FF"/>
                </a:solidFill>
              </a14:hiddenFill>
            </a:ext>
          </a:extLst>
        </p:spPr>
        <p:txBody>
          <a:bodyPr/>
          <a:lstStyle/>
          <a:p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&amp; </a:t>
            </a:r>
            <a:r>
              <a:rPr lang="en-US" dirty="0" err="1"/>
              <a:t>Sasaran</a:t>
            </a:r>
            <a:endParaRPr lang="en-US" dirty="0"/>
          </a:p>
          <a:p>
            <a:r>
              <a:rPr lang="en-US" dirty="0"/>
              <a:t>Program </a:t>
            </a:r>
            <a:r>
              <a:rPr lang="en-US" dirty="0" err="1"/>
              <a:t>Pengelolaan</a:t>
            </a:r>
            <a:endParaRPr lang="en-US" dirty="0"/>
          </a:p>
          <a:p>
            <a:r>
              <a:rPr lang="en-US" dirty="0"/>
              <a:t>Audit &amp;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Koreksi</a:t>
            </a:r>
            <a:endParaRPr lang="en-US" dirty="0"/>
          </a:p>
          <a:p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  <a:p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999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3FE9-9974-495C-8FBF-0E38B3008BBC}" type="slidenum">
              <a:rPr lang="en-US"/>
              <a:pPr/>
              <a:t>14</a:t>
            </a:fld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066" y="260350"/>
            <a:ext cx="2353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Arial" pitchFamily="34" charset="0"/>
              </a:rPr>
              <a:t>SASARAN SML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2015" y="692150"/>
            <a:ext cx="758043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/>
              <a:t>Identifikasi &amp; Pengawasan dari spek/dampak/resiko lingkungan</a:t>
            </a:r>
          </a:p>
          <a:p>
            <a:pPr eaLnBrk="1" hangingPunct="1">
              <a:buFontTx/>
              <a:buAutoNum type="arabicPeriod"/>
            </a:pPr>
            <a:r>
              <a:rPr lang="en-US" sz="2400"/>
              <a:t>Menentukan &amp; keberhasilan dalam melaksanakan :</a:t>
            </a:r>
          </a:p>
          <a:p>
            <a:pPr lvl="1" eaLnBrk="1" hangingPunct="1">
              <a:buFontTx/>
              <a:buChar char="•"/>
            </a:pPr>
            <a:r>
              <a:rPr lang="en-US" sz="2400"/>
              <a:t>Kebijakan lingkungan</a:t>
            </a:r>
          </a:p>
          <a:p>
            <a:pPr lvl="1" eaLnBrk="1" hangingPunct="1">
              <a:buFontTx/>
              <a:buChar char="•"/>
            </a:pPr>
            <a:r>
              <a:rPr lang="en-US" sz="2400"/>
              <a:t>Tujuan</a:t>
            </a:r>
          </a:p>
          <a:p>
            <a:pPr lvl="1" eaLnBrk="1" hangingPunct="1">
              <a:buFontTx/>
              <a:buChar char="•"/>
            </a:pPr>
            <a:r>
              <a:rPr lang="en-US" sz="2400"/>
              <a:t>Sasaran</a:t>
            </a:r>
          </a:p>
          <a:p>
            <a:pPr lvl="1" eaLnBrk="1" hangingPunct="1">
              <a:buFontTx/>
              <a:buChar char="•"/>
            </a:pPr>
            <a:r>
              <a:rPr lang="en-US" sz="2400"/>
              <a:t>Penentuan/Peraturan</a:t>
            </a:r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r>
              <a:rPr lang="en-US" sz="2400"/>
              <a:t>Identifikasi Keuntungan Lingkungan</a:t>
            </a:r>
          </a:p>
          <a:p>
            <a:pPr eaLnBrk="1" hangingPunct="1">
              <a:buFontTx/>
              <a:buAutoNum type="arabicPeriod"/>
            </a:pPr>
            <a:r>
              <a:rPr lang="en-US" sz="2400"/>
              <a:t>Pengawasan &amp; Perbaikan secara berkesinambungan terhadap kinerja lingkungan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262" y="5005388"/>
            <a:ext cx="277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Arial" pitchFamily="34" charset="0"/>
              </a:rPr>
              <a:t>ECO - LABELLING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3659" y="5445126"/>
            <a:ext cx="7556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</a:rPr>
              <a:t>Jenis: 1. Produk tersebut bersahabat dengan lingkungan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           2. Perbaikan dengan spesifikasi produk dapat didaur ulang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           3. Berkaitan dengan dampak lingkungan dan produk</a:t>
            </a:r>
          </a:p>
        </p:txBody>
      </p:sp>
    </p:spTree>
    <p:extLst>
      <p:ext uri="{BB962C8B-B14F-4D97-AF65-F5344CB8AC3E}">
        <p14:creationId xmlns:p14="http://schemas.microsoft.com/office/powerpoint/2010/main" val="33466785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KEBIJAKAN LINGKUNGAN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903413"/>
          </a:xfrm>
        </p:spPr>
        <p:txBody>
          <a:bodyPr/>
          <a:lstStyle/>
          <a:p>
            <a:r>
              <a:rPr lang="en-US"/>
              <a:t>Memberi Kerangka Untuk 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Menyusun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Mengkaji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638800" y="4343400"/>
            <a:ext cx="2819400" cy="11969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Kesemua karyawan dan masyarakat sekitar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165725" y="590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4495800" y="4572000"/>
            <a:ext cx="838200" cy="762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0" y="4267200"/>
            <a:ext cx="4343400" cy="138499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2800" dirty="0" err="1"/>
              <a:t>Diterapkan</a:t>
            </a:r>
            <a:endParaRPr lang="en-US" sz="2800" dirty="0"/>
          </a:p>
          <a:p>
            <a:pPr lvl="1">
              <a:buFontTx/>
              <a:buChar char="•"/>
            </a:pPr>
            <a:r>
              <a:rPr lang="en-US" sz="2800" dirty="0" err="1"/>
              <a:t>Dipelihara</a:t>
            </a:r>
            <a:endParaRPr lang="en-US" sz="2800" dirty="0"/>
          </a:p>
          <a:p>
            <a:pPr lvl="1">
              <a:buFontTx/>
              <a:buChar char="•"/>
            </a:pPr>
            <a:r>
              <a:rPr lang="en-US" sz="2800" dirty="0" err="1"/>
              <a:t>Didokumentasikan</a:t>
            </a:r>
            <a:endParaRPr lang="en-US" sz="2800" dirty="0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57200" y="3332163"/>
            <a:ext cx="589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 Tujuan &amp; Sasaran Lingkungan</a:t>
            </a:r>
          </a:p>
        </p:txBody>
      </p:sp>
    </p:spTree>
    <p:extLst>
      <p:ext uri="{BB962C8B-B14F-4D97-AF65-F5344CB8AC3E}">
        <p14:creationId xmlns:p14="http://schemas.microsoft.com/office/powerpoint/2010/main" val="1024588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KAJI </a:t>
            </a:r>
            <a:r>
              <a:rPr lang="en-US" dirty="0" smtClean="0"/>
              <a:t>AWAL </a:t>
            </a:r>
            <a:r>
              <a:rPr lang="en-US" dirty="0"/>
              <a:t>LINGKUNGAN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Tujuan</a:t>
            </a:r>
            <a:r>
              <a:rPr lang="en-US" sz="2800" dirty="0"/>
              <a:t> 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&amp; </a:t>
            </a:r>
            <a:r>
              <a:rPr lang="en-US" sz="2800" dirty="0" err="1"/>
              <a:t>sasaran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dicapai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yang </a:t>
            </a:r>
            <a:r>
              <a:rPr lang="en-US" sz="2800" dirty="0" err="1"/>
              <a:t>efektif</a:t>
            </a:r>
            <a:r>
              <a:rPr lang="en-US" sz="2800" dirty="0"/>
              <a:t> 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57200" y="3429000"/>
            <a:ext cx="7010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Kaji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Konsultan</a:t>
            </a:r>
            <a:endParaRPr 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Personel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20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en-US" sz="4000" dirty="0"/>
              <a:t>KAJI AWAL MENCAKUP HAL 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err="1"/>
              <a:t>Salinan</a:t>
            </a:r>
            <a:r>
              <a:rPr lang="en-US" sz="2800" dirty="0"/>
              <a:t> standard ISO </a:t>
            </a:r>
            <a:r>
              <a:rPr lang="en-US" sz="2800" dirty="0" smtClean="0"/>
              <a:t>14.000</a:t>
            </a:r>
            <a:endParaRPr lang="en-US" sz="1800" dirty="0"/>
          </a:p>
          <a:p>
            <a:pPr lvl="1"/>
            <a:r>
              <a:rPr lang="en-US" sz="2400" dirty="0"/>
              <a:t>EMS</a:t>
            </a:r>
          </a:p>
          <a:p>
            <a:pPr lvl="1"/>
            <a:r>
              <a:rPr lang="en-US" sz="2400" dirty="0"/>
              <a:t>Standard </a:t>
            </a:r>
            <a:r>
              <a:rPr lang="en-US" sz="2400" dirty="0" err="1" smtClean="0"/>
              <a:t>siste</a:t>
            </a:r>
            <a:r>
              <a:rPr lang="id-ID" sz="2400" dirty="0"/>
              <a:t>m</a:t>
            </a:r>
            <a:r>
              <a:rPr lang="en-US" sz="2400" dirty="0" smtClean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salinan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diterapkan</a:t>
            </a:r>
            <a:endParaRPr lang="en-US" sz="2800" dirty="0"/>
          </a:p>
          <a:p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naional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I &amp; </a:t>
            </a:r>
            <a:r>
              <a:rPr lang="en-US" sz="2800" dirty="0" err="1"/>
              <a:t>tingkat</a:t>
            </a:r>
            <a:r>
              <a:rPr lang="en-US" sz="2800" dirty="0"/>
              <a:t> II</a:t>
            </a:r>
          </a:p>
          <a:p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70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IDENTIFIKASI DAMPAK UTAMA DARI KEGIATAN OPERASIONAL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err="1"/>
              <a:t>Seluruh</a:t>
            </a:r>
            <a:r>
              <a:rPr lang="en-US" sz="3000" dirty="0"/>
              <a:t> </a:t>
            </a:r>
            <a:r>
              <a:rPr lang="en-US" sz="3000" dirty="0" err="1"/>
              <a:t>dampak</a:t>
            </a:r>
            <a:r>
              <a:rPr lang="en-US" sz="3000" dirty="0"/>
              <a:t> </a:t>
            </a:r>
            <a:r>
              <a:rPr lang="en-US" sz="3000" dirty="0" err="1"/>
              <a:t>penting</a:t>
            </a:r>
            <a:r>
              <a:rPr lang="en-US" sz="3000" dirty="0"/>
              <a:t> </a:t>
            </a:r>
            <a:r>
              <a:rPr lang="en-US" sz="3000" dirty="0" err="1"/>
              <a:t>perlu</a:t>
            </a:r>
            <a:r>
              <a:rPr lang="en-US" sz="3000" dirty="0"/>
              <a:t> </a:t>
            </a:r>
            <a:r>
              <a:rPr lang="en-US" sz="3000" dirty="0" err="1"/>
              <a:t>dilakukan</a:t>
            </a:r>
            <a:r>
              <a:rPr lang="en-US" sz="3000" dirty="0"/>
              <a:t> </a:t>
            </a:r>
            <a:r>
              <a:rPr lang="en-US" sz="3000" dirty="0" err="1"/>
              <a:t>identifikasi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</a:t>
            </a:r>
            <a:r>
              <a:rPr lang="en-US" sz="3000" dirty="0" err="1"/>
              <a:t>rinci</a:t>
            </a:r>
            <a:endParaRPr lang="en-US" sz="3000" dirty="0"/>
          </a:p>
          <a:p>
            <a:r>
              <a:rPr lang="en-US" sz="3000" dirty="0" err="1"/>
              <a:t>Dampak</a:t>
            </a:r>
            <a:r>
              <a:rPr lang="en-US" sz="3000" dirty="0"/>
              <a:t> yang </a:t>
            </a:r>
            <a:r>
              <a:rPr lang="en-US" sz="3000" dirty="0" err="1"/>
              <a:t>diidentifikasi</a:t>
            </a:r>
            <a:r>
              <a:rPr lang="en-US" sz="3000" dirty="0"/>
              <a:t> yang </a:t>
            </a:r>
            <a:r>
              <a:rPr lang="en-US" sz="3000" dirty="0" err="1"/>
              <a:t>menyangkut</a:t>
            </a:r>
            <a:r>
              <a:rPr lang="en-US" sz="3000" dirty="0"/>
              <a:t> </a:t>
            </a:r>
          </a:p>
          <a:p>
            <a:pPr lvl="1"/>
            <a:r>
              <a:rPr lang="en-US" sz="3000" dirty="0" err="1"/>
              <a:t>Bahan</a:t>
            </a:r>
            <a:r>
              <a:rPr lang="en-US" sz="3000" dirty="0"/>
              <a:t> </a:t>
            </a:r>
            <a:r>
              <a:rPr lang="en-US" sz="3000" dirty="0" err="1"/>
              <a:t>baku</a:t>
            </a:r>
            <a:endParaRPr lang="en-US" sz="3000" dirty="0"/>
          </a:p>
          <a:p>
            <a:pPr lvl="1"/>
            <a:r>
              <a:rPr lang="en-US" sz="3000" dirty="0" err="1" smtClean="0"/>
              <a:t>Ope</a:t>
            </a:r>
            <a:r>
              <a:rPr lang="id-ID" sz="3000" dirty="0" smtClean="0"/>
              <a:t>r</a:t>
            </a:r>
            <a:r>
              <a:rPr lang="en-US" sz="3000" dirty="0" err="1" smtClean="0"/>
              <a:t>asi</a:t>
            </a:r>
            <a:r>
              <a:rPr lang="en-US" sz="3000" dirty="0" smtClean="0"/>
              <a:t>/Proses </a:t>
            </a:r>
            <a:endParaRPr lang="en-US" sz="3000" dirty="0"/>
          </a:p>
          <a:p>
            <a:pPr lvl="1"/>
            <a:r>
              <a:rPr lang="en-US" sz="3000" dirty="0" err="1"/>
              <a:t>Produk</a:t>
            </a:r>
            <a:r>
              <a:rPr lang="en-US" sz="3000" dirty="0"/>
              <a:t>/</a:t>
            </a:r>
            <a:r>
              <a:rPr lang="en-US" sz="3000" dirty="0" err="1"/>
              <a:t>jasa</a:t>
            </a:r>
            <a:endParaRPr lang="en-US" sz="3000" dirty="0"/>
          </a:p>
          <a:p>
            <a:r>
              <a:rPr lang="en-US" sz="3000" dirty="0" err="1"/>
              <a:t>Pengawasan</a:t>
            </a:r>
            <a:r>
              <a:rPr lang="en-US" sz="3000" dirty="0"/>
              <a:t> </a:t>
            </a:r>
            <a:r>
              <a:rPr lang="en-US" sz="3000" dirty="0" err="1"/>
              <a:t>lingkungan</a:t>
            </a:r>
            <a:r>
              <a:rPr lang="en-US" sz="3000" dirty="0"/>
              <a:t> yang </a:t>
            </a:r>
            <a:r>
              <a:rPr lang="en-US" sz="3000" dirty="0" err="1"/>
              <a:t>berlangsung</a:t>
            </a:r>
            <a:r>
              <a:rPr lang="en-US" sz="3000" dirty="0"/>
              <a:t> </a:t>
            </a:r>
            <a:r>
              <a:rPr lang="en-US" sz="3000" dirty="0" err="1"/>
              <a:t>saat</a:t>
            </a:r>
            <a:r>
              <a:rPr lang="en-US" sz="3000" dirty="0"/>
              <a:t> </a:t>
            </a:r>
            <a:r>
              <a:rPr lang="en-US" sz="3000" dirty="0" err="1"/>
              <a:t>ini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18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Tindakan yang dilakukan saat ini mencakup :</a:t>
            </a:r>
            <a:br>
              <a:rPr lang="en-US" sz="2800"/>
            </a:br>
            <a:endParaRPr lang="en-US" sz="28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315200" cy="4495800"/>
          </a:xfrm>
        </p:spPr>
        <p:txBody>
          <a:bodyPr/>
          <a:lstStyle/>
          <a:p>
            <a:r>
              <a:rPr lang="en-US" sz="2800"/>
              <a:t>Efektifitas</a:t>
            </a:r>
          </a:p>
          <a:p>
            <a:r>
              <a:rPr lang="en-US" sz="2800"/>
              <a:t>Penempatan Staf</a:t>
            </a:r>
          </a:p>
          <a:p>
            <a:r>
              <a:rPr lang="en-US" sz="2800"/>
              <a:t>Pembiyaan</a:t>
            </a:r>
          </a:p>
          <a:p>
            <a:r>
              <a:rPr lang="en-US" sz="2800"/>
              <a:t>Dukungan manajemen puncak</a:t>
            </a:r>
          </a:p>
          <a:p>
            <a:r>
              <a:rPr lang="en-US" sz="2800"/>
              <a:t>Penempatan prosedur</a:t>
            </a:r>
          </a:p>
          <a:p>
            <a:r>
              <a:rPr lang="en-US" sz="2800"/>
              <a:t>Penggunaan konsultan</a:t>
            </a:r>
          </a:p>
          <a:p>
            <a:r>
              <a:rPr lang="en-US" sz="2800"/>
              <a:t>Sistem pengawasan lingkungan saat ini </a:t>
            </a:r>
          </a:p>
        </p:txBody>
      </p:sp>
    </p:spTree>
    <p:extLst>
      <p:ext uri="{BB962C8B-B14F-4D97-AF65-F5344CB8AC3E}">
        <p14:creationId xmlns:p14="http://schemas.microsoft.com/office/powerpoint/2010/main" val="366897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ISO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ISO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International Organization of </a:t>
            </a:r>
            <a:r>
              <a:rPr lang="en-US" dirty="0" err="1" smtClean="0"/>
              <a:t>Standarization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-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Standard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1997,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- </a:t>
            </a:r>
            <a:r>
              <a:rPr lang="en-US" dirty="0" err="1" smtClean="0"/>
              <a:t>Organisasi</a:t>
            </a:r>
            <a:r>
              <a:rPr lang="en-US" dirty="0" smtClean="0"/>
              <a:t> non </a:t>
            </a:r>
            <a:r>
              <a:rPr lang="en-US" dirty="0" err="1" smtClean="0"/>
              <a:t>Pemerintah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Anggota</a:t>
            </a:r>
            <a:r>
              <a:rPr lang="en-US" dirty="0" smtClean="0"/>
              <a:t>: -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Standarisasi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Negara-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negara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( </a:t>
            </a:r>
            <a:r>
              <a:rPr lang="en-US" i="1" u="sng" dirty="0" smtClean="0"/>
              <a:t>+</a:t>
            </a:r>
            <a:r>
              <a:rPr lang="en-US" i="1" dirty="0" smtClean="0"/>
              <a:t> </a:t>
            </a:r>
            <a:r>
              <a:rPr lang="en-US" dirty="0" smtClean="0"/>
              <a:t>118Negara)</a:t>
            </a:r>
            <a:r>
              <a:rPr lang="en-US" u="sng" dirty="0" smtClean="0"/>
              <a:t> 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Lembaga</a:t>
            </a:r>
            <a:r>
              <a:rPr lang="en-US" dirty="0" smtClean="0"/>
              <a:t> Lain : - </a:t>
            </a:r>
            <a:r>
              <a:rPr lang="en-US" dirty="0" err="1" smtClean="0"/>
              <a:t>Industri</a:t>
            </a:r>
            <a:r>
              <a:rPr lang="en-US" dirty="0" smtClean="0"/>
              <a:t>	   	- </a:t>
            </a:r>
            <a:r>
              <a:rPr lang="en-US" dirty="0" err="1" smtClean="0"/>
              <a:t>Konsumer</a:t>
            </a:r>
            <a:r>
              <a:rPr lang="en-US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	     - </a:t>
            </a:r>
            <a:r>
              <a:rPr lang="en-US" dirty="0" err="1" smtClean="0"/>
              <a:t>Laboratorium</a:t>
            </a:r>
            <a:r>
              <a:rPr lang="en-US" dirty="0" smtClean="0"/>
              <a:t>	- Engineer/</a:t>
            </a:r>
            <a:r>
              <a:rPr lang="en-US" dirty="0" err="1" smtClean="0"/>
              <a:t>Teknik</a:t>
            </a:r>
            <a:r>
              <a:rPr lang="en-US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	     - Org. </a:t>
            </a:r>
            <a:r>
              <a:rPr lang="en-US" dirty="0" err="1" smtClean="0"/>
              <a:t>Lingkungan</a:t>
            </a:r>
            <a:r>
              <a:rPr lang="en-US" dirty="0" smtClean="0"/>
              <a:t>  	-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Ketua</a:t>
            </a:r>
            <a:r>
              <a:rPr lang="en-US" dirty="0" smtClean="0"/>
              <a:t>		: Canada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Indonesia	: DSN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USA		</a:t>
            </a:r>
            <a:r>
              <a:rPr lang="id-ID" dirty="0" smtClean="0"/>
              <a:t>	</a:t>
            </a:r>
            <a:r>
              <a:rPr lang="en-US" dirty="0" smtClean="0"/>
              <a:t>: ANSI	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575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/>
              <a:t>Aktifitas Tambahan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438400"/>
          </a:xfrm>
          <a:noFill/>
        </p:spPr>
        <p:txBody>
          <a:bodyPr>
            <a:normAutofit fontScale="92500"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ditambahkan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melindungi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endParaRPr lang="en-US" sz="2800" dirty="0"/>
          </a:p>
          <a:p>
            <a:r>
              <a:rPr lang="en-US" sz="2800" dirty="0"/>
              <a:t>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rekomendasi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pengawasan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/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sertifikasi</a:t>
            </a:r>
            <a:endParaRPr lang="en-US" sz="2800" dirty="0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17525" y="3810000"/>
            <a:ext cx="8169275" cy="5794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Perkiraan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Manfaat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8093075" cy="1373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&amp; </a:t>
            </a:r>
            <a:r>
              <a:rPr lang="en-US" sz="2800" dirty="0" err="1"/>
              <a:t>manfaat</a:t>
            </a:r>
            <a:r>
              <a:rPr lang="en-US" sz="2800" dirty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,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diperkirakan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semula</a:t>
            </a:r>
            <a:r>
              <a:rPr lang="en-US" sz="2800" dirty="0"/>
              <a:t>/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39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KEBIJAKAN LINGKUNGAN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komitmen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tingkat</a:t>
            </a:r>
            <a:r>
              <a:rPr lang="en-US" i="1" dirty="0"/>
              <a:t> yang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tinggi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bersifat</a:t>
            </a:r>
            <a:r>
              <a:rPr lang="en-US" i="1" dirty="0"/>
              <a:t> </a:t>
            </a:r>
            <a:r>
              <a:rPr lang="en-US" i="1" dirty="0" err="1"/>
              <a:t>umum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deklarasi</a:t>
            </a:r>
            <a:r>
              <a:rPr lang="en-US" i="1" dirty="0"/>
              <a:t> yang </a:t>
            </a:r>
            <a:r>
              <a:rPr lang="en-US" i="1" dirty="0" err="1"/>
              <a:t>ditandatangani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</a:t>
            </a:r>
            <a:r>
              <a:rPr lang="en-US" i="1" dirty="0" err="1"/>
              <a:t>pimpinan</a:t>
            </a:r>
            <a:r>
              <a:rPr lang="en-US" i="1" dirty="0"/>
              <a:t> </a:t>
            </a:r>
            <a:r>
              <a:rPr lang="en-US" i="1" dirty="0" err="1"/>
              <a:t>organisasi</a:t>
            </a:r>
            <a:r>
              <a:rPr lang="en-US" i="1" dirty="0"/>
              <a:t> yang </a:t>
            </a:r>
            <a:r>
              <a:rPr lang="en-US" i="1" dirty="0" err="1"/>
              <a:t>menyatakan</a:t>
            </a:r>
            <a:r>
              <a:rPr lang="en-US" i="1" dirty="0"/>
              <a:t> </a:t>
            </a:r>
            <a:r>
              <a:rPr lang="en-US" i="1" dirty="0" err="1"/>
              <a:t>bahwa</a:t>
            </a:r>
            <a:r>
              <a:rPr lang="en-US" i="1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Perlingkungan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lingkungan</a:t>
            </a:r>
            <a:r>
              <a:rPr lang="en-US" i="1" dirty="0"/>
              <a:t>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prioritas</a:t>
            </a:r>
            <a:r>
              <a:rPr lang="en-US" i="1" dirty="0"/>
              <a:t> </a:t>
            </a:r>
            <a:r>
              <a:rPr lang="en-US" i="1" dirty="0" err="1"/>
              <a:t>utama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mengawasi</a:t>
            </a:r>
            <a:r>
              <a:rPr lang="en-US" i="1" dirty="0"/>
              <a:t> </a:t>
            </a:r>
            <a:r>
              <a:rPr lang="en-US" i="1" dirty="0" err="1"/>
              <a:t>dampak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lingkungan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efektif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72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: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9900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menunjukkan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jelas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kegiatan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r>
              <a:rPr lang="en-US" sz="2600" dirty="0"/>
              <a:t> (</a:t>
            </a:r>
            <a:r>
              <a:rPr lang="en-US" sz="2600" dirty="0" err="1"/>
              <a:t>seluruh</a:t>
            </a:r>
            <a:r>
              <a:rPr lang="en-US" sz="2600" dirty="0"/>
              <a:t> </a:t>
            </a:r>
            <a:r>
              <a:rPr lang="en-US" sz="2600" dirty="0" err="1"/>
              <a:t>kegiatan</a:t>
            </a:r>
            <a:r>
              <a:rPr lang="en-US" sz="26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 </a:t>
            </a:r>
            <a:r>
              <a:rPr lang="en-US" sz="2600" dirty="0" err="1"/>
              <a:t>tolak</a:t>
            </a:r>
            <a:r>
              <a:rPr lang="en-US" sz="2600" dirty="0"/>
              <a:t> </a:t>
            </a:r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pembentukan</a:t>
            </a:r>
            <a:r>
              <a:rPr lang="en-US" sz="2600" dirty="0"/>
              <a:t> </a:t>
            </a:r>
            <a:r>
              <a:rPr lang="en-US" sz="2600" dirty="0" err="1"/>
              <a:t>tujuan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sasaran</a:t>
            </a:r>
            <a:r>
              <a:rPr lang="en-US" sz="2600" dirty="0"/>
              <a:t> </a:t>
            </a:r>
            <a:r>
              <a:rPr lang="en-US" sz="2600" dirty="0" err="1"/>
              <a:t>dibidang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memberi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kerangka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menilai</a:t>
            </a:r>
            <a:r>
              <a:rPr lang="en-US" sz="2600" dirty="0"/>
              <a:t> </a:t>
            </a:r>
            <a:r>
              <a:rPr lang="en-US" sz="2600" dirty="0" err="1"/>
              <a:t>kemajuan</a:t>
            </a:r>
            <a:r>
              <a:rPr lang="en-US" sz="2600" dirty="0"/>
              <a:t> yang </a:t>
            </a:r>
            <a:r>
              <a:rPr lang="en-US" sz="2600" dirty="0" err="1"/>
              <a:t>disesuaikan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sasaran</a:t>
            </a:r>
            <a:r>
              <a:rPr lang="en-US" sz="2600" dirty="0"/>
              <a:t> &amp; </a:t>
            </a:r>
            <a:r>
              <a:rPr lang="en-US" sz="2600" dirty="0" err="1"/>
              <a:t>tujuan</a:t>
            </a:r>
            <a:r>
              <a:rPr lang="en-US" sz="2600" dirty="0"/>
              <a:t> yang </a:t>
            </a:r>
            <a:r>
              <a:rPr lang="en-US" sz="2600" dirty="0" err="1"/>
              <a:t>ada</a:t>
            </a:r>
            <a:r>
              <a:rPr lang="en-US" sz="2600" dirty="0"/>
              <a:t> yang </a:t>
            </a:r>
            <a:r>
              <a:rPr lang="en-US" sz="2600" dirty="0" err="1"/>
              <a:t>diarahkan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meminimumkan</a:t>
            </a:r>
            <a:r>
              <a:rPr lang="en-US" sz="2600" dirty="0"/>
              <a:t> </a:t>
            </a:r>
            <a:r>
              <a:rPr lang="en-US" sz="2600" dirty="0" err="1"/>
              <a:t>danpak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dikomunikasikan</a:t>
            </a:r>
            <a:r>
              <a:rPr lang="en-US" sz="2600" dirty="0"/>
              <a:t>, </a:t>
            </a:r>
            <a:r>
              <a:rPr lang="en-US" sz="2600" dirty="0" err="1"/>
              <a:t>tersedia</a:t>
            </a:r>
            <a:r>
              <a:rPr lang="en-US" sz="2600" dirty="0"/>
              <a:t> </a:t>
            </a:r>
            <a:r>
              <a:rPr lang="en-US" sz="2600" dirty="0" err="1"/>
              <a:t>bagi</a:t>
            </a:r>
            <a:r>
              <a:rPr lang="en-US" sz="2600" dirty="0"/>
              <a:t> </a:t>
            </a:r>
            <a:r>
              <a:rPr lang="en-US" sz="2600" dirty="0" err="1"/>
              <a:t>masyarakat</a:t>
            </a:r>
            <a:r>
              <a:rPr lang="en-US" sz="2600" dirty="0"/>
              <a:t> </a:t>
            </a:r>
            <a:r>
              <a:rPr lang="en-US" sz="2600" dirty="0" err="1"/>
              <a:t>dipromosikan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didukung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pekerja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baca</a:t>
            </a:r>
            <a:r>
              <a:rPr lang="en-US" sz="2600" dirty="0"/>
              <a:t>/</a:t>
            </a:r>
            <a:r>
              <a:rPr lang="en-US" sz="2600" dirty="0" err="1"/>
              <a:t>membaca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732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4000" dirty="0" err="1"/>
              <a:t>Kebijakan</a:t>
            </a:r>
            <a:r>
              <a:rPr lang="en-US" sz="4000" dirty="0"/>
              <a:t> </a:t>
            </a:r>
            <a:r>
              <a:rPr lang="en-US" sz="4000" dirty="0" err="1" smtClean="0"/>
              <a:t>dapat</a:t>
            </a:r>
            <a:r>
              <a:rPr lang="id-ID" sz="4000" dirty="0" smtClean="0"/>
              <a:t> </a:t>
            </a:r>
            <a:r>
              <a:rPr lang="en-US" sz="4000" dirty="0" smtClean="0"/>
              <a:t>di</a:t>
            </a:r>
            <a:r>
              <a:rPr lang="id-ID" sz="4000" dirty="0" smtClean="0"/>
              <a:t> </a:t>
            </a:r>
            <a:r>
              <a:rPr lang="en-US" sz="4000" dirty="0" err="1" smtClean="0"/>
              <a:t>komunikasikan</a:t>
            </a:r>
            <a:endParaRPr lang="en-US" sz="40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2971800"/>
          </a:xfrm>
          <a:solidFill>
            <a:srgbClr val="009900"/>
          </a:solidFill>
        </p:spPr>
        <p:txBody>
          <a:bodyPr/>
          <a:lstStyle/>
          <a:p>
            <a:r>
              <a:rPr lang="en-US" dirty="0" err="1"/>
              <a:t>Ditempel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dilihat</a:t>
            </a:r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buletin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memo</a:t>
            </a:r>
          </a:p>
          <a:p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/</a:t>
            </a:r>
            <a:r>
              <a:rPr lang="en-US" dirty="0" err="1"/>
              <a:t>sinambung</a:t>
            </a:r>
            <a:endParaRPr lang="en-US" dirty="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1828800"/>
            <a:ext cx="8229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39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TUJUAN &amp; SASARAN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2057400"/>
          </a:xfrm>
          <a:solidFill>
            <a:srgbClr val="009900"/>
          </a:solidFill>
        </p:spPr>
        <p:txBody>
          <a:bodyPr/>
          <a:lstStyle/>
          <a:p>
            <a:r>
              <a:rPr lang="en-US" sz="2600"/>
              <a:t>Tujuan : Suatu rencana yang luas yang dapat membantu pencapaian kebijakan</a:t>
            </a:r>
          </a:p>
          <a:p>
            <a:r>
              <a:rPr lang="en-US" sz="2600"/>
              <a:t>Sasaran : Suatu yang sifatnya kwantitatif dipakai mengukur keberhasilan tujuan</a:t>
            </a:r>
          </a:p>
          <a:p>
            <a:endParaRPr lang="en-US" sz="2600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57200" y="3276600"/>
            <a:ext cx="8686800" cy="264795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err="1"/>
              <a:t>Tujuan</a:t>
            </a:r>
            <a:r>
              <a:rPr lang="en-US" sz="2400" dirty="0"/>
              <a:t> &amp;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 / </a:t>
            </a:r>
            <a:r>
              <a:rPr lang="en-US" sz="2400" dirty="0" err="1"/>
              <a:t>tdak</a:t>
            </a:r>
            <a:r>
              <a:rPr lang="en-US" sz="2400" dirty="0"/>
              <a:t> </a:t>
            </a:r>
            <a:r>
              <a:rPr lang="en-US" sz="2400" dirty="0" err="1"/>
              <a:t>bertentangan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kesesuaian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,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,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terintegrasi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/</a:t>
            </a:r>
            <a:r>
              <a:rPr lang="en-US" sz="2400" dirty="0" err="1"/>
              <a:t>fleksibilitas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/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99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/>
              <a:t>IDENTIFIKASI ASPEK LINGKUNGAN YANG TERKAIT DENGAN KEGIATAN PADA UNIT OPERASI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495800"/>
          </a:xfrm>
        </p:spPr>
        <p:txBody>
          <a:bodyPr/>
          <a:lstStyle/>
          <a:p>
            <a:r>
              <a:rPr lang="en-US"/>
              <a:t>Emisi ke udara</a:t>
            </a:r>
          </a:p>
          <a:p>
            <a:r>
              <a:rPr lang="en-US"/>
              <a:t>Pembuangan ke Air</a:t>
            </a:r>
          </a:p>
          <a:p>
            <a:r>
              <a:rPr lang="en-US"/>
              <a:t>Manajemen Limbah</a:t>
            </a:r>
          </a:p>
          <a:p>
            <a:r>
              <a:rPr lang="en-US"/>
              <a:t>Kontaminasi tanah</a:t>
            </a:r>
          </a:p>
          <a:p>
            <a:r>
              <a:rPr lang="en-US"/>
              <a:t>Penggunaan bahan bakar &amp; sumber daya alam</a:t>
            </a:r>
          </a:p>
          <a:p>
            <a:r>
              <a:rPr lang="en-US"/>
              <a:t>Isu masyarakat &amp; lingkungan lokal lainnya</a:t>
            </a: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533400" y="1905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674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72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4953000" y="1828800"/>
            <a:ext cx="3810000" cy="2438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133134" name="Oval 14"/>
          <p:cNvSpPr>
            <a:spLocks noChangeArrowheads="1"/>
          </p:cNvSpPr>
          <p:nvPr/>
        </p:nvSpPr>
        <p:spPr bwMode="auto">
          <a:xfrm>
            <a:off x="457200" y="1828800"/>
            <a:ext cx="4114800" cy="2362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447800" y="609600"/>
            <a:ext cx="2151551" cy="58477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ISO 9000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85800" y="2051050"/>
            <a:ext cx="3657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Standard </a:t>
            </a:r>
            <a:r>
              <a:rPr lang="en-US" sz="2000" dirty="0" err="1"/>
              <a:t>Mutu</a:t>
            </a:r>
            <a:endParaRPr lang="en-US" sz="2000" dirty="0"/>
          </a:p>
          <a:p>
            <a:pPr algn="ctr"/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tolak</a:t>
            </a:r>
            <a:r>
              <a:rPr lang="en-US" sz="2000" dirty="0"/>
              <a:t> </a:t>
            </a:r>
            <a:r>
              <a:rPr lang="en-US" sz="2000" dirty="0" err="1"/>
              <a:t>ukur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kekonsistenan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endParaRPr lang="en-US" sz="2000" dirty="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486400" y="609600"/>
            <a:ext cx="2613025" cy="52322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ISO 14000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181600" y="2362200"/>
            <a:ext cx="342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Standard Lingkungan</a:t>
            </a:r>
          </a:p>
          <a:p>
            <a:pPr algn="ctr"/>
            <a:r>
              <a:rPr lang="en-US" sz="2400">
                <a:solidFill>
                  <a:schemeClr val="bg2"/>
                </a:solidFill>
              </a:rPr>
              <a:t>Pendekatan baru dalam perlindungan lingkungan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990600" y="5029200"/>
            <a:ext cx="2895600" cy="831850"/>
          </a:xfrm>
          <a:prstGeom prst="rect">
            <a:avLst/>
          </a:prstGeom>
          <a:solidFill>
            <a:srgbClr val="80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Didorong oleh pasar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5029200" y="5029200"/>
            <a:ext cx="3657600" cy="707886"/>
          </a:xfrm>
          <a:prstGeom prst="rect">
            <a:avLst/>
          </a:prstGeom>
          <a:solidFill>
            <a:srgbClr val="9933FF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/>
              <a:t>Didorong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&amp; </a:t>
            </a:r>
            <a:r>
              <a:rPr lang="en-US" sz="2000" dirty="0" err="1"/>
              <a:t>Perundang-undangan</a:t>
            </a:r>
            <a:endParaRPr lang="en-US" sz="2000" dirty="0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2438400" y="1371600"/>
            <a:ext cx="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858000" y="4419600"/>
            <a:ext cx="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781800" y="1371600"/>
            <a:ext cx="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2362200" y="4419600"/>
            <a:ext cx="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046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ISO 14000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Serentetan</a:t>
            </a:r>
            <a:r>
              <a:rPr lang="en-US" dirty="0" smtClean="0"/>
              <a:t> standard </a:t>
            </a:r>
            <a:r>
              <a:rPr lang="en-US" dirty="0" err="1" smtClean="0"/>
              <a:t>dasar</a:t>
            </a:r>
            <a:endParaRPr lang="en-US" dirty="0" smtClean="0"/>
          </a:p>
          <a:p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ISO</a:t>
            </a:r>
          </a:p>
          <a:p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/</a:t>
            </a:r>
            <a:r>
              <a:rPr lang="en-US" dirty="0" err="1" smtClean="0"/>
              <a:t>kecil</a:t>
            </a:r>
            <a:endParaRPr lang="en-US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buFontTx/>
              <a:buNone/>
            </a:pPr>
            <a:endParaRPr lang="en-US" sz="1600" dirty="0" smtClean="0">
              <a:solidFill>
                <a:srgbClr val="FFCC00"/>
              </a:solidFill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dirty="0" smtClean="0">
              <a:solidFill>
                <a:srgbClr val="FFCC00"/>
              </a:solidFill>
            </a:endParaRPr>
          </a:p>
          <a:p>
            <a:endParaRPr lang="en-US" dirty="0" smtClean="0">
              <a:solidFill>
                <a:srgbClr val="FFCC00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906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Utama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endParaRPr lang="en-US" dirty="0" smtClean="0"/>
          </a:p>
          <a:p>
            <a:pPr>
              <a:buFontTx/>
              <a:buNone/>
            </a:pPr>
            <a:endParaRPr lang="en-US" sz="1200" dirty="0" smtClean="0"/>
          </a:p>
          <a:p>
            <a:r>
              <a:rPr lang="en-US" dirty="0" err="1" smtClean="0"/>
              <a:t>Caranya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Konservasi</a:t>
            </a:r>
            <a:endParaRPr lang="en-US" dirty="0" smtClean="0"/>
          </a:p>
          <a:p>
            <a:pPr lvl="1"/>
            <a:r>
              <a:rPr lang="en-US" dirty="0" err="1" smtClean="0"/>
              <a:t>Preservasi</a:t>
            </a:r>
            <a:endParaRPr lang="en-US" dirty="0" smtClean="0"/>
          </a:p>
          <a:p>
            <a:r>
              <a:rPr lang="en-US" sz="2800" dirty="0" err="1" smtClean="0"/>
              <a:t>Konservasi</a:t>
            </a:r>
            <a:r>
              <a:rPr lang="en-US" sz="2800" dirty="0" smtClean="0"/>
              <a:t> :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dimanfaatkan</a:t>
            </a:r>
            <a:r>
              <a:rPr lang="en-US" sz="2800" dirty="0" smtClean="0"/>
              <a:t> </a:t>
            </a:r>
            <a:r>
              <a:rPr lang="en-US" sz="2800" dirty="0" err="1" smtClean="0"/>
              <a:t>tapi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merusak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Preservasi</a:t>
            </a:r>
            <a:r>
              <a:rPr lang="en-US" sz="2800" dirty="0" smtClean="0"/>
              <a:t> :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mengganggu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endParaRPr lang="en-US" sz="28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22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/>
              <a:t>Standard Apa 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686800" cy="33131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 smtClean="0"/>
              <a:t>diter</a:t>
            </a:r>
            <a:r>
              <a:rPr lang="id-ID" sz="2400" dirty="0"/>
              <a:t>b</a:t>
            </a:r>
            <a:r>
              <a:rPr lang="en-US" sz="2400" dirty="0" err="1" smtClean="0"/>
              <a:t>itkan</a:t>
            </a:r>
            <a:r>
              <a:rPr lang="en-US" sz="2400" dirty="0" smtClean="0"/>
              <a:t> </a:t>
            </a:r>
            <a:r>
              <a:rPr lang="en-US" sz="2400" dirty="0" err="1"/>
              <a:t>seri</a:t>
            </a:r>
            <a:r>
              <a:rPr lang="en-US" sz="2400" dirty="0"/>
              <a:t> : ISO 14.000</a:t>
            </a:r>
          </a:p>
          <a:p>
            <a:r>
              <a:rPr lang="en-US" sz="2400" dirty="0"/>
              <a:t>ISO 14.001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r>
              <a:rPr lang="en-US" sz="2400" dirty="0"/>
              <a:t>ISO 14.004 </a:t>
            </a:r>
            <a:r>
              <a:rPr lang="en-US" sz="2400" dirty="0">
                <a:sym typeface="Wingdings" pitchFamily="2" charset="2"/>
              </a:rPr>
              <a:t>   </a:t>
            </a:r>
            <a:r>
              <a:rPr lang="en-US" sz="2400" dirty="0" err="1">
                <a:sym typeface="Wingdings" pitchFamily="2" charset="2"/>
              </a:rPr>
              <a:t>Bersifat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Informatif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		      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Perusahaan : 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      Kecil  &amp; </a:t>
            </a:r>
            <a:r>
              <a:rPr lang="en-US" sz="2400" dirty="0" err="1"/>
              <a:t>Menengah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9262" y="4149080"/>
            <a:ext cx="835415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Arial" pitchFamily="34" charset="0"/>
              </a:rPr>
              <a:t>ISO 14010 – 14015 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itchFamily="34" charset="0"/>
              </a:rPr>
              <a:t>Audit </a:t>
            </a:r>
            <a:r>
              <a:rPr lang="en-US" sz="2400" dirty="0" err="1">
                <a:latin typeface="Arial" pitchFamily="34" charset="0"/>
              </a:rPr>
              <a:t>Lingkungan</a:t>
            </a:r>
            <a:endParaRPr lang="en-US" sz="2400" dirty="0">
              <a:latin typeface="Arial" pitchFamily="34" charset="0"/>
            </a:endParaRPr>
          </a:p>
          <a:p>
            <a:pPr eaLnBrk="1" hangingPunct="1"/>
            <a:r>
              <a:rPr lang="en-US" sz="2400" dirty="0">
                <a:latin typeface="Arial" pitchFamily="34" charset="0"/>
              </a:rPr>
              <a:t>ISO 14020 – 14024 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Eco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Labelling</a:t>
            </a:r>
            <a:endParaRPr lang="en-US" sz="2400" dirty="0">
              <a:latin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400" dirty="0">
                <a:latin typeface="Arial" pitchFamily="34" charset="0"/>
              </a:rPr>
              <a:t>ISO 14041 – 14044 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Analisis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Daur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Hidup</a:t>
            </a:r>
            <a:endParaRPr lang="en-US" sz="2400" dirty="0">
              <a:latin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400" dirty="0">
                <a:latin typeface="Arial" pitchFamily="34" charset="0"/>
              </a:rPr>
              <a:t>ISO 14060 		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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Aspek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Lingkungan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Standar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Produk</a:t>
            </a:r>
            <a:endParaRPr lang="en-US" sz="2400" dirty="0">
              <a:latin typeface="Arial" pitchFamily="34" charset="0"/>
            </a:endParaRPr>
          </a:p>
          <a:p>
            <a:pPr eaLnBrk="1" hangingPunct="1"/>
            <a:endParaRPr lang="en-US" sz="2800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69824" y="1260478"/>
            <a:ext cx="244719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 </a:t>
            </a:r>
            <a:r>
              <a:rPr lang="en-US" sz="2000" dirty="0" err="1"/>
              <a:t>Sertifikat</a:t>
            </a:r>
            <a:r>
              <a:rPr lang="en-US" sz="2000" dirty="0"/>
              <a:t> &amp;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sertifikat</a:t>
            </a:r>
            <a:endParaRPr lang="en-US" sz="2000" dirty="0"/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>
            <a:off x="7489581" y="1412876"/>
            <a:ext cx="360485" cy="576263"/>
          </a:xfrm>
          <a:prstGeom prst="rightBrace">
            <a:avLst>
              <a:gd name="adj1" fmla="val 122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77770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ISO 14001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595005" cy="44299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Standarisasi</a:t>
            </a:r>
            <a:r>
              <a:rPr lang="en-US" sz="2200" dirty="0" smtClean="0"/>
              <a:t> </a:t>
            </a:r>
            <a:r>
              <a:rPr lang="en-US" sz="2200" dirty="0" err="1" smtClean="0"/>
              <a:t>Internasional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 </a:t>
            </a:r>
            <a:endParaRPr lang="id-ID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id-ID" sz="2200" dirty="0"/>
              <a:t>	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Memadukan</a:t>
            </a:r>
            <a:r>
              <a:rPr lang="en-US" sz="2200" dirty="0" smtClean="0"/>
              <a:t> </a:t>
            </a:r>
            <a:r>
              <a:rPr lang="en-US" sz="2200" dirty="0" err="1" smtClean="0"/>
              <a:t>kriteria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kriteria</a:t>
            </a:r>
            <a:r>
              <a:rPr lang="en-US" sz="2200" dirty="0" smtClean="0"/>
              <a:t> </a:t>
            </a:r>
            <a:r>
              <a:rPr lang="en-US" sz="2200" dirty="0" err="1" smtClean="0"/>
              <a:t>kinerja</a:t>
            </a:r>
            <a:r>
              <a:rPr lang="en-US" sz="2200" dirty="0" smtClean="0"/>
              <a:t> </a:t>
            </a:r>
            <a:endParaRPr lang="id-ID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id-ID" sz="2200" dirty="0"/>
              <a:t>	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tingkatan</a:t>
            </a:r>
            <a:endParaRPr lang="en-US" sz="22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Sifatnya</a:t>
            </a:r>
            <a:r>
              <a:rPr lang="en-US" sz="2200" dirty="0" smtClean="0"/>
              <a:t> </a:t>
            </a:r>
            <a:r>
              <a:rPr lang="en-US" sz="2200" dirty="0" err="1" smtClean="0"/>
              <a:t>sukarela</a:t>
            </a:r>
            <a:r>
              <a:rPr lang="en-US" sz="2200" dirty="0" smtClean="0"/>
              <a:t>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 </a:t>
            </a:r>
            <a:r>
              <a:rPr lang="en-US" sz="2200" dirty="0" err="1" smtClean="0"/>
              <a:t>dianjurkan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endParaRPr lang="id-ID" sz="2200" dirty="0"/>
          </a:p>
          <a:p>
            <a:pPr marL="0" indent="0">
              <a:lnSpc>
                <a:spcPct val="80000"/>
              </a:lnSpc>
              <a:buNone/>
            </a:pPr>
            <a:r>
              <a:rPr lang="id-ID" sz="2200" dirty="0" smtClean="0"/>
              <a:t>	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aturannya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endParaRPr lang="id-ID" sz="2200" dirty="0"/>
          </a:p>
          <a:p>
            <a:pPr marL="0" indent="0">
              <a:lnSpc>
                <a:spcPct val="80000"/>
              </a:lnSpc>
              <a:buNone/>
            </a:pPr>
            <a:r>
              <a:rPr lang="id-ID" sz="2200" dirty="0" smtClean="0"/>
              <a:t>	</a:t>
            </a:r>
            <a:r>
              <a:rPr lang="en-US" sz="2200" dirty="0" err="1" smtClean="0"/>
              <a:t>penyempurnaan</a:t>
            </a:r>
            <a:r>
              <a:rPr lang="en-US" sz="2200" dirty="0" smtClean="0"/>
              <a:t> </a:t>
            </a:r>
            <a:r>
              <a:rPr lang="en-US" sz="2200" dirty="0" err="1" smtClean="0"/>
              <a:t>kinerja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berkelanjutan</a:t>
            </a:r>
            <a:r>
              <a:rPr lang="en-US" sz="2200" dirty="0" smtClean="0"/>
              <a:t> </a:t>
            </a:r>
            <a:endParaRPr lang="id-ID" sz="2200" dirty="0"/>
          </a:p>
          <a:p>
            <a:pPr marL="0" indent="0">
              <a:lnSpc>
                <a:spcPct val="80000"/>
              </a:lnSpc>
              <a:buNone/>
            </a:pPr>
            <a:r>
              <a:rPr lang="id-ID" sz="2200" dirty="0" smtClean="0"/>
              <a:t>	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proses audit &amp; </a:t>
            </a:r>
            <a:r>
              <a:rPr lang="en-US" sz="2200" dirty="0" err="1" smtClean="0"/>
              <a:t>pengkajian</a:t>
            </a:r>
            <a:endParaRPr lang="en-US" sz="22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Standarisasi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berlaku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ukuran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Memperhitungkan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/>
              <a:t>	- </a:t>
            </a:r>
            <a:r>
              <a:rPr lang="en-US" sz="2200" i="1" dirty="0" err="1" smtClean="0"/>
              <a:t>Geografis</a:t>
            </a:r>
            <a:r>
              <a:rPr lang="en-US" sz="2200" i="1" dirty="0" smtClean="0"/>
              <a:t>	- </a:t>
            </a:r>
            <a:r>
              <a:rPr lang="en-US" sz="2200" i="1" dirty="0" err="1" smtClean="0"/>
              <a:t>Sosial</a:t>
            </a:r>
            <a:r>
              <a:rPr lang="en-US" sz="2200" i="1" dirty="0" smtClean="0"/>
              <a:t>		- </a:t>
            </a:r>
            <a:r>
              <a:rPr lang="en-US" sz="2200" i="1" dirty="0" err="1" smtClean="0"/>
              <a:t>Budaya</a:t>
            </a:r>
            <a:endParaRPr lang="en-US" sz="2200" i="1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913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Persyaratan ISO 14001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</a:rPr>
              <a:t>Komitmen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</a:rPr>
              <a:t> Top/senior </a:t>
            </a:r>
            <a:r>
              <a:rPr lang="en-US" dirty="0" err="1" smtClean="0">
                <a:latin typeface="Times New Roman" pitchFamily="18" charset="0"/>
              </a:rPr>
              <a:t>manajemen</a:t>
            </a: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Melaksanakan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kaji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awal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Lingkungan</a:t>
            </a: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latin typeface="Times New Roman" pitchFamily="18" charset="0"/>
              </a:rPr>
              <a:t> Membuat Kebijakan Lingkungan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latin typeface="Times New Roman" pitchFamily="18" charset="0"/>
              </a:rPr>
              <a:t>Menentukan tujuan dan sasaran Lingkungan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</a:rPr>
              <a:t>Membuat</a:t>
            </a:r>
            <a:r>
              <a:rPr lang="en-US" dirty="0" smtClean="0">
                <a:latin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</a:rPr>
              <a:t>melaksanakan</a:t>
            </a:r>
            <a:r>
              <a:rPr lang="en-US" dirty="0" smtClean="0">
                <a:latin typeface="Times New Roman" pitchFamily="18" charset="0"/>
              </a:rPr>
              <a:t> program </a:t>
            </a:r>
            <a:r>
              <a:rPr lang="en-US" dirty="0" err="1" smtClean="0">
                <a:latin typeface="Times New Roman" pitchFamily="18" charset="0"/>
              </a:rPr>
              <a:t>manajemen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lingkungan</a:t>
            </a:r>
            <a:r>
              <a:rPr lang="en-US" dirty="0" smtClean="0">
                <a:latin typeface="Times New Roman" pitchFamily="18" charset="0"/>
              </a:rPr>
              <a:t>  </a:t>
            </a:r>
            <a:endParaRPr lang="id-ID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d-ID" dirty="0">
                <a:latin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</a:rPr>
              <a:t>Evaluasi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latin typeface="Times New Roman" pitchFamily="18" charset="0"/>
              </a:rPr>
              <a:t>Pengelolaan lingkungan yg berkelanjutan</a:t>
            </a: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671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PENCEGAHAN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3200400" cy="1676400"/>
          </a:xfrm>
          <a:solidFill>
            <a:srgbClr val="009900"/>
          </a:solidFill>
        </p:spPr>
        <p:txBody>
          <a:bodyPr>
            <a:normAutofit fontScale="92500"/>
          </a:bodyPr>
          <a:lstStyle/>
          <a:p>
            <a:r>
              <a:rPr lang="en-US" sz="2800"/>
              <a:t>Mencegah</a:t>
            </a:r>
          </a:p>
          <a:p>
            <a:r>
              <a:rPr lang="en-US" sz="2800"/>
              <a:t>Mengurangi</a:t>
            </a:r>
          </a:p>
          <a:p>
            <a:r>
              <a:rPr lang="en-US" sz="2800"/>
              <a:t>mengendalikan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013325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5867400" y="1447800"/>
            <a:ext cx="1905000" cy="152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Dampak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2209800" y="3733800"/>
            <a:ext cx="4373563" cy="2282825"/>
          </a:xfrm>
          <a:prstGeom prst="rect">
            <a:avLst/>
          </a:prstGeom>
          <a:solidFill>
            <a:srgbClr val="99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Pengolahan</a:t>
            </a:r>
          </a:p>
          <a:p>
            <a:r>
              <a:rPr lang="en-US" sz="2400"/>
              <a:t>Daur Ulang</a:t>
            </a:r>
          </a:p>
          <a:p>
            <a:r>
              <a:rPr lang="en-US" sz="2400"/>
              <a:t>Perubahab Proses</a:t>
            </a:r>
          </a:p>
          <a:p>
            <a:r>
              <a:rPr lang="en-US" sz="2400"/>
              <a:t>Mekanisme Pengendalian</a:t>
            </a:r>
          </a:p>
          <a:p>
            <a:r>
              <a:rPr lang="en-US" sz="2400"/>
              <a:t>Penggunaan SDA yang Efisien</a:t>
            </a:r>
          </a:p>
          <a:p>
            <a:r>
              <a:rPr lang="en-US" sz="2400"/>
              <a:t>Penggantian Bahan</a:t>
            </a:r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4191000" y="1905000"/>
            <a:ext cx="1219200" cy="9144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3369" name="AutoShape 9"/>
          <p:cNvSpPr>
            <a:spLocks noChangeArrowheads="1"/>
          </p:cNvSpPr>
          <p:nvPr/>
        </p:nvSpPr>
        <p:spPr bwMode="auto">
          <a:xfrm rot="5400000">
            <a:off x="3848100" y="27051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41821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132</TotalTime>
  <Words>788</Words>
  <Application>Microsoft Office PowerPoint</Application>
  <PresentationFormat>On-screen Show (4:3)</PresentationFormat>
  <Paragraphs>222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Autumn</vt:lpstr>
      <vt:lpstr>ISO 14000 dan ISO 14001</vt:lpstr>
      <vt:lpstr>Apa itu ISO</vt:lpstr>
      <vt:lpstr>PowerPoint Presentation</vt:lpstr>
      <vt:lpstr>Apa itu ISO 14000</vt:lpstr>
      <vt:lpstr>Tujuan Utama</vt:lpstr>
      <vt:lpstr>Standard Apa ?</vt:lpstr>
      <vt:lpstr>ISO 14001</vt:lpstr>
      <vt:lpstr>Persyaratan ISO 14001</vt:lpstr>
      <vt:lpstr>PENCEGAHAN</vt:lpstr>
      <vt:lpstr>UNSUR-UNSUR DAMPAK LINGKUNGAN</vt:lpstr>
      <vt:lpstr>PowerPoint Presentation</vt:lpstr>
      <vt:lpstr>MANFAAT PENERAPAN SISTIM MANAJEMEN LINGKUNGAN</vt:lpstr>
      <vt:lpstr>KONSEP SML</vt:lpstr>
      <vt:lpstr>PowerPoint Presentation</vt:lpstr>
      <vt:lpstr>KEBIJAKAN LINGKUNGAN</vt:lpstr>
      <vt:lpstr>KAJI AWAL LINGKUNGAN</vt:lpstr>
      <vt:lpstr>KAJI AWAL MENCAKUP HAL :</vt:lpstr>
      <vt:lpstr>IDENTIFIKASI DAMPAK UTAMA DARI KEGIATAN OPERASIONAL</vt:lpstr>
      <vt:lpstr>Tindakan yang dilakukan saat ini mencakup : </vt:lpstr>
      <vt:lpstr>Aktifitas Tambahan</vt:lpstr>
      <vt:lpstr>KEBIJAKAN LINGKUNGAN</vt:lpstr>
      <vt:lpstr>Kebijakan yang dibuat :</vt:lpstr>
      <vt:lpstr>Kebijakan dapat di komunikasikan</vt:lpstr>
      <vt:lpstr>TUJUAN &amp; SASARAN</vt:lpstr>
      <vt:lpstr>IDENTIFIKASI ASPEK LINGKUNGAN YANG TERKAIT DENGAN KEGIATAN PADA UNIT OPERASI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PC</dc:creator>
  <cp:lastModifiedBy>HP PC</cp:lastModifiedBy>
  <cp:revision>7</cp:revision>
  <dcterms:created xsi:type="dcterms:W3CDTF">2018-05-23T07:59:01Z</dcterms:created>
  <dcterms:modified xsi:type="dcterms:W3CDTF">2018-05-23T10:11:43Z</dcterms:modified>
</cp:coreProperties>
</file>