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sldIdLst>
    <p:sldId id="256" r:id="rId2"/>
    <p:sldId id="292" r:id="rId3"/>
    <p:sldId id="290" r:id="rId4"/>
    <p:sldId id="291" r:id="rId5"/>
    <p:sldId id="30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303" r:id="rId17"/>
    <p:sldId id="304" r:id="rId18"/>
    <p:sldId id="305" r:id="rId19"/>
    <p:sldId id="306" r:id="rId20"/>
    <p:sldId id="307" r:id="rId21"/>
    <p:sldId id="270" r:id="rId22"/>
    <p:sldId id="293" r:id="rId23"/>
    <p:sldId id="274" r:id="rId24"/>
    <p:sldId id="295" r:id="rId25"/>
    <p:sldId id="297" r:id="rId26"/>
    <p:sldId id="298" r:id="rId27"/>
    <p:sldId id="299" r:id="rId28"/>
    <p:sldId id="301" r:id="rId29"/>
    <p:sldId id="300" r:id="rId30"/>
    <p:sldId id="310" r:id="rId31"/>
    <p:sldId id="311" r:id="rId32"/>
    <p:sldId id="312" r:id="rId33"/>
    <p:sldId id="313" r:id="rId34"/>
    <p:sldId id="289" r:id="rId35"/>
    <p:sldId id="302" r:id="rId36"/>
    <p:sldId id="314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>
      <p:cViewPr varScale="1">
        <p:scale>
          <a:sx n="50" d="100"/>
          <a:sy n="50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2A78-6BA0-4070-AA80-F213B313D42E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3B599-E882-4A76-826B-10DB6E7157F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04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CBCEF-A963-4AE8-84ED-026E74538F0A}" type="slidenum">
              <a:rPr lang="en-US"/>
              <a:pPr/>
              <a:t>34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990600"/>
            <a:ext cx="4572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80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069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2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775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73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8075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646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43743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45848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2A92-6003-4B2D-B0FF-78FA9D5C5C83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YL - BLOK 4.1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478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5198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6479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799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626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094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411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565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F73F-E986-4539-B999-A70C1B2514EB}" type="datetimeFigureOut">
              <a:rPr lang="en-US" smtClean="0"/>
              <a:pPr/>
              <a:t>5/23/2018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2D2482-B86B-4D01-988B-401F1DA6A18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281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SG" sz="5400" dirty="0"/>
              <a:t>AUDIT LINGKUNGAN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AHMAD IRFANDI, SKM., MKM</a:t>
            </a:r>
            <a:endParaRPr lang="en-S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800" dirty="0">
                <a:solidFill>
                  <a:schemeClr val="tx1"/>
                </a:solidFill>
                <a:cs typeface="Times New Roman" pitchFamily="18" charset="0"/>
              </a:rPr>
              <a:t>DEFINISI AUDIT </a:t>
            </a:r>
            <a:r>
              <a:rPr lang="en-US" sz="38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3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id-ID" sz="3800" dirty="0">
                <a:solidFill>
                  <a:schemeClr val="tx1"/>
                </a:solidFill>
                <a:cs typeface="Times New Roman" pitchFamily="18" charset="0"/>
              </a:rPr>
              <a:t>(US-EPA)</a:t>
            </a:r>
            <a:endParaRPr lang="en-GB" sz="3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928802"/>
            <a:ext cx="7786742" cy="4114800"/>
          </a:xfrm>
        </p:spPr>
        <p:txBody>
          <a:bodyPr/>
          <a:lstStyle/>
          <a:p>
            <a:pPr algn="just"/>
            <a:r>
              <a:rPr lang="en-GB" dirty="0" err="1">
                <a:cs typeface="Times New Roman" pitchFamily="18" charset="0"/>
              </a:rPr>
              <a:t>Suatu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pemeriksaan</a:t>
            </a:r>
            <a:r>
              <a:rPr lang="en-GB" dirty="0">
                <a:cs typeface="Times New Roman" pitchFamily="18" charset="0"/>
              </a:rPr>
              <a:t> yang </a:t>
            </a:r>
            <a:r>
              <a:rPr lang="en-GB" dirty="0" err="1">
                <a:cs typeface="Times New Roman" pitchFamily="18" charset="0"/>
              </a:rPr>
              <a:t>sistematis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dirty="0" err="1">
                <a:cs typeface="Times New Roman" pitchFamily="18" charset="0"/>
              </a:rPr>
              <a:t>terdokumentasi</a:t>
            </a:r>
            <a:r>
              <a:rPr lang="en-GB" dirty="0">
                <a:cs typeface="Times New Roman" pitchFamily="18" charset="0"/>
              </a:rPr>
              <a:t>, periodic </a:t>
            </a:r>
            <a:r>
              <a:rPr lang="en-GB" dirty="0" err="1">
                <a:cs typeface="Times New Roman" pitchFamily="18" charset="0"/>
              </a:rPr>
              <a:t>dan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obyektif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berdasarkan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aturan</a:t>
            </a:r>
            <a:r>
              <a:rPr lang="en-GB" dirty="0">
                <a:cs typeface="Times New Roman" pitchFamily="18" charset="0"/>
              </a:rPr>
              <a:t> yang </a:t>
            </a:r>
            <a:r>
              <a:rPr lang="en-GB" dirty="0" err="1">
                <a:cs typeface="Times New Roman" pitchFamily="18" charset="0"/>
              </a:rPr>
              <a:t>tersedia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terhadap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fasilitas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operasi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praktek</a:t>
            </a:r>
            <a:r>
              <a:rPr lang="en-GB" dirty="0">
                <a:cs typeface="Times New Roman" pitchFamily="18" charset="0"/>
              </a:rPr>
              <a:t> yang </a:t>
            </a:r>
            <a:r>
              <a:rPr lang="en-GB" dirty="0" err="1">
                <a:cs typeface="Times New Roman" pitchFamily="18" charset="0"/>
              </a:rPr>
              <a:t>berkaitan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dengan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pentaatan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kebutuhan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lingkungan</a:t>
            </a:r>
            <a:r>
              <a:rPr lang="en-GB" dirty="0">
                <a:cs typeface="Times New Roman" pitchFamily="18" charset="0"/>
              </a:rPr>
              <a:t> </a:t>
            </a:r>
            <a:endParaRPr lang="id-ID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TUJUAN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marL="273050" indent="-273050"/>
            <a:r>
              <a:rPr lang="id-ID" altLang="zh-CN" sz="3600" dirty="0">
                <a:ea typeface="SimSun" pitchFamily="2" charset="-122"/>
              </a:rPr>
              <a:t>Agar terciptanya pelaksanaan kegiatan Audit Lingkungan  Wajib yang efisien dan mengacu pada peraturan yang terkait sesuai dengan tugas dan fungsi Audit Lingkungan</a:t>
            </a:r>
            <a:r>
              <a:rPr lang="en-US" altLang="zh-CN" sz="3600" dirty="0">
                <a:ea typeface="SimSun" pitchFamily="2" charset="-122"/>
              </a:rPr>
              <a:t> </a:t>
            </a:r>
            <a:endParaRPr lang="id-ID" altLang="zh-CN" sz="3600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FUNGSI AUDIT LINGKUNGAN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785926"/>
            <a:ext cx="7416800" cy="4114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Upaya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peningkatan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pentaatan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terhadap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perundang‑undangan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lingkungan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;</a:t>
            </a:r>
            <a:endParaRPr lang="en-US" sz="2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Dokumen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pelaksanaan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standar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operasi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pengelolaan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dan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pemantauan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lingkungan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; </a:t>
            </a:r>
          </a:p>
          <a:p>
            <a:pPr algn="just">
              <a:lnSpc>
                <a:spcPct val="90000"/>
              </a:lnSpc>
            </a:pP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Jaminan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untuk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menghindari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perusakan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lingkungan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;</a:t>
            </a:r>
            <a:endParaRPr lang="en-US" sz="2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Penyempurnaan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AMDAL;</a:t>
            </a:r>
            <a:endParaRPr lang="en-US" sz="2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Upaya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perbaikan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penggunaan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sumber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>
                <a:ea typeface="Lucida Sans Unicode" pitchFamily="34" charset="0"/>
                <a:cs typeface="Lucida Sans Unicode" pitchFamily="34" charset="0"/>
              </a:rPr>
              <a:t>daya</a:t>
            </a:r>
            <a:r>
              <a:rPr lang="en-US" sz="2600" dirty="0"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 algn="just">
              <a:lnSpc>
                <a:spcPct val="90000"/>
              </a:lnSpc>
            </a:pPr>
            <a:r>
              <a:rPr lang="en-GB" sz="2600" dirty="0" err="1">
                <a:cs typeface="Times New Roman" pitchFamily="18" charset="0"/>
              </a:rPr>
              <a:t>Upaya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untuk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meningkatkan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US" sz="2600" dirty="0" err="1">
                <a:cs typeface="Times New Roman" pitchFamily="18" charset="0"/>
              </a:rPr>
              <a:t>sustainabilitas</a:t>
            </a:r>
            <a:r>
              <a:rPr lang="en-US" sz="2600" dirty="0">
                <a:cs typeface="Times New Roman" pitchFamily="18" charset="0"/>
              </a:rPr>
              <a:t>.</a:t>
            </a:r>
            <a:endParaRPr lang="en-GB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KEUNTUNGAN/MANFAAT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sz="2600" dirty="0" err="1">
                <a:cs typeface="Times New Roman" pitchFamily="18" charset="0"/>
              </a:rPr>
              <a:t>Menimbulkan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pentaatan</a:t>
            </a:r>
            <a:r>
              <a:rPr lang="en-GB" sz="2600" dirty="0">
                <a:cs typeface="Times New Roman" pitchFamily="18" charset="0"/>
              </a:rPr>
              <a:t> yang </a:t>
            </a:r>
            <a:r>
              <a:rPr lang="en-GB" sz="2600" dirty="0" err="1">
                <a:cs typeface="Times New Roman" pitchFamily="18" charset="0"/>
              </a:rPr>
              <a:t>lebih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baik</a:t>
            </a:r>
            <a:r>
              <a:rPr lang="en-GB" sz="2600" dirty="0"/>
              <a:t> </a:t>
            </a:r>
            <a:endParaRPr lang="en-US" sz="2600" dirty="0"/>
          </a:p>
          <a:p>
            <a:pPr algn="just"/>
            <a:r>
              <a:rPr lang="en-US" sz="2600" i="1" dirty="0">
                <a:cs typeface="Times New Roman" pitchFamily="18" charset="0"/>
              </a:rPr>
              <a:t>Early warning system</a:t>
            </a:r>
            <a:r>
              <a:rPr lang="en-US" sz="2600" dirty="0">
                <a:cs typeface="Times New Roman" pitchFamily="18" charset="0"/>
              </a:rPr>
              <a:t> yang </a:t>
            </a:r>
            <a:r>
              <a:rPr lang="en-US" sz="2600" dirty="0" err="1">
                <a:cs typeface="Times New Roman" pitchFamily="18" charset="0"/>
              </a:rPr>
              <a:t>baik</a:t>
            </a:r>
            <a:endParaRPr lang="en-US" sz="2600" dirty="0">
              <a:cs typeface="Times New Roman" pitchFamily="18" charset="0"/>
            </a:endParaRPr>
          </a:p>
          <a:p>
            <a:pPr algn="just"/>
            <a:r>
              <a:rPr lang="en-US" sz="2600" dirty="0" err="1">
                <a:cs typeface="Times New Roman" pitchFamily="18" charset="0"/>
              </a:rPr>
              <a:t>Mengurangi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dirty="0" err="1">
                <a:cs typeface="Times New Roman" pitchFamily="18" charset="0"/>
              </a:rPr>
              <a:t>resiko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denda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dan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gugatan</a:t>
            </a:r>
            <a:r>
              <a:rPr lang="en-GB" sz="2600" dirty="0"/>
              <a:t> </a:t>
            </a:r>
            <a:endParaRPr lang="en-US" sz="2600" dirty="0"/>
          </a:p>
          <a:p>
            <a:pPr algn="just"/>
            <a:r>
              <a:rPr lang="en-GB" sz="2600" dirty="0" err="1">
                <a:cs typeface="Times New Roman" pitchFamily="18" charset="0"/>
              </a:rPr>
              <a:t>Menimbulkan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persepsi</a:t>
            </a:r>
            <a:r>
              <a:rPr lang="en-GB" sz="2600" dirty="0">
                <a:cs typeface="Times New Roman" pitchFamily="18" charset="0"/>
              </a:rPr>
              <a:t> yang </a:t>
            </a:r>
            <a:r>
              <a:rPr lang="en-GB" sz="2600" dirty="0" err="1">
                <a:cs typeface="Times New Roman" pitchFamily="18" charset="0"/>
              </a:rPr>
              <a:t>lebih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baik</a:t>
            </a:r>
            <a:endParaRPr lang="en-US" sz="2600" dirty="0">
              <a:cs typeface="Times New Roman" pitchFamily="18" charset="0"/>
            </a:endParaRPr>
          </a:p>
          <a:p>
            <a:pPr algn="just"/>
            <a:r>
              <a:rPr lang="en-SG" sz="2600" dirty="0" err="1">
                <a:cs typeface="Times New Roman" pitchFamily="18" charset="0"/>
              </a:rPr>
              <a:t>Menghindari</a:t>
            </a:r>
            <a:r>
              <a:rPr lang="en-SG" sz="2600" dirty="0">
                <a:cs typeface="Times New Roman" pitchFamily="18" charset="0"/>
              </a:rPr>
              <a:t> </a:t>
            </a:r>
            <a:r>
              <a:rPr lang="en-SG" sz="2600" dirty="0" err="1">
                <a:cs typeface="Times New Roman" pitchFamily="18" charset="0"/>
              </a:rPr>
              <a:t>kerugian</a:t>
            </a:r>
            <a:r>
              <a:rPr lang="en-SG" sz="2600" dirty="0">
                <a:cs typeface="Times New Roman" pitchFamily="18" charset="0"/>
              </a:rPr>
              <a:t> </a:t>
            </a:r>
            <a:r>
              <a:rPr lang="en-SG" sz="2600" dirty="0" err="1">
                <a:cs typeface="Times New Roman" pitchFamily="18" charset="0"/>
              </a:rPr>
              <a:t>finansial</a:t>
            </a:r>
            <a:r>
              <a:rPr lang="en-SG" sz="2600" dirty="0">
                <a:cs typeface="Times New Roman" pitchFamily="18" charset="0"/>
              </a:rPr>
              <a:t> (</a:t>
            </a:r>
            <a:r>
              <a:rPr lang="en-SG" sz="2600" dirty="0" err="1">
                <a:cs typeface="Times New Roman" pitchFamily="18" charset="0"/>
              </a:rPr>
              <a:t>penutupan</a:t>
            </a:r>
            <a:r>
              <a:rPr lang="en-SG" sz="2600" dirty="0">
                <a:cs typeface="Times New Roman" pitchFamily="18" charset="0"/>
              </a:rPr>
              <a:t> </a:t>
            </a:r>
            <a:r>
              <a:rPr lang="en-SG" sz="2600" dirty="0" err="1">
                <a:cs typeface="Times New Roman" pitchFamily="18" charset="0"/>
              </a:rPr>
              <a:t>usaha</a:t>
            </a:r>
            <a:r>
              <a:rPr lang="en-SG" sz="2600" dirty="0">
                <a:cs typeface="Times New Roman" pitchFamily="18" charset="0"/>
              </a:rPr>
              <a:t>, </a:t>
            </a:r>
            <a:r>
              <a:rPr lang="en-SG" sz="2600" dirty="0" err="1">
                <a:cs typeface="Times New Roman" pitchFamily="18" charset="0"/>
              </a:rPr>
              <a:t>pembatasan</a:t>
            </a:r>
            <a:r>
              <a:rPr lang="en-SG" sz="2600" dirty="0">
                <a:cs typeface="Times New Roman" pitchFamily="18" charset="0"/>
              </a:rPr>
              <a:t> </a:t>
            </a:r>
            <a:r>
              <a:rPr lang="en-SG" sz="2600" dirty="0" err="1">
                <a:cs typeface="Times New Roman" pitchFamily="18" charset="0"/>
              </a:rPr>
              <a:t>usaha</a:t>
            </a:r>
            <a:r>
              <a:rPr lang="en-SG" sz="2600" dirty="0">
                <a:cs typeface="Times New Roman" pitchFamily="18" charset="0"/>
              </a:rPr>
              <a:t>)</a:t>
            </a:r>
            <a:endParaRPr lang="en-US" sz="2600" dirty="0">
              <a:cs typeface="Times New Roman" pitchFamily="18" charset="0"/>
            </a:endParaRPr>
          </a:p>
          <a:p>
            <a:pPr algn="just"/>
            <a:r>
              <a:rPr lang="en-GB" sz="2600" dirty="0" err="1">
                <a:cs typeface="Times New Roman" pitchFamily="18" charset="0"/>
              </a:rPr>
              <a:t>Meningkatkan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pengalihan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informasi</a:t>
            </a:r>
            <a:r>
              <a:rPr lang="en-GB" sz="2600" dirty="0">
                <a:cs typeface="Times New Roman" pitchFamily="18" charset="0"/>
              </a:rPr>
              <a:t> </a:t>
            </a:r>
            <a:endParaRPr lang="en-US" sz="2600" dirty="0">
              <a:cs typeface="Times New Roman" pitchFamily="18" charset="0"/>
            </a:endParaRPr>
          </a:p>
          <a:p>
            <a:pPr algn="just"/>
            <a:r>
              <a:rPr lang="en-GB" sz="2600" dirty="0" err="1">
                <a:cs typeface="Times New Roman" pitchFamily="18" charset="0"/>
              </a:rPr>
              <a:t>Meningkatkan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kesadaran</a:t>
            </a:r>
            <a:r>
              <a:rPr lang="en-GB" sz="2600" dirty="0">
                <a:cs typeface="Times New Roman" pitchFamily="18" charset="0"/>
              </a:rPr>
              <a:t> </a:t>
            </a:r>
            <a:r>
              <a:rPr lang="en-GB" sz="2600" dirty="0" err="1">
                <a:cs typeface="Times New Roman" pitchFamily="18" charset="0"/>
              </a:rPr>
              <a:t>lingkungan</a:t>
            </a:r>
            <a:r>
              <a:rPr lang="en-GB" sz="2600" dirty="0"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KERUGIAN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428736"/>
            <a:ext cx="7561263" cy="475297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cs typeface="Times New Roman" pitchFamily="18" charset="0"/>
              </a:rPr>
              <a:t>G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ambaran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pengamatan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sepintas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sehingga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tidak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mewakili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pengoperasian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yang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sebenarnya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;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Belum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adanya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format yang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seragam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dalam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melaksanakan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audit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sistem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penulisan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laporan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Hasil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dari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audit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lingkungan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dapat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digunakan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untuk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menuntut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perusahaan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jika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ada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issue yang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kritis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atau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meresahkan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;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Perusahaan yang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telah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membuat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laporan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audit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lingkungan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wajib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melaksanakan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program yang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disarankan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di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dalamnya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;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Selama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proses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audit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kemungkinan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terjadi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penghentian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sementara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pengoperasian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ea typeface="Lucida Sans Unicode" pitchFamily="34" charset="0"/>
                <a:cs typeface="Lucida Sans Unicode" pitchFamily="34" charset="0"/>
              </a:rPr>
              <a:t>pabrik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</a:rPr>
              <a:t>;</a:t>
            </a:r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JENIS-JENIS AUDIT LINGKUNGAN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/>
              <a:t>1.  Audit </a:t>
            </a:r>
            <a:r>
              <a:rPr lang="en-US" sz="2400" b="1" dirty="0" err="1"/>
              <a:t>Pentaatan</a:t>
            </a:r>
            <a:r>
              <a:rPr lang="en-US" sz="2400" b="1" dirty="0"/>
              <a:t> </a:t>
            </a:r>
          </a:p>
          <a:p>
            <a:pPr algn="just">
              <a:buNone/>
            </a:pPr>
            <a:r>
              <a:rPr lang="en-US" sz="2400" dirty="0"/>
              <a:t>	Audit </a:t>
            </a:r>
            <a:r>
              <a:rPr lang="en-US" sz="2400" dirty="0" err="1"/>
              <a:t>Pentaatan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karateristik</a:t>
            </a:r>
            <a:r>
              <a:rPr lang="en-US" sz="2400" dirty="0"/>
              <a:t> :</a:t>
            </a:r>
          </a:p>
          <a:p>
            <a:pPr algn="just"/>
            <a:r>
              <a:rPr lang="en-US" sz="2000" dirty="0" err="1"/>
              <a:t>Menilai</a:t>
            </a:r>
            <a:r>
              <a:rPr lang="en-US" sz="2000" dirty="0"/>
              <a:t> </a:t>
            </a:r>
            <a:r>
              <a:rPr lang="en-US" sz="2000" dirty="0" err="1"/>
              <a:t>ketaatan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,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pedoman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Meninjau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 </a:t>
            </a:r>
            <a:r>
              <a:rPr lang="en-US" sz="2000" dirty="0" err="1"/>
              <a:t>perizinan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pelaporan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pembatasan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pembuangan</a:t>
            </a:r>
            <a:r>
              <a:rPr lang="en-US" sz="2000" dirty="0"/>
              <a:t> </a:t>
            </a:r>
            <a:r>
              <a:rPr lang="en-US" sz="2000" dirty="0" err="1"/>
              <a:t>limbah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, air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padatan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Menilai</a:t>
            </a:r>
            <a:r>
              <a:rPr lang="en-US" sz="2000" dirty="0"/>
              <a:t> </a:t>
            </a:r>
            <a:r>
              <a:rPr lang="en-US" sz="2000" dirty="0" err="1"/>
              <a:t>keterbatasan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pengoperasian</a:t>
            </a:r>
            <a:r>
              <a:rPr lang="en-US" sz="2000" dirty="0"/>
              <a:t>, </a:t>
            </a:r>
            <a:r>
              <a:rPr lang="en-US" sz="2000" dirty="0" err="1"/>
              <a:t>pemantauan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pelaporan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pelanggaran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mengarah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</a:t>
            </a:r>
            <a:r>
              <a:rPr lang="en-US" sz="2000" dirty="0"/>
              <a:t> </a:t>
            </a:r>
            <a:r>
              <a:rPr lang="en-US" sz="2000" dirty="0" err="1"/>
              <a:t>pentaatan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petugas</a:t>
            </a:r>
            <a:r>
              <a:rPr lang="en-US" sz="2000" dirty="0"/>
              <a:t>  (</a:t>
            </a:r>
            <a:r>
              <a:rPr lang="en-US" sz="2000" dirty="0" err="1"/>
              <a:t>kelompok</a:t>
            </a:r>
            <a:r>
              <a:rPr lang="en-US" sz="2000" dirty="0"/>
              <a:t>/</a:t>
            </a:r>
            <a:r>
              <a:rPr lang="en-US" sz="2000" dirty="0" err="1"/>
              <a:t>perusahaan</a:t>
            </a:r>
            <a:r>
              <a:rPr lang="en-US" sz="2000" dirty="0"/>
              <a:t>) </a:t>
            </a:r>
            <a:r>
              <a:rPr lang="en-US" sz="2000" dirty="0" err="1"/>
              <a:t>setempat</a:t>
            </a:r>
            <a:r>
              <a:rPr lang="en-US" sz="2000" dirty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JENIS-JENIS AUDIT LINGKUNGAN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2400" dirty="0"/>
              <a:t>2. Audit </a:t>
            </a:r>
            <a:r>
              <a:rPr lang="en-SG" sz="2400" dirty="0" err="1"/>
              <a:t>Manajemen</a:t>
            </a:r>
            <a:endParaRPr lang="en-SG" sz="2400" dirty="0"/>
          </a:p>
          <a:p>
            <a:pPr>
              <a:buNone/>
            </a:pPr>
            <a:r>
              <a:rPr lang="en-SG" sz="2400" dirty="0"/>
              <a:t>Audit </a:t>
            </a:r>
            <a:r>
              <a:rPr lang="en-SG" sz="2400" dirty="0" err="1"/>
              <a:t>jenis</a:t>
            </a:r>
            <a:r>
              <a:rPr lang="en-SG" sz="2400" dirty="0"/>
              <a:t> </a:t>
            </a:r>
            <a:r>
              <a:rPr lang="en-SG" sz="2400" dirty="0" err="1"/>
              <a:t>ini</a:t>
            </a:r>
            <a:r>
              <a:rPr lang="en-SG" sz="2400" dirty="0"/>
              <a:t> </a:t>
            </a:r>
            <a:r>
              <a:rPr lang="en-SG" sz="2400" dirty="0" err="1"/>
              <a:t>mempunyai</a:t>
            </a:r>
            <a:r>
              <a:rPr lang="en-SG" sz="2400" dirty="0"/>
              <a:t> </a:t>
            </a:r>
            <a:r>
              <a:rPr lang="en-SG" sz="2400" dirty="0" err="1"/>
              <a:t>karateristik</a:t>
            </a:r>
            <a:r>
              <a:rPr lang="en-SG" sz="2400" dirty="0"/>
              <a:t> :</a:t>
            </a:r>
          </a:p>
          <a:p>
            <a:pPr algn="just">
              <a:buNone/>
            </a:pPr>
            <a:r>
              <a:rPr lang="en-SG" sz="2400" dirty="0"/>
              <a:t>a. </a:t>
            </a:r>
            <a:r>
              <a:rPr lang="en-SG" sz="2400" dirty="0" err="1"/>
              <a:t>Menilai</a:t>
            </a:r>
            <a:r>
              <a:rPr lang="en-SG" sz="2400" dirty="0"/>
              <a:t> </a:t>
            </a:r>
            <a:r>
              <a:rPr lang="en-SG" sz="2400" dirty="0" err="1"/>
              <a:t>ke</a:t>
            </a:r>
            <a:r>
              <a:rPr lang="id-ID" sz="2400" dirty="0"/>
              <a:t>e</a:t>
            </a:r>
            <a:r>
              <a:rPr lang="en-SG" sz="2400" dirty="0" err="1"/>
              <a:t>fektifan</a:t>
            </a:r>
            <a:r>
              <a:rPr lang="en-SG" sz="2400" dirty="0"/>
              <a:t> </a:t>
            </a:r>
            <a:r>
              <a:rPr lang="en-SG" sz="2400" dirty="0" err="1"/>
              <a:t>sistem</a:t>
            </a:r>
            <a:r>
              <a:rPr lang="en-SG" sz="2400" dirty="0"/>
              <a:t> </a:t>
            </a:r>
            <a:r>
              <a:rPr lang="en-SG" sz="2400" dirty="0" err="1"/>
              <a:t>manajemen</a:t>
            </a:r>
            <a:r>
              <a:rPr lang="en-SG" sz="2400" dirty="0"/>
              <a:t> internal, </a:t>
            </a:r>
            <a:r>
              <a:rPr lang="en-SG" sz="2400" dirty="0" err="1"/>
              <a:t>kebijakan</a:t>
            </a:r>
            <a:r>
              <a:rPr lang="en-SG" sz="2400" dirty="0"/>
              <a:t> </a:t>
            </a:r>
            <a:r>
              <a:rPr lang="en-SG" sz="2400" dirty="0" err="1"/>
              <a:t>perusahaan</a:t>
            </a:r>
            <a:r>
              <a:rPr lang="en-SG" sz="2400" dirty="0"/>
              <a:t>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resiko</a:t>
            </a:r>
            <a:r>
              <a:rPr lang="en-SG" sz="2400" dirty="0"/>
              <a:t> yang  </a:t>
            </a:r>
            <a:r>
              <a:rPr lang="en-SG" sz="2400" dirty="0" err="1"/>
              <a:t>berkaitan</a:t>
            </a:r>
            <a:r>
              <a:rPr lang="en-SG" sz="2400" dirty="0"/>
              <a:t> </a:t>
            </a:r>
            <a:r>
              <a:rPr lang="en-SG" sz="2400" dirty="0" err="1"/>
              <a:t>dengan</a:t>
            </a:r>
            <a:r>
              <a:rPr lang="en-SG" sz="2400" dirty="0"/>
              <a:t> </a:t>
            </a:r>
            <a:r>
              <a:rPr lang="en-SG" sz="2400" dirty="0" err="1"/>
              <a:t>manajemen</a:t>
            </a:r>
            <a:r>
              <a:rPr lang="en-SG" sz="2400" dirty="0"/>
              <a:t> </a:t>
            </a:r>
            <a:r>
              <a:rPr lang="en-SG" sz="2400" dirty="0" err="1"/>
              <a:t>bahan</a:t>
            </a:r>
            <a:r>
              <a:rPr lang="en-SG" sz="2400" dirty="0"/>
              <a:t>.</a:t>
            </a:r>
          </a:p>
          <a:p>
            <a:pPr algn="just">
              <a:buNone/>
            </a:pPr>
            <a:r>
              <a:rPr lang="en-SG" sz="2400" dirty="0"/>
              <a:t>b. </a:t>
            </a:r>
            <a:r>
              <a:rPr lang="en-SG" sz="2400" dirty="0" err="1"/>
              <a:t>Menilai</a:t>
            </a:r>
            <a:r>
              <a:rPr lang="en-SG" sz="2400" dirty="0"/>
              <a:t> </a:t>
            </a:r>
            <a:r>
              <a:rPr lang="en-SG" sz="2400" dirty="0" err="1"/>
              <a:t>keadaan</a:t>
            </a:r>
            <a:r>
              <a:rPr lang="en-SG" sz="2400" dirty="0"/>
              <a:t> </a:t>
            </a:r>
            <a:r>
              <a:rPr lang="en-SG" sz="2400" dirty="0" err="1"/>
              <a:t>umum</a:t>
            </a:r>
            <a:r>
              <a:rPr lang="en-SG" sz="2400" dirty="0"/>
              <a:t> </a:t>
            </a:r>
            <a:r>
              <a:rPr lang="en-SG" sz="2400" dirty="0" err="1"/>
              <a:t>dari</a:t>
            </a:r>
            <a:r>
              <a:rPr lang="en-SG" sz="2400" dirty="0"/>
              <a:t> </a:t>
            </a:r>
            <a:r>
              <a:rPr lang="en-SG" sz="2400" dirty="0" err="1"/>
              <a:t>peralatan</a:t>
            </a:r>
            <a:r>
              <a:rPr lang="en-SG" sz="2400" dirty="0"/>
              <a:t>, </a:t>
            </a:r>
            <a:r>
              <a:rPr lang="en-SG" sz="2400" dirty="0" err="1"/>
              <a:t>bahan</a:t>
            </a:r>
            <a:r>
              <a:rPr lang="en-SG" sz="2400" dirty="0"/>
              <a:t>  </a:t>
            </a:r>
            <a:r>
              <a:rPr lang="en-SG" sz="2400" dirty="0" err="1"/>
              <a:t>bangunan</a:t>
            </a:r>
            <a:r>
              <a:rPr lang="en-SG" sz="2400" dirty="0"/>
              <a:t>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tempat</a:t>
            </a:r>
            <a:r>
              <a:rPr lang="en-SG" sz="2400" dirty="0"/>
              <a:t> </a:t>
            </a:r>
            <a:r>
              <a:rPr lang="en-SG" sz="2400" dirty="0" err="1"/>
              <a:t>penyimpangan</a:t>
            </a:r>
            <a:r>
              <a:rPr lang="en-SG" sz="2400" dirty="0"/>
              <a:t>.</a:t>
            </a:r>
          </a:p>
          <a:p>
            <a:pPr algn="just">
              <a:buNone/>
            </a:pPr>
            <a:r>
              <a:rPr lang="en-SG" sz="2400" dirty="0"/>
              <a:t>c. </a:t>
            </a:r>
            <a:r>
              <a:rPr lang="en-SG" sz="2400" dirty="0" err="1"/>
              <a:t>Mencari</a:t>
            </a:r>
            <a:r>
              <a:rPr lang="en-SG" sz="2400" dirty="0"/>
              <a:t> </a:t>
            </a:r>
            <a:r>
              <a:rPr lang="en-SG" sz="2400" dirty="0" err="1"/>
              <a:t>bukti</a:t>
            </a:r>
            <a:r>
              <a:rPr lang="en-SG" sz="2400" dirty="0"/>
              <a:t>/ </a:t>
            </a:r>
            <a:r>
              <a:rPr lang="en-SG" sz="2400" dirty="0" err="1"/>
              <a:t>kenyataan</a:t>
            </a:r>
            <a:r>
              <a:rPr lang="en-SG" sz="2400" dirty="0"/>
              <a:t> </a:t>
            </a:r>
            <a:r>
              <a:rPr lang="en-SG" sz="2400" dirty="0" err="1"/>
              <a:t>tentang</a:t>
            </a:r>
            <a:r>
              <a:rPr lang="en-SG" sz="2400" dirty="0"/>
              <a:t> </a:t>
            </a:r>
            <a:r>
              <a:rPr lang="en-SG" sz="2400" dirty="0" err="1"/>
              <a:t>kebenaran</a:t>
            </a:r>
            <a:r>
              <a:rPr lang="en-SG" sz="2400" dirty="0"/>
              <a:t> 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kinerja</a:t>
            </a:r>
            <a:r>
              <a:rPr lang="en-SG" sz="2400" dirty="0"/>
              <a:t> </a:t>
            </a:r>
            <a:r>
              <a:rPr lang="en-SG" sz="2400" dirty="0" err="1"/>
              <a:t>proses</a:t>
            </a:r>
            <a:r>
              <a:rPr lang="en-SG" sz="2400" dirty="0"/>
              <a:t> </a:t>
            </a:r>
            <a:r>
              <a:rPr lang="en-SG" sz="2400" dirty="0" err="1"/>
              <a:t>produksi</a:t>
            </a:r>
            <a:r>
              <a:rPr lang="en-SG" sz="2400" dirty="0"/>
              <a:t>.</a:t>
            </a:r>
          </a:p>
          <a:p>
            <a:pPr algn="just">
              <a:buNone/>
            </a:pPr>
            <a:r>
              <a:rPr lang="en-SG" sz="2400" dirty="0"/>
              <a:t>d. </a:t>
            </a:r>
            <a:r>
              <a:rPr lang="en-SG" sz="2400" dirty="0" err="1"/>
              <a:t>Menilai</a:t>
            </a:r>
            <a:r>
              <a:rPr lang="en-SG" sz="2400" dirty="0"/>
              <a:t> </a:t>
            </a:r>
            <a:r>
              <a:rPr lang="en-SG" sz="2400" dirty="0" err="1"/>
              <a:t>keadaan</a:t>
            </a:r>
            <a:r>
              <a:rPr lang="en-SG" sz="2400" dirty="0"/>
              <a:t> </a:t>
            </a:r>
            <a:r>
              <a:rPr lang="en-SG" sz="2400" dirty="0" err="1"/>
              <a:t>catatan</a:t>
            </a:r>
            <a:r>
              <a:rPr lang="en-SG" sz="2400" dirty="0"/>
              <a:t>/ </a:t>
            </a:r>
            <a:r>
              <a:rPr lang="en-SG" sz="2400" dirty="0" err="1"/>
              <a:t>laporan</a:t>
            </a:r>
            <a:r>
              <a:rPr lang="en-SG" sz="2400" dirty="0"/>
              <a:t> </a:t>
            </a:r>
            <a:r>
              <a:rPr lang="en-SG" sz="2400" dirty="0" err="1"/>
              <a:t>tentang</a:t>
            </a:r>
            <a:r>
              <a:rPr lang="en-SG" sz="2400" dirty="0"/>
              <a:t>  </a:t>
            </a:r>
            <a:r>
              <a:rPr lang="en-SG" sz="2400" dirty="0" err="1"/>
              <a:t>emisi</a:t>
            </a:r>
            <a:r>
              <a:rPr lang="en-SG" sz="2400" dirty="0"/>
              <a:t>, </a:t>
            </a:r>
            <a:r>
              <a:rPr lang="en-SG" sz="2400" dirty="0" err="1"/>
              <a:t>tumpahan</a:t>
            </a:r>
            <a:r>
              <a:rPr lang="en-SG" sz="2400" dirty="0"/>
              <a:t>, </a:t>
            </a:r>
            <a:r>
              <a:rPr lang="en-SG" sz="2400" dirty="0" err="1"/>
              <a:t>keluaran</a:t>
            </a:r>
            <a:r>
              <a:rPr lang="en-SG" sz="2400" dirty="0"/>
              <a:t>,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penanganan</a:t>
            </a:r>
            <a:r>
              <a:rPr lang="en-SG" sz="2400" dirty="0"/>
              <a:t> </a:t>
            </a:r>
            <a:r>
              <a:rPr lang="en-SG" sz="2400" dirty="0" err="1"/>
              <a:t>limbah</a:t>
            </a:r>
            <a:r>
              <a:rPr lang="en-SG" sz="2400" dirty="0"/>
              <a:t>.</a:t>
            </a:r>
          </a:p>
          <a:p>
            <a:pPr algn="just">
              <a:buNone/>
            </a:pPr>
            <a:r>
              <a:rPr lang="en-SG" sz="2400" dirty="0"/>
              <a:t>e. </a:t>
            </a:r>
            <a:r>
              <a:rPr lang="en-SG" sz="2400" dirty="0" err="1"/>
              <a:t>Menilai</a:t>
            </a:r>
            <a:r>
              <a:rPr lang="en-SG" sz="2400" dirty="0"/>
              <a:t> </a:t>
            </a:r>
            <a:r>
              <a:rPr lang="en-SG" sz="2400" dirty="0" err="1"/>
              <a:t>tempat</a:t>
            </a:r>
            <a:r>
              <a:rPr lang="en-SG" sz="2400" dirty="0"/>
              <a:t> </a:t>
            </a:r>
            <a:r>
              <a:rPr lang="en-SG" sz="2400" dirty="0" err="1"/>
              <a:t>pembuangan</a:t>
            </a:r>
            <a:r>
              <a:rPr lang="en-SG" sz="2400" dirty="0"/>
              <a:t> </a:t>
            </a:r>
            <a:r>
              <a:rPr lang="en-SG" sz="2400" dirty="0" err="1"/>
              <a:t>secara</a:t>
            </a:r>
            <a:r>
              <a:rPr lang="en-SG" sz="2400" dirty="0"/>
              <a:t> </a:t>
            </a:r>
            <a:r>
              <a:rPr lang="en-SG" sz="2400" dirty="0" err="1"/>
              <a:t>rinci</a:t>
            </a:r>
            <a:r>
              <a:rPr lang="en-SG" sz="2400" dirty="0"/>
              <a:t>.</a:t>
            </a:r>
          </a:p>
          <a:p>
            <a:pPr algn="just">
              <a:buNone/>
            </a:pPr>
            <a:r>
              <a:rPr lang="en-SG" sz="2400" dirty="0"/>
              <a:t>f. </a:t>
            </a:r>
            <a:r>
              <a:rPr lang="en-SG" sz="2400" dirty="0" err="1"/>
              <a:t>Meninjau</a:t>
            </a:r>
            <a:r>
              <a:rPr lang="en-SG" sz="2400" dirty="0"/>
              <a:t> </a:t>
            </a:r>
            <a:r>
              <a:rPr lang="en-SG" sz="2400" dirty="0" err="1"/>
              <a:t>pelanggaran</a:t>
            </a:r>
            <a:r>
              <a:rPr lang="en-SG" sz="2400" dirty="0"/>
              <a:t> </a:t>
            </a:r>
            <a:r>
              <a:rPr lang="en-SG" sz="2400" dirty="0" err="1"/>
              <a:t>atau</a:t>
            </a:r>
            <a:r>
              <a:rPr lang="en-SG" sz="2400" dirty="0"/>
              <a:t> </a:t>
            </a:r>
            <a:r>
              <a:rPr lang="en-SG" sz="2400" dirty="0" err="1"/>
              <a:t>pertentangan</a:t>
            </a:r>
            <a:r>
              <a:rPr lang="en-SG" sz="2400" dirty="0"/>
              <a:t>  </a:t>
            </a:r>
            <a:r>
              <a:rPr lang="en-SG" sz="2400" dirty="0" err="1"/>
              <a:t>dengan</a:t>
            </a:r>
            <a:r>
              <a:rPr lang="en-SG" sz="2400" dirty="0"/>
              <a:t> </a:t>
            </a:r>
            <a:r>
              <a:rPr lang="en-SG" sz="2400" dirty="0" err="1"/>
              <a:t>petugas</a:t>
            </a:r>
            <a:r>
              <a:rPr lang="en-SG" sz="2400" dirty="0"/>
              <a:t> </a:t>
            </a:r>
            <a:r>
              <a:rPr lang="en-SG" sz="2400" dirty="0" err="1"/>
              <a:t>setempat</a:t>
            </a:r>
            <a:r>
              <a:rPr lang="en-SG" sz="2400" dirty="0"/>
              <a:t> </a:t>
            </a:r>
            <a:r>
              <a:rPr lang="en-SG" sz="2400" dirty="0" err="1"/>
              <a:t>atau</a:t>
            </a:r>
            <a:r>
              <a:rPr lang="en-SG" sz="2400" dirty="0"/>
              <a:t> </a:t>
            </a:r>
            <a:r>
              <a:rPr lang="en-SG" sz="2400" dirty="0" err="1"/>
              <a:t>dengan</a:t>
            </a:r>
            <a:r>
              <a:rPr lang="en-SG" sz="2400" dirty="0"/>
              <a:t> </a:t>
            </a:r>
            <a:r>
              <a:rPr lang="en-SG" sz="2400" dirty="0" err="1"/>
              <a:t>masyarakat</a:t>
            </a:r>
            <a:r>
              <a:rPr lang="en-SG" sz="24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JENIS-JENIS AUDIT LINGKUNGAN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SG" dirty="0"/>
              <a:t>3. Audit </a:t>
            </a:r>
            <a:r>
              <a:rPr lang="en-SG" dirty="0" err="1"/>
              <a:t>Produksi</a:t>
            </a:r>
            <a:r>
              <a:rPr lang="en-SG" dirty="0"/>
              <a:t> </a:t>
            </a:r>
            <a:r>
              <a:rPr lang="en-SG" dirty="0" err="1"/>
              <a:t>Bersih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Minimisasi</a:t>
            </a:r>
            <a:r>
              <a:rPr lang="en-SG" dirty="0"/>
              <a:t> </a:t>
            </a:r>
            <a:r>
              <a:rPr lang="en-SG" dirty="0" err="1"/>
              <a:t>Limbah</a:t>
            </a:r>
            <a:endParaRPr lang="en-SG" dirty="0"/>
          </a:p>
          <a:p>
            <a:pPr>
              <a:buNone/>
            </a:pPr>
            <a:r>
              <a:rPr lang="en-SG" dirty="0" err="1"/>
              <a:t>Jenis</a:t>
            </a:r>
            <a:r>
              <a:rPr lang="en-SG" dirty="0"/>
              <a:t> audit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mempunyai</a:t>
            </a:r>
            <a:r>
              <a:rPr lang="en-SG" dirty="0"/>
              <a:t> </a:t>
            </a:r>
            <a:r>
              <a:rPr lang="en-SG" dirty="0" err="1"/>
              <a:t>karateristik</a:t>
            </a:r>
            <a:r>
              <a:rPr lang="en-SG" dirty="0"/>
              <a:t> :</a:t>
            </a:r>
          </a:p>
          <a:p>
            <a:pPr>
              <a:buNone/>
            </a:pPr>
            <a:r>
              <a:rPr lang="en-SG" dirty="0"/>
              <a:t>a. </a:t>
            </a:r>
            <a:r>
              <a:rPr lang="en-SG" dirty="0" err="1"/>
              <a:t>Mengurangi</a:t>
            </a:r>
            <a:r>
              <a:rPr lang="en-SG" dirty="0"/>
              <a:t> </a:t>
            </a:r>
            <a:r>
              <a:rPr lang="en-SG" dirty="0" err="1"/>
              <a:t>jumlah</a:t>
            </a:r>
            <a:r>
              <a:rPr lang="en-SG" dirty="0"/>
              <a:t> </a:t>
            </a:r>
            <a:r>
              <a:rPr lang="en-SG" dirty="0" err="1"/>
              <a:t>timbunan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produksi</a:t>
            </a:r>
            <a:r>
              <a:rPr lang="en-SG" dirty="0"/>
              <a:t> </a:t>
            </a:r>
            <a:r>
              <a:rPr lang="en-SG" dirty="0" err="1"/>
              <a:t>buangan</a:t>
            </a:r>
            <a:r>
              <a:rPr lang="en-SG" dirty="0"/>
              <a:t> </a:t>
            </a:r>
            <a:r>
              <a:rPr lang="en-SG" dirty="0" err="1"/>
              <a:t>limbah</a:t>
            </a:r>
            <a:r>
              <a:rPr lang="en-SG" dirty="0"/>
              <a:t>.</a:t>
            </a:r>
          </a:p>
          <a:p>
            <a:pPr>
              <a:buNone/>
            </a:pPr>
            <a:r>
              <a:rPr lang="en-SG" dirty="0"/>
              <a:t>b. </a:t>
            </a:r>
            <a:r>
              <a:rPr lang="en-SG" dirty="0" err="1"/>
              <a:t>Menggunakan</a:t>
            </a:r>
            <a:r>
              <a:rPr lang="en-SG" dirty="0"/>
              <a:t> </a:t>
            </a:r>
            <a:r>
              <a:rPr lang="en-SG" dirty="0" err="1"/>
              <a:t>analisis</a:t>
            </a:r>
            <a:r>
              <a:rPr lang="en-SG" dirty="0"/>
              <a:t> </a:t>
            </a:r>
            <a:r>
              <a:rPr lang="en-SG" dirty="0" err="1"/>
              <a:t>kualitas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kuantitatif</a:t>
            </a:r>
            <a:r>
              <a:rPr lang="en-SG" dirty="0"/>
              <a:t> yang </a:t>
            </a:r>
            <a:r>
              <a:rPr lang="en-SG" dirty="0" err="1"/>
              <a:t>rinci</a:t>
            </a:r>
            <a:r>
              <a:rPr lang="en-SG" dirty="0"/>
              <a:t> </a:t>
            </a:r>
            <a:r>
              <a:rPr lang="en-SG" dirty="0" err="1"/>
              <a:t>terhadap</a:t>
            </a:r>
            <a:r>
              <a:rPr lang="en-SG" dirty="0"/>
              <a:t> </a:t>
            </a:r>
            <a:r>
              <a:rPr lang="en-SG" dirty="0" err="1"/>
              <a:t>praktek</a:t>
            </a:r>
            <a:r>
              <a:rPr lang="en-SG" dirty="0"/>
              <a:t> </a:t>
            </a:r>
            <a:r>
              <a:rPr lang="en-SG" dirty="0" err="1"/>
              <a:t>pembelian</a:t>
            </a:r>
            <a:r>
              <a:rPr lang="en-SG" dirty="0"/>
              <a:t>, </a:t>
            </a:r>
            <a:r>
              <a:rPr lang="en-SG" dirty="0" err="1"/>
              <a:t>proses</a:t>
            </a:r>
            <a:r>
              <a:rPr lang="en-SG" dirty="0"/>
              <a:t> </a:t>
            </a:r>
            <a:r>
              <a:rPr lang="en-SG" dirty="0" err="1"/>
              <a:t>produksi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timbunan</a:t>
            </a:r>
            <a:r>
              <a:rPr lang="en-SG" dirty="0"/>
              <a:t> </a:t>
            </a:r>
            <a:r>
              <a:rPr lang="en-SG" dirty="0" err="1"/>
              <a:t>limbah</a:t>
            </a:r>
            <a:r>
              <a:rPr lang="en-SG" dirty="0"/>
              <a:t>.</a:t>
            </a:r>
          </a:p>
          <a:p>
            <a:pPr>
              <a:buNone/>
            </a:pPr>
            <a:r>
              <a:rPr lang="en-SG" dirty="0"/>
              <a:t>c. </a:t>
            </a:r>
            <a:r>
              <a:rPr lang="en-SG" dirty="0" err="1"/>
              <a:t>Mencari</a:t>
            </a:r>
            <a:r>
              <a:rPr lang="en-SG" dirty="0"/>
              <a:t> </a:t>
            </a:r>
            <a:r>
              <a:rPr lang="en-SG" dirty="0" err="1"/>
              <a:t>tindakan</a:t>
            </a:r>
            <a:r>
              <a:rPr lang="en-SG" dirty="0"/>
              <a:t> </a:t>
            </a:r>
            <a:r>
              <a:rPr lang="en-SG" dirty="0" err="1"/>
              <a:t>alternatif</a:t>
            </a:r>
            <a:r>
              <a:rPr lang="en-SG" dirty="0"/>
              <a:t> </a:t>
            </a:r>
            <a:r>
              <a:rPr lang="en-SG" dirty="0" err="1"/>
              <a:t>pengurangan</a:t>
            </a:r>
            <a:r>
              <a:rPr lang="en-SG" dirty="0"/>
              <a:t> </a:t>
            </a:r>
            <a:r>
              <a:rPr lang="en-SG" dirty="0" err="1"/>
              <a:t>produksi</a:t>
            </a:r>
            <a:r>
              <a:rPr lang="en-SG" dirty="0"/>
              <a:t>,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pendaur</a:t>
            </a:r>
            <a:r>
              <a:rPr lang="en-SG" dirty="0"/>
              <a:t> </a:t>
            </a:r>
            <a:r>
              <a:rPr lang="en-SG" dirty="0" err="1"/>
              <a:t>ulangan</a:t>
            </a:r>
            <a:r>
              <a:rPr lang="en-SG" dirty="0"/>
              <a:t> </a:t>
            </a:r>
            <a:r>
              <a:rPr lang="en-SG" dirty="0" err="1"/>
              <a:t>limbah</a:t>
            </a:r>
            <a:r>
              <a:rPr lang="en-SG" dirty="0"/>
              <a:t>.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JENIS-JENIS AUDIT LINGKUNGAN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/>
              <a:t>4. Audit </a:t>
            </a:r>
            <a:r>
              <a:rPr lang="en-SG" dirty="0" err="1"/>
              <a:t>Konservasi</a:t>
            </a:r>
            <a:r>
              <a:rPr lang="en-SG" dirty="0"/>
              <a:t> Air</a:t>
            </a:r>
          </a:p>
          <a:p>
            <a:pPr>
              <a:buNone/>
            </a:pPr>
            <a:r>
              <a:rPr lang="en-SG" dirty="0" err="1"/>
              <a:t>Karateristik</a:t>
            </a:r>
            <a:r>
              <a:rPr lang="en-SG" dirty="0"/>
              <a:t> audit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adalah</a:t>
            </a:r>
            <a:r>
              <a:rPr lang="en-SG" dirty="0"/>
              <a:t> :</a:t>
            </a:r>
          </a:p>
          <a:p>
            <a:pPr algn="just">
              <a:buNone/>
            </a:pPr>
            <a:r>
              <a:rPr lang="en-SG" dirty="0"/>
              <a:t>	</a:t>
            </a:r>
            <a:r>
              <a:rPr lang="en-SG" dirty="0" err="1"/>
              <a:t>Mengidentifikasi</a:t>
            </a:r>
            <a:r>
              <a:rPr lang="en-SG" dirty="0"/>
              <a:t> </a:t>
            </a:r>
            <a:r>
              <a:rPr lang="en-SG" dirty="0" err="1"/>
              <a:t>sumber</a:t>
            </a:r>
            <a:r>
              <a:rPr lang="en-SG" dirty="0"/>
              <a:t> air </a:t>
            </a:r>
            <a:r>
              <a:rPr lang="en-SG" dirty="0" err="1"/>
              <a:t>penggunaan</a:t>
            </a:r>
            <a:r>
              <a:rPr lang="en-SG" dirty="0"/>
              <a:t> air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mencari</a:t>
            </a:r>
            <a:r>
              <a:rPr lang="en-SG" dirty="0"/>
              <a:t> </a:t>
            </a:r>
            <a:r>
              <a:rPr lang="en-SG" dirty="0" err="1"/>
              <a:t>upaya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mengurangi</a:t>
            </a:r>
            <a:r>
              <a:rPr lang="en-SG" dirty="0"/>
              <a:t> </a:t>
            </a:r>
            <a:r>
              <a:rPr lang="en-SG" dirty="0" err="1"/>
              <a:t>penggunaan</a:t>
            </a:r>
            <a:r>
              <a:rPr lang="en-SG" dirty="0"/>
              <a:t> air total </a:t>
            </a:r>
            <a:r>
              <a:rPr lang="en-SG" dirty="0" err="1"/>
              <a:t>melalui</a:t>
            </a:r>
            <a:r>
              <a:rPr lang="en-SG" dirty="0"/>
              <a:t> </a:t>
            </a:r>
            <a:r>
              <a:rPr lang="en-SG" dirty="0" err="1"/>
              <a:t>usaha</a:t>
            </a:r>
            <a:r>
              <a:rPr lang="en-SG" dirty="0"/>
              <a:t> </a:t>
            </a:r>
            <a:r>
              <a:rPr lang="en-SG" dirty="0" err="1"/>
              <a:t>pengurangan</a:t>
            </a:r>
            <a:r>
              <a:rPr lang="en-SG" dirty="0"/>
              <a:t>, </a:t>
            </a:r>
            <a:r>
              <a:rPr lang="en-SG" dirty="0" err="1"/>
              <a:t>penggunaan</a:t>
            </a:r>
            <a:r>
              <a:rPr lang="en-SG" dirty="0"/>
              <a:t> </a:t>
            </a:r>
            <a:r>
              <a:rPr lang="en-SG" dirty="0" err="1"/>
              <a:t>ulang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pendaur-ulangan</a:t>
            </a:r>
            <a:endParaRPr lang="en-S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JENIS-JENIS AUDIT LINGKUNGAN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SG" sz="8000" dirty="0"/>
              <a:t>5.  </a:t>
            </a:r>
            <a:r>
              <a:rPr lang="en-SG" sz="4800" dirty="0"/>
              <a:t>Audit </a:t>
            </a:r>
            <a:r>
              <a:rPr lang="en-SG" sz="4800" dirty="0" err="1"/>
              <a:t>Pencemaran</a:t>
            </a:r>
            <a:r>
              <a:rPr lang="en-SG" sz="4800" dirty="0"/>
              <a:t>/ </a:t>
            </a:r>
            <a:r>
              <a:rPr lang="en-SG" sz="4800" dirty="0" err="1"/>
              <a:t>Kontaminasi</a:t>
            </a:r>
            <a:r>
              <a:rPr lang="en-SG" sz="4800" dirty="0"/>
              <a:t> </a:t>
            </a:r>
            <a:r>
              <a:rPr lang="en-SG" sz="4800" dirty="0" err="1"/>
              <a:t>Lokasi</a:t>
            </a:r>
            <a:r>
              <a:rPr lang="en-SG" sz="4800" dirty="0"/>
              <a:t> Usaha</a:t>
            </a:r>
          </a:p>
          <a:p>
            <a:pPr algn="just">
              <a:lnSpc>
                <a:spcPct val="170000"/>
              </a:lnSpc>
              <a:buNone/>
            </a:pPr>
            <a:r>
              <a:rPr lang="en-SG" sz="4800" dirty="0" err="1"/>
              <a:t>Karateristik</a:t>
            </a:r>
            <a:r>
              <a:rPr lang="en-SG" sz="4800" dirty="0"/>
              <a:t> audit </a:t>
            </a:r>
            <a:r>
              <a:rPr lang="en-SG" sz="4800" dirty="0" err="1"/>
              <a:t>ini</a:t>
            </a:r>
            <a:r>
              <a:rPr lang="en-SG" sz="4800" dirty="0"/>
              <a:t> </a:t>
            </a:r>
            <a:r>
              <a:rPr lang="en-SG" sz="4800" dirty="0" err="1"/>
              <a:t>adalah</a:t>
            </a:r>
            <a:r>
              <a:rPr lang="en-SG" sz="4800" dirty="0"/>
              <a:t> :</a:t>
            </a:r>
          </a:p>
          <a:p>
            <a:pPr algn="just">
              <a:lnSpc>
                <a:spcPct val="170000"/>
              </a:lnSpc>
            </a:pPr>
            <a:r>
              <a:rPr lang="en-SG" sz="4800" dirty="0" err="1"/>
              <a:t>Menilai</a:t>
            </a:r>
            <a:r>
              <a:rPr lang="en-SG" sz="4800" dirty="0"/>
              <a:t> </a:t>
            </a:r>
            <a:r>
              <a:rPr lang="en-SG" sz="4800" dirty="0" err="1"/>
              <a:t>kedaan</a:t>
            </a:r>
            <a:r>
              <a:rPr lang="en-SG" sz="4800" dirty="0"/>
              <a:t> </a:t>
            </a:r>
            <a:r>
              <a:rPr lang="en-SG" sz="4800" dirty="0" err="1"/>
              <a:t>pengotoran</a:t>
            </a:r>
            <a:r>
              <a:rPr lang="en-SG" sz="4800" dirty="0"/>
              <a:t> </a:t>
            </a:r>
            <a:r>
              <a:rPr lang="en-SG" sz="4800" dirty="0" err="1"/>
              <a:t>lokasi</a:t>
            </a:r>
            <a:r>
              <a:rPr lang="en-SG" sz="4800" dirty="0"/>
              <a:t> </a:t>
            </a:r>
            <a:r>
              <a:rPr lang="en-SG" sz="4800" dirty="0" err="1"/>
              <a:t>perusahaan</a:t>
            </a:r>
            <a:r>
              <a:rPr lang="en-SG" sz="4800" dirty="0"/>
              <a:t>  </a:t>
            </a:r>
            <a:r>
              <a:rPr lang="en-SG" sz="4800" dirty="0" err="1"/>
              <a:t>akibat</a:t>
            </a:r>
            <a:r>
              <a:rPr lang="en-SG" sz="4800" dirty="0"/>
              <a:t> </a:t>
            </a:r>
            <a:r>
              <a:rPr lang="en-SG" sz="4800" dirty="0" err="1"/>
              <a:t>pengoperasian</a:t>
            </a:r>
            <a:r>
              <a:rPr lang="en-SG" sz="4800" dirty="0"/>
              <a:t> yang </a:t>
            </a:r>
            <a:r>
              <a:rPr lang="en-SG" sz="4800" dirty="0" err="1"/>
              <a:t>dilakukan</a:t>
            </a:r>
            <a:r>
              <a:rPr lang="en-SG" sz="4800" dirty="0"/>
              <a:t> </a:t>
            </a:r>
            <a:r>
              <a:rPr lang="en-SG" sz="4800" dirty="0" err="1"/>
              <a:t>oleh</a:t>
            </a:r>
            <a:r>
              <a:rPr lang="en-SG" sz="4800" dirty="0"/>
              <a:t> </a:t>
            </a:r>
            <a:r>
              <a:rPr lang="en-SG" sz="4800" dirty="0" err="1"/>
              <a:t>perusahaan</a:t>
            </a:r>
            <a:r>
              <a:rPr lang="en-SG" sz="4800" dirty="0"/>
              <a:t> yang </a:t>
            </a:r>
            <a:r>
              <a:rPr lang="en-SG" sz="4800" dirty="0" err="1"/>
              <a:t>bersangkutan</a:t>
            </a:r>
            <a:r>
              <a:rPr lang="en-SG" sz="4800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SG" sz="4800" dirty="0" err="1"/>
              <a:t>Melakukan</a:t>
            </a:r>
            <a:r>
              <a:rPr lang="en-SG" sz="4800" dirty="0"/>
              <a:t> </a:t>
            </a:r>
            <a:r>
              <a:rPr lang="en-SG" sz="4800" dirty="0" err="1"/>
              <a:t>pengambilan</a:t>
            </a:r>
            <a:r>
              <a:rPr lang="en-SG" sz="4800" dirty="0"/>
              <a:t> </a:t>
            </a:r>
            <a:r>
              <a:rPr lang="en-SG" sz="4800" dirty="0" err="1"/>
              <a:t>contoh</a:t>
            </a:r>
            <a:r>
              <a:rPr lang="en-SG" sz="4800" dirty="0"/>
              <a:t> </a:t>
            </a:r>
            <a:r>
              <a:rPr lang="en-SG" sz="4800" dirty="0" err="1"/>
              <a:t>dari</a:t>
            </a:r>
            <a:r>
              <a:rPr lang="en-SG" sz="4800" dirty="0"/>
              <a:t> </a:t>
            </a:r>
            <a:r>
              <a:rPr lang="en-SG" sz="4800" dirty="0" err="1"/>
              <a:t>lokasi</a:t>
            </a:r>
            <a:r>
              <a:rPr lang="en-SG" sz="4800" dirty="0"/>
              <a:t>  </a:t>
            </a:r>
            <a:r>
              <a:rPr lang="en-SG" sz="4800" dirty="0" err="1"/>
              <a:t>dan</a:t>
            </a:r>
            <a:r>
              <a:rPr lang="en-SG" sz="4800" dirty="0"/>
              <a:t> </a:t>
            </a:r>
            <a:r>
              <a:rPr lang="en-SG" sz="4800" dirty="0" err="1"/>
              <a:t>melakukan</a:t>
            </a:r>
            <a:r>
              <a:rPr lang="en-SG" sz="4800" dirty="0"/>
              <a:t> </a:t>
            </a:r>
            <a:r>
              <a:rPr lang="en-SG" sz="4800" dirty="0" err="1"/>
              <a:t>penganalisaan</a:t>
            </a:r>
            <a:r>
              <a:rPr lang="en-SG" sz="4800" dirty="0"/>
              <a:t> </a:t>
            </a:r>
            <a:r>
              <a:rPr lang="en-SG" sz="4800" dirty="0" err="1"/>
              <a:t>contoh</a:t>
            </a:r>
            <a:r>
              <a:rPr lang="en-SG" sz="4800" dirty="0"/>
              <a:t> </a:t>
            </a:r>
            <a:r>
              <a:rPr lang="en-SG" sz="4800" dirty="0" err="1"/>
              <a:t>sampel</a:t>
            </a:r>
            <a:r>
              <a:rPr lang="en-SG" sz="4800" dirty="0"/>
              <a:t>  </a:t>
            </a:r>
            <a:r>
              <a:rPr lang="en-SG" sz="4800" dirty="0" err="1"/>
              <a:t>tersebut</a:t>
            </a:r>
            <a:r>
              <a:rPr lang="en-SG" sz="4800" dirty="0"/>
              <a:t> </a:t>
            </a:r>
            <a:r>
              <a:rPr lang="en-SG" sz="4800" dirty="0" err="1"/>
              <a:t>untuk</a:t>
            </a:r>
            <a:r>
              <a:rPr lang="en-SG" sz="4800" dirty="0"/>
              <a:t> </a:t>
            </a:r>
            <a:r>
              <a:rPr lang="en-SG" sz="4800" dirty="0" err="1"/>
              <a:t>jangka</a:t>
            </a:r>
            <a:r>
              <a:rPr lang="en-SG" sz="4800" dirty="0"/>
              <a:t> </a:t>
            </a:r>
            <a:r>
              <a:rPr lang="en-SG" sz="4800" dirty="0" err="1"/>
              <a:t>waktu</a:t>
            </a:r>
            <a:r>
              <a:rPr lang="en-SG" sz="4800" dirty="0"/>
              <a:t> yang </a:t>
            </a:r>
            <a:r>
              <a:rPr lang="en-SG" sz="4800" dirty="0" err="1"/>
              <a:t>cukup</a:t>
            </a:r>
            <a:r>
              <a:rPr lang="en-SG" sz="4800" dirty="0"/>
              <a:t> </a:t>
            </a:r>
            <a:r>
              <a:rPr lang="en-SG" sz="4800" dirty="0" err="1"/>
              <a:t>panjang</a:t>
            </a:r>
            <a:r>
              <a:rPr lang="en-SG" sz="4800" dirty="0"/>
              <a:t> </a:t>
            </a:r>
            <a:r>
              <a:rPr lang="en-SG" sz="4800" dirty="0" err="1"/>
              <a:t>dan</a:t>
            </a:r>
            <a:r>
              <a:rPr lang="en-SG" sz="4800" dirty="0"/>
              <a:t> </a:t>
            </a:r>
            <a:r>
              <a:rPr lang="en-SG" sz="4800" dirty="0" err="1"/>
              <a:t>merupakan</a:t>
            </a:r>
            <a:r>
              <a:rPr lang="en-SG" sz="4800" dirty="0"/>
              <a:t> </a:t>
            </a:r>
            <a:r>
              <a:rPr lang="en-SG" sz="4800" dirty="0" err="1"/>
              <a:t>hal</a:t>
            </a:r>
            <a:r>
              <a:rPr lang="en-SG" sz="4800" dirty="0"/>
              <a:t> yang </a:t>
            </a:r>
            <a:r>
              <a:rPr lang="en-SG" sz="4800" dirty="0" err="1"/>
              <a:t>khusus</a:t>
            </a:r>
            <a:r>
              <a:rPr lang="en-SG" sz="4800" dirty="0"/>
              <a:t> </a:t>
            </a:r>
            <a:r>
              <a:rPr lang="en-SG" sz="4800" dirty="0" err="1"/>
              <a:t>pada</a:t>
            </a:r>
            <a:r>
              <a:rPr lang="en-SG" sz="4800" dirty="0"/>
              <a:t> audit </a:t>
            </a:r>
            <a:r>
              <a:rPr lang="en-SG" sz="4800" dirty="0" err="1"/>
              <a:t>jenis</a:t>
            </a:r>
            <a:r>
              <a:rPr lang="en-SG" sz="4800" dirty="0"/>
              <a:t> </a:t>
            </a:r>
            <a:r>
              <a:rPr lang="en-SG" sz="4800" dirty="0" err="1"/>
              <a:t>ini</a:t>
            </a:r>
            <a:r>
              <a:rPr lang="en-SG" sz="4800" dirty="0"/>
              <a:t> (audit lain </a:t>
            </a:r>
            <a:r>
              <a:rPr lang="en-SG" sz="4800" dirty="0" err="1"/>
              <a:t>tidak</a:t>
            </a:r>
            <a:r>
              <a:rPr lang="en-SG" sz="4800" dirty="0"/>
              <a:t> </a:t>
            </a:r>
            <a:r>
              <a:rPr lang="en-SG" sz="4800" dirty="0" err="1"/>
              <a:t>melakukan</a:t>
            </a:r>
            <a:r>
              <a:rPr lang="en-SG" sz="4800" dirty="0"/>
              <a:t> </a:t>
            </a:r>
            <a:r>
              <a:rPr lang="en-SG" sz="4800" dirty="0" err="1"/>
              <a:t>pengambilan</a:t>
            </a:r>
            <a:r>
              <a:rPr lang="en-SG" sz="4800" dirty="0"/>
              <a:t> </a:t>
            </a:r>
            <a:r>
              <a:rPr lang="en-SG" sz="4800" dirty="0" err="1"/>
              <a:t>sampel</a:t>
            </a:r>
            <a:r>
              <a:rPr lang="en-SG" sz="4800" dirty="0"/>
              <a:t>).</a:t>
            </a:r>
          </a:p>
          <a:p>
            <a:pPr algn="just">
              <a:lnSpc>
                <a:spcPct val="170000"/>
              </a:lnSpc>
            </a:pPr>
            <a:r>
              <a:rPr lang="en-SG" sz="4800" dirty="0" err="1"/>
              <a:t>Melakukan</a:t>
            </a:r>
            <a:r>
              <a:rPr lang="en-SG" sz="4800" dirty="0"/>
              <a:t> </a:t>
            </a:r>
            <a:r>
              <a:rPr lang="en-SG" sz="4800" dirty="0" err="1"/>
              <a:t>pengelolaan</a:t>
            </a:r>
            <a:r>
              <a:rPr lang="en-SG" sz="4800" dirty="0"/>
              <a:t> </a:t>
            </a:r>
            <a:r>
              <a:rPr lang="en-SG" sz="4800" dirty="0" err="1"/>
              <a:t>secara</a:t>
            </a:r>
            <a:r>
              <a:rPr lang="en-SG" sz="4800" dirty="0"/>
              <a:t> </a:t>
            </a:r>
            <a:r>
              <a:rPr lang="en-SG" sz="4800" dirty="0" err="1"/>
              <a:t>statistik</a:t>
            </a:r>
            <a:r>
              <a:rPr lang="en-SG" sz="4800" dirty="0"/>
              <a:t> </a:t>
            </a:r>
            <a:r>
              <a:rPr lang="en-SG" sz="4800" dirty="0" err="1"/>
              <a:t>terhadap</a:t>
            </a:r>
            <a:r>
              <a:rPr lang="en-SG" sz="4800" dirty="0"/>
              <a:t> </a:t>
            </a:r>
            <a:r>
              <a:rPr lang="en-SG" sz="4800" dirty="0" err="1"/>
              <a:t>hasil</a:t>
            </a:r>
            <a:r>
              <a:rPr lang="en-SG" sz="4800" dirty="0"/>
              <a:t> audit, </a:t>
            </a:r>
            <a:r>
              <a:rPr lang="en-SG" sz="4800" dirty="0" err="1"/>
              <a:t>jika</a:t>
            </a:r>
            <a:r>
              <a:rPr lang="en-SG" sz="4800" dirty="0"/>
              <a:t> </a:t>
            </a:r>
            <a:r>
              <a:rPr lang="en-SG" sz="4800" dirty="0" err="1"/>
              <a:t>diperlukan</a:t>
            </a:r>
            <a:r>
              <a:rPr lang="en-SG" sz="4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928688"/>
            <a:ext cx="8229600" cy="714375"/>
          </a:xfrm>
        </p:spPr>
        <p:txBody>
          <a:bodyPr anchor="b">
            <a:normAutofit fontScale="90000"/>
          </a:bodyPr>
          <a:lstStyle/>
          <a:p>
            <a:pPr algn="ctr" eaLnBrk="1" hangingPunct="1">
              <a:defRPr/>
            </a:pPr>
            <a:r>
              <a:rPr lang="en-SG" sz="4500" dirty="0">
                <a:latin typeface="Tempus Sans ITC" pitchFamily="82" charset="0"/>
              </a:rPr>
              <a:t/>
            </a:r>
            <a:br>
              <a:rPr lang="en-SG" sz="4500" dirty="0">
                <a:latin typeface="Tempus Sans ITC" pitchFamily="82" charset="0"/>
              </a:rPr>
            </a:br>
            <a:r>
              <a:rPr lang="en-SG" sz="4500" dirty="0">
                <a:latin typeface="Tempus Sans ITC" pitchFamily="82" charset="0"/>
              </a:rPr>
              <a:t/>
            </a:r>
            <a:br>
              <a:rPr lang="en-SG" sz="4500" dirty="0">
                <a:latin typeface="Tempus Sans ITC" pitchFamily="82" charset="0"/>
              </a:rPr>
            </a:br>
            <a:r>
              <a:rPr lang="en-SG" sz="4500" dirty="0">
                <a:latin typeface="Tempus Sans ITC" pitchFamily="82" charset="0"/>
              </a:rPr>
              <a:t/>
            </a:r>
            <a:br>
              <a:rPr lang="en-SG" sz="4500" dirty="0">
                <a:latin typeface="Tempus Sans ITC" pitchFamily="82" charset="0"/>
              </a:rPr>
            </a:br>
            <a:r>
              <a:rPr lang="en-SG" sz="4500" dirty="0">
                <a:latin typeface="Tempus Sans ITC" pitchFamily="82" charset="0"/>
              </a:rPr>
              <a:t/>
            </a:r>
            <a:br>
              <a:rPr lang="en-SG" sz="4500" dirty="0">
                <a:latin typeface="Tempus Sans ITC" pitchFamily="82" charset="0"/>
              </a:rPr>
            </a:br>
            <a:r>
              <a:rPr lang="en-SG" sz="4500" dirty="0">
                <a:latin typeface="Tempus Sans ITC" pitchFamily="82" charset="0"/>
              </a:rPr>
              <a:t/>
            </a:r>
            <a:br>
              <a:rPr lang="en-SG" sz="4500" dirty="0">
                <a:latin typeface="Tempus Sans ITC" pitchFamily="82" charset="0"/>
              </a:rPr>
            </a:br>
            <a:r>
              <a:rPr lang="en-SG" sz="4500" dirty="0">
                <a:latin typeface="Tempus Sans ITC" pitchFamily="82" charset="0"/>
              </a:rPr>
              <a:t/>
            </a:r>
            <a:br>
              <a:rPr lang="en-SG" sz="4500" dirty="0">
                <a:latin typeface="Tempus Sans ITC" pitchFamily="82" charset="0"/>
              </a:rPr>
            </a:br>
            <a:r>
              <a:rPr lang="id-ID" sz="4500" dirty="0">
                <a:latin typeface="Tempus Sans ITC" pitchFamily="82" charset="0"/>
              </a:rPr>
              <a:t>LATAR BELAKANG</a:t>
            </a:r>
            <a:br>
              <a:rPr lang="id-ID" sz="4500" dirty="0">
                <a:latin typeface="Tempus Sans ITC" pitchFamily="82" charset="0"/>
              </a:rPr>
            </a:br>
            <a:endParaRPr lang="id-ID" sz="4500" dirty="0">
              <a:latin typeface="Tempus Sans ITC" pitchFamily="82" charset="0"/>
            </a:endParaRPr>
          </a:p>
        </p:txBody>
      </p:sp>
      <p:sp>
        <p:nvSpPr>
          <p:cNvPr id="8499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47800"/>
            <a:ext cx="8229600" cy="3886200"/>
          </a:xfrm>
        </p:spPr>
        <p:txBody>
          <a:bodyPr>
            <a:normAutofit fontScale="25000" lnSpcReduction="20000"/>
          </a:bodyPr>
          <a:lstStyle/>
          <a:p>
            <a:pPr marL="273050" indent="-273050" algn="just" eaLnBrk="1" hangingPunct="1"/>
            <a:r>
              <a:rPr lang="id-ID" altLang="zh-CN" sz="12800" dirty="0">
                <a:ea typeface="SimSun" pitchFamily="2" charset="-122"/>
              </a:rPr>
              <a:t>Audit lingkungan hidup wajib diterapkan apabila suatu usaha atau kegiatan memiliki </a:t>
            </a:r>
            <a:r>
              <a:rPr lang="id-ID" altLang="zh-CN" sz="12800" b="1" dirty="0">
                <a:ea typeface="SimSun" pitchFamily="2" charset="-122"/>
              </a:rPr>
              <a:t>indikasi pelanggaran</a:t>
            </a:r>
            <a:r>
              <a:rPr lang="id-ID" altLang="zh-CN" sz="12800" dirty="0">
                <a:ea typeface="SimSun" pitchFamily="2" charset="-122"/>
              </a:rPr>
              <a:t> terhadap peraturan perundang-undangan lingkungan hidup atau melakukan pencemaran lingkungan sebagaimana disebutkan dalam Pasal 29 ayat (1) UU No. 23 Tahun 1997</a:t>
            </a:r>
            <a:r>
              <a:rPr lang="en-US" altLang="zh-CN" sz="12800" dirty="0">
                <a:ea typeface="SimSun" pitchFamily="2" charset="-122"/>
              </a:rPr>
              <a:t> </a:t>
            </a:r>
            <a:endParaRPr lang="id-ID" altLang="zh-CN" sz="12800" dirty="0">
              <a:ea typeface="SimSun" pitchFamily="2" charset="-122"/>
            </a:endParaRPr>
          </a:p>
          <a:p>
            <a:pPr marL="273050" indent="-273050" algn="just" eaLnBrk="1" hangingPunct="1"/>
            <a:r>
              <a:rPr lang="id-ID" altLang="zh-CN" sz="12800" dirty="0">
                <a:ea typeface="SimSun" pitchFamily="2" charset="-122"/>
              </a:rPr>
              <a:t>Diperlukan suatu mekanisme verifikasi audit lingkungan yang jelas dan pedoman yang mengatur tentang pelaksanaan audit lingkungan. </a:t>
            </a:r>
            <a:endParaRPr lang="id-ID" sz="12800" dirty="0"/>
          </a:p>
          <a:p>
            <a:pPr marL="273050" indent="-273050" eaLnBrk="1" hangingPunct="1"/>
            <a:endParaRPr lang="id-ID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JENIS-JENIS AUDIT LINGKUNGAN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SG" dirty="0"/>
              <a:t>6. Audit </a:t>
            </a:r>
            <a:r>
              <a:rPr lang="en-SG" dirty="0" err="1"/>
              <a:t>Keselamatan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Kesehatan</a:t>
            </a:r>
            <a:r>
              <a:rPr lang="en-SG" dirty="0"/>
              <a:t> </a:t>
            </a:r>
            <a:r>
              <a:rPr lang="en-SG" dirty="0" err="1"/>
              <a:t>Kerja</a:t>
            </a:r>
            <a:endParaRPr lang="en-SG" dirty="0"/>
          </a:p>
          <a:p>
            <a:pPr algn="just">
              <a:buNone/>
            </a:pPr>
            <a:r>
              <a:rPr lang="en-SG" dirty="0" err="1"/>
              <a:t>Jenis</a:t>
            </a:r>
            <a:r>
              <a:rPr lang="en-SG" dirty="0"/>
              <a:t> audit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memiliki</a:t>
            </a:r>
            <a:r>
              <a:rPr lang="en-SG" dirty="0"/>
              <a:t> </a:t>
            </a:r>
            <a:r>
              <a:rPr lang="en-SG" dirty="0" err="1"/>
              <a:t>sifat</a:t>
            </a:r>
            <a:r>
              <a:rPr lang="en-SG" dirty="0"/>
              <a:t> :</a:t>
            </a:r>
          </a:p>
          <a:p>
            <a:pPr algn="just"/>
            <a:r>
              <a:rPr lang="en-SG" dirty="0" err="1"/>
              <a:t>Menilai</a:t>
            </a:r>
            <a:r>
              <a:rPr lang="en-SG" dirty="0"/>
              <a:t> </a:t>
            </a:r>
            <a:r>
              <a:rPr lang="en-SG" dirty="0" err="1"/>
              <a:t>tatalaksana</a:t>
            </a:r>
            <a:r>
              <a:rPr lang="en-SG" dirty="0"/>
              <a:t> </a:t>
            </a:r>
            <a:r>
              <a:rPr lang="en-SG" dirty="0" err="1"/>
              <a:t>operasional</a:t>
            </a:r>
            <a:r>
              <a:rPr lang="en-SG" dirty="0"/>
              <a:t> </a:t>
            </a:r>
            <a:r>
              <a:rPr lang="en-SG" dirty="0" err="1"/>
              <a:t>pekerjaan</a:t>
            </a:r>
            <a:r>
              <a:rPr lang="en-SG" dirty="0"/>
              <a:t>, </a:t>
            </a:r>
            <a:r>
              <a:rPr lang="en-SG" dirty="0" err="1"/>
              <a:t>pengelolaan</a:t>
            </a:r>
            <a:r>
              <a:rPr lang="en-SG" dirty="0"/>
              <a:t> </a:t>
            </a:r>
            <a:r>
              <a:rPr lang="en-SG" dirty="0" err="1"/>
              <a:t>bahan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limbah</a:t>
            </a:r>
            <a:r>
              <a:rPr lang="en-SG" dirty="0"/>
              <a:t> </a:t>
            </a:r>
            <a:r>
              <a:rPr lang="en-SG" dirty="0" err="1"/>
              <a:t>berbahaya</a:t>
            </a:r>
            <a:r>
              <a:rPr lang="en-SG" dirty="0"/>
              <a:t>, </a:t>
            </a:r>
            <a:r>
              <a:rPr lang="en-SG" dirty="0" err="1"/>
              <a:t>pembuangan</a:t>
            </a:r>
            <a:r>
              <a:rPr lang="en-SG" dirty="0"/>
              <a:t> </a:t>
            </a:r>
            <a:r>
              <a:rPr lang="en-SG" dirty="0" err="1"/>
              <a:t>bahan</a:t>
            </a:r>
            <a:r>
              <a:rPr lang="en-SG" dirty="0"/>
              <a:t> </a:t>
            </a:r>
            <a:r>
              <a:rPr lang="en-SG" dirty="0" err="1"/>
              <a:t>pencemar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sejenisnya</a:t>
            </a:r>
            <a:r>
              <a:rPr lang="en-SG" dirty="0"/>
              <a:t>, yang </a:t>
            </a:r>
            <a:r>
              <a:rPr lang="en-SG" dirty="0" err="1"/>
              <a:t>berhubungan</a:t>
            </a:r>
            <a:r>
              <a:rPr lang="en-SG" dirty="0"/>
              <a:t> </a:t>
            </a:r>
            <a:r>
              <a:rPr lang="en-SG" dirty="0" err="1"/>
              <a:t>erat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keselamatan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kesehatan</a:t>
            </a:r>
            <a:r>
              <a:rPr lang="en-SG" dirty="0"/>
              <a:t> </a:t>
            </a:r>
            <a:r>
              <a:rPr lang="en-SG" dirty="0" err="1"/>
              <a:t>kerja</a:t>
            </a:r>
            <a:r>
              <a:rPr lang="en-SG" dirty="0"/>
              <a:t>.</a:t>
            </a:r>
          </a:p>
          <a:p>
            <a:pPr algn="just"/>
            <a:r>
              <a:rPr lang="en-SG" dirty="0"/>
              <a:t>Audit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memungkinkan</a:t>
            </a:r>
            <a:r>
              <a:rPr lang="en-SG" dirty="0"/>
              <a:t> </a:t>
            </a:r>
            <a:r>
              <a:rPr lang="en-SG" dirty="0" err="1"/>
              <a:t>pimpinan</a:t>
            </a:r>
            <a:r>
              <a:rPr lang="en-SG" dirty="0"/>
              <a:t> </a:t>
            </a:r>
            <a:r>
              <a:rPr lang="en-SG" dirty="0" err="1"/>
              <a:t>perusahaan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menetapkan</a:t>
            </a:r>
            <a:r>
              <a:rPr lang="en-SG" dirty="0"/>
              <a:t> </a:t>
            </a:r>
            <a:r>
              <a:rPr lang="en-SG" dirty="0" err="1"/>
              <a:t>apakah</a:t>
            </a:r>
            <a:r>
              <a:rPr lang="en-SG" dirty="0"/>
              <a:t> </a:t>
            </a:r>
            <a:r>
              <a:rPr lang="en-SG" dirty="0" err="1"/>
              <a:t>perusahaan</a:t>
            </a:r>
            <a:r>
              <a:rPr lang="en-SG" dirty="0"/>
              <a:t> </a:t>
            </a:r>
            <a:r>
              <a:rPr lang="en-SG" dirty="0" err="1"/>
              <a:t>tersebut</a:t>
            </a:r>
            <a:r>
              <a:rPr lang="en-SG" dirty="0"/>
              <a:t> </a:t>
            </a:r>
            <a:r>
              <a:rPr lang="en-SG" dirty="0" err="1"/>
              <a:t>sudah</a:t>
            </a:r>
            <a:r>
              <a:rPr lang="en-SG" dirty="0"/>
              <a:t> </a:t>
            </a:r>
            <a:r>
              <a:rPr lang="en-SG" dirty="0" err="1"/>
              <a:t>mentaati</a:t>
            </a:r>
            <a:r>
              <a:rPr lang="en-SG" dirty="0"/>
              <a:t> </a:t>
            </a:r>
            <a:r>
              <a:rPr lang="en-SG" dirty="0" err="1"/>
              <a:t>peraturan</a:t>
            </a:r>
            <a:r>
              <a:rPr lang="en-SG" dirty="0"/>
              <a:t> </a:t>
            </a:r>
            <a:r>
              <a:rPr lang="en-SG" dirty="0" err="1"/>
              <a:t>tentan</a:t>
            </a:r>
            <a:r>
              <a:rPr lang="id-ID" dirty="0"/>
              <a:t>g</a:t>
            </a:r>
            <a:r>
              <a:rPr lang="en-SG" dirty="0"/>
              <a:t> </a:t>
            </a:r>
            <a:r>
              <a:rPr lang="en-SG" dirty="0" err="1"/>
              <a:t>keselamatan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kesehatan</a:t>
            </a:r>
            <a:r>
              <a:rPr lang="en-SG" dirty="0"/>
              <a:t> </a:t>
            </a:r>
            <a:r>
              <a:rPr lang="en-SG" dirty="0" err="1"/>
              <a:t>kerja</a:t>
            </a:r>
            <a:endParaRPr lang="en-S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Pelaksanaan Audit Lingkungan</a:t>
            </a:r>
            <a:endParaRPr lang="id-ID">
              <a:solidFill>
                <a:schemeClr val="tx1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Tetapkan tujuan audit lingkungan</a:t>
            </a:r>
          </a:p>
          <a:p>
            <a:r>
              <a:rPr lang="en-US"/>
              <a:t>Persiapan untuk audit</a:t>
            </a:r>
          </a:p>
          <a:p>
            <a:r>
              <a:rPr lang="en-US"/>
              <a:t>Pengumpulan data</a:t>
            </a:r>
          </a:p>
          <a:p>
            <a:r>
              <a:rPr lang="en-US"/>
              <a:t>Melakukan assessment</a:t>
            </a:r>
          </a:p>
          <a:p>
            <a:r>
              <a:rPr lang="en-US"/>
              <a:t>Melaporkan hasil temuan</a:t>
            </a:r>
          </a:p>
          <a:p>
            <a:r>
              <a:rPr lang="en-US"/>
              <a:t>Melaksanakan rekomendasi</a:t>
            </a:r>
          </a:p>
          <a:p>
            <a:r>
              <a:rPr lang="en-US"/>
              <a:t>Memonitor hasilnya dan melanjutkan audit</a:t>
            </a:r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PRINSIP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/>
              <a:t>1.  Ethical conduct (</a:t>
            </a:r>
            <a:r>
              <a:rPr lang="en-SG" dirty="0" err="1"/>
              <a:t>Etika</a:t>
            </a:r>
            <a:r>
              <a:rPr lang="en-SG" dirty="0"/>
              <a:t> </a:t>
            </a:r>
            <a:r>
              <a:rPr lang="en-SG" dirty="0" err="1"/>
              <a:t>pelaksanaan</a:t>
            </a:r>
            <a:r>
              <a:rPr lang="en-SG" dirty="0"/>
              <a:t>)</a:t>
            </a:r>
          </a:p>
          <a:p>
            <a:pPr>
              <a:buNone/>
            </a:pPr>
            <a:r>
              <a:rPr lang="en-SG" dirty="0"/>
              <a:t>2.  Fair presentation (</a:t>
            </a:r>
            <a:r>
              <a:rPr lang="en-SG" dirty="0" err="1"/>
              <a:t>Penyampain</a:t>
            </a:r>
            <a:r>
              <a:rPr lang="en-SG" dirty="0"/>
              <a:t> yang </a:t>
            </a:r>
            <a:r>
              <a:rPr lang="en-SG" dirty="0" err="1"/>
              <a:t>adil</a:t>
            </a:r>
            <a:r>
              <a:rPr lang="en-SG" dirty="0"/>
              <a:t>)</a:t>
            </a:r>
          </a:p>
          <a:p>
            <a:pPr>
              <a:buNone/>
            </a:pPr>
            <a:r>
              <a:rPr lang="en-SG" dirty="0"/>
              <a:t>3.  Due professional care (</a:t>
            </a:r>
            <a:r>
              <a:rPr lang="en-SG" dirty="0" err="1"/>
              <a:t>Memperhatikan</a:t>
            </a:r>
            <a:r>
              <a:rPr lang="en-SG" dirty="0"/>
              <a:t> </a:t>
            </a:r>
            <a:r>
              <a:rPr lang="en-SG" dirty="0" err="1"/>
              <a:t>cara</a:t>
            </a:r>
            <a:r>
              <a:rPr lang="en-SG" dirty="0"/>
              <a:t> </a:t>
            </a:r>
            <a:r>
              <a:rPr lang="en-SG" dirty="0" err="1"/>
              <a:t>kerja</a:t>
            </a:r>
            <a:r>
              <a:rPr lang="en-SG" dirty="0"/>
              <a:t> yang </a:t>
            </a:r>
            <a:r>
              <a:rPr lang="en-SG" dirty="0" err="1"/>
              <a:t>profesional</a:t>
            </a:r>
            <a:r>
              <a:rPr lang="en-SG" dirty="0"/>
              <a:t>)</a:t>
            </a:r>
          </a:p>
          <a:p>
            <a:pPr>
              <a:buNone/>
            </a:pPr>
            <a:r>
              <a:rPr lang="en-SG" dirty="0"/>
              <a:t>4.  Independence and objective (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memihak</a:t>
            </a:r>
            <a:r>
              <a:rPr lang="en-SG" dirty="0"/>
              <a:t>).</a:t>
            </a:r>
          </a:p>
          <a:p>
            <a:pPr>
              <a:buNone/>
            </a:pPr>
            <a:r>
              <a:rPr lang="en-SG" dirty="0"/>
              <a:t>5.  Evidence (</a:t>
            </a:r>
            <a:r>
              <a:rPr lang="en-SG" dirty="0" err="1"/>
              <a:t>Bukti</a:t>
            </a:r>
            <a:r>
              <a:rPr lang="en-SG" dirty="0"/>
              <a:t>)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ELEMEN PENTING AUDIT LINGKUNGAN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Komitmen Manajemen</a:t>
            </a:r>
          </a:p>
          <a:p>
            <a:r>
              <a:rPr lang="en-US"/>
              <a:t>Obyektivitas Team Audit</a:t>
            </a:r>
          </a:p>
          <a:p>
            <a:r>
              <a:rPr lang="en-US"/>
              <a:t>Kompetensi Profesional</a:t>
            </a:r>
          </a:p>
          <a:p>
            <a:r>
              <a:rPr lang="en-US"/>
              <a:t>Prosedur Sistematik dan Jelas</a:t>
            </a:r>
          </a:p>
          <a:p>
            <a:r>
              <a:rPr lang="en-US"/>
              <a:t>Laporan Tertulis</a:t>
            </a:r>
          </a:p>
          <a:p>
            <a:r>
              <a:rPr lang="en-US"/>
              <a:t>Jaminan Mutu Sistem Audit</a:t>
            </a:r>
          </a:p>
          <a:p>
            <a:r>
              <a:rPr lang="en-US"/>
              <a:t>Follow Up</a:t>
            </a:r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dirty="0"/>
              <a:t>SISTEM MANAJEMEN LINGKUNGAN</a:t>
            </a:r>
            <a:endParaRPr lang="en-US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1805012"/>
            <a:ext cx="6591985" cy="218914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d-ID" sz="2400" dirty="0"/>
              <a:t>alat yang memberikan metode untuk melakukan pengelolaan lingkungan secara sistematis terhadap aktifitas, produk dan jasa  suatu organisasi  dan membantu organisasi tersebut untuk mencapai kewajiban dan kinerja yang telah ditetapkan</a:t>
            </a:r>
            <a:r>
              <a:rPr lang="id-ID" sz="1800" dirty="0"/>
              <a:t>.</a:t>
            </a:r>
            <a:r>
              <a:rPr lang="en-US" sz="1800" dirty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4005263"/>
            <a:ext cx="2663825" cy="1871662"/>
            <a:chOff x="68" y="2659"/>
            <a:chExt cx="1678" cy="1179"/>
          </a:xfrm>
        </p:grpSpPr>
        <p:sp>
          <p:nvSpPr>
            <p:cNvPr id="77842" name="Text Box 5"/>
            <p:cNvSpPr txBox="1">
              <a:spLocks noChangeArrowheads="1"/>
            </p:cNvSpPr>
            <p:nvPr/>
          </p:nvSpPr>
          <p:spPr bwMode="auto">
            <a:xfrm>
              <a:off x="567" y="2659"/>
              <a:ext cx="5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>
                  <a:latin typeface="Tahoma" pitchFamily="34" charset="0"/>
                </a:rPr>
                <a:t>plan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43" name="Text Box 6"/>
            <p:cNvSpPr txBox="1">
              <a:spLocks noChangeArrowheads="1"/>
            </p:cNvSpPr>
            <p:nvPr/>
          </p:nvSpPr>
          <p:spPr bwMode="auto">
            <a:xfrm>
              <a:off x="1157" y="3108"/>
              <a:ext cx="5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>
                  <a:latin typeface="Tahoma" pitchFamily="34" charset="0"/>
                </a:rPr>
                <a:t>Do 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44" name="Text Box 7"/>
            <p:cNvSpPr txBox="1">
              <a:spLocks noChangeArrowheads="1"/>
            </p:cNvSpPr>
            <p:nvPr/>
          </p:nvSpPr>
          <p:spPr bwMode="auto">
            <a:xfrm>
              <a:off x="567" y="3607"/>
              <a:ext cx="5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dirty="0">
                  <a:latin typeface="Tahoma" pitchFamily="34" charset="0"/>
                </a:rPr>
                <a:t>check</a:t>
              </a:r>
              <a:endParaRPr lang="en-US" dirty="0">
                <a:latin typeface="Tahoma" pitchFamily="34" charset="0"/>
              </a:endParaRPr>
            </a:p>
          </p:txBody>
        </p:sp>
        <p:sp>
          <p:nvSpPr>
            <p:cNvPr id="77845" name="Text Box 8"/>
            <p:cNvSpPr txBox="1">
              <a:spLocks noChangeArrowheads="1"/>
            </p:cNvSpPr>
            <p:nvPr/>
          </p:nvSpPr>
          <p:spPr bwMode="auto">
            <a:xfrm>
              <a:off x="68" y="3154"/>
              <a:ext cx="5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>
                  <a:latin typeface="Tahoma" pitchFamily="34" charset="0"/>
                </a:rPr>
                <a:t>act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46" name="Line 9"/>
            <p:cNvSpPr>
              <a:spLocks noChangeShapeType="1"/>
            </p:cNvSpPr>
            <p:nvPr/>
          </p:nvSpPr>
          <p:spPr bwMode="auto">
            <a:xfrm>
              <a:off x="884" y="2931"/>
              <a:ext cx="27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77847" name="Line 10"/>
            <p:cNvSpPr>
              <a:spLocks noChangeShapeType="1"/>
            </p:cNvSpPr>
            <p:nvPr/>
          </p:nvSpPr>
          <p:spPr bwMode="auto">
            <a:xfrm flipH="1">
              <a:off x="1111" y="3430"/>
              <a:ext cx="13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77848" name="Line 11"/>
            <p:cNvSpPr>
              <a:spLocks noChangeShapeType="1"/>
            </p:cNvSpPr>
            <p:nvPr/>
          </p:nvSpPr>
          <p:spPr bwMode="auto">
            <a:xfrm flipH="1" flipV="1">
              <a:off x="340" y="3475"/>
              <a:ext cx="13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77849" name="Line 12"/>
            <p:cNvSpPr>
              <a:spLocks noChangeShapeType="1"/>
            </p:cNvSpPr>
            <p:nvPr/>
          </p:nvSpPr>
          <p:spPr bwMode="auto">
            <a:xfrm flipV="1">
              <a:off x="340" y="2886"/>
              <a:ext cx="22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</p:grpSp>
      <p:sp>
        <p:nvSpPr>
          <p:cNvPr id="77829" name="Text Box 13"/>
          <p:cNvSpPr txBox="1">
            <a:spLocks noChangeArrowheads="1"/>
          </p:cNvSpPr>
          <p:nvPr/>
        </p:nvSpPr>
        <p:spPr bwMode="auto">
          <a:xfrm>
            <a:off x="1331913" y="6165850"/>
            <a:ext cx="30241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b="1">
                <a:latin typeface="Tahoma" pitchFamily="34" charset="0"/>
              </a:rPr>
              <a:t>Pola Umum SML</a:t>
            </a:r>
            <a:endParaRPr lang="en-US" b="1">
              <a:latin typeface="Tahoma" pitchFamily="34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103813" y="3789363"/>
            <a:ext cx="3429000" cy="2179637"/>
            <a:chOff x="3600" y="10428"/>
            <a:chExt cx="5400" cy="3432"/>
          </a:xfrm>
        </p:grpSpPr>
        <p:sp>
          <p:nvSpPr>
            <p:cNvPr id="77832" name="Text Box 15"/>
            <p:cNvSpPr txBox="1">
              <a:spLocks noChangeArrowheads="1"/>
            </p:cNvSpPr>
            <p:nvPr/>
          </p:nvSpPr>
          <p:spPr bwMode="auto">
            <a:xfrm>
              <a:off x="5220" y="10428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ahoma" pitchFamily="34" charset="0"/>
                </a:rPr>
                <a:t>Kebijakan Lingkungan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33" name="Freeform 16"/>
            <p:cNvSpPr>
              <a:spLocks/>
            </p:cNvSpPr>
            <p:nvPr/>
          </p:nvSpPr>
          <p:spPr bwMode="auto">
            <a:xfrm>
              <a:off x="6840" y="10800"/>
              <a:ext cx="540" cy="540"/>
            </a:xfrm>
            <a:custGeom>
              <a:avLst/>
              <a:gdLst>
                <a:gd name="T0" fmla="*/ 0 w 540"/>
                <a:gd name="T1" fmla="*/ 0 h 360"/>
                <a:gd name="T2" fmla="*/ 360 w 540"/>
                <a:gd name="T3" fmla="*/ 911 h 360"/>
                <a:gd name="T4" fmla="*/ 540 w 540"/>
                <a:gd name="T5" fmla="*/ 1823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0" y="0"/>
                  </a:moveTo>
                  <a:cubicBezTo>
                    <a:pt x="135" y="60"/>
                    <a:pt x="270" y="120"/>
                    <a:pt x="360" y="180"/>
                  </a:cubicBezTo>
                  <a:cubicBezTo>
                    <a:pt x="450" y="240"/>
                    <a:pt x="495" y="300"/>
                    <a:pt x="540" y="36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34" name="Text Box 17"/>
            <p:cNvSpPr txBox="1">
              <a:spLocks noChangeArrowheads="1"/>
            </p:cNvSpPr>
            <p:nvPr/>
          </p:nvSpPr>
          <p:spPr bwMode="auto">
            <a:xfrm>
              <a:off x="7200" y="11340"/>
              <a:ext cx="180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ahoma" pitchFamily="34" charset="0"/>
                </a:rPr>
                <a:t>Perencanaan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35" name="Text Box 18"/>
            <p:cNvSpPr txBox="1">
              <a:spLocks noChangeArrowheads="1"/>
            </p:cNvSpPr>
            <p:nvPr/>
          </p:nvSpPr>
          <p:spPr bwMode="auto">
            <a:xfrm>
              <a:off x="6660" y="12144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ahoma" pitchFamily="34" charset="0"/>
                </a:rPr>
                <a:t>Pelaksanaan / Implementasi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36" name="Text Box 19"/>
            <p:cNvSpPr txBox="1">
              <a:spLocks noChangeArrowheads="1"/>
            </p:cNvSpPr>
            <p:nvPr/>
          </p:nvSpPr>
          <p:spPr bwMode="auto">
            <a:xfrm>
              <a:off x="5220" y="13140"/>
              <a:ext cx="234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ahoma" pitchFamily="34" charset="0"/>
                </a:rPr>
                <a:t>Pemantauan &amp;  Tindakan Perbaikan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37" name="Text Box 20"/>
            <p:cNvSpPr txBox="1">
              <a:spLocks noChangeArrowheads="1"/>
            </p:cNvSpPr>
            <p:nvPr/>
          </p:nvSpPr>
          <p:spPr bwMode="auto">
            <a:xfrm>
              <a:off x="3600" y="11700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ahoma" pitchFamily="34" charset="0"/>
                </a:rPr>
                <a:t>Review oleh Manajemen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77838" name="Freeform 21"/>
            <p:cNvSpPr>
              <a:spLocks/>
            </p:cNvSpPr>
            <p:nvPr/>
          </p:nvSpPr>
          <p:spPr bwMode="auto">
            <a:xfrm>
              <a:off x="7560" y="11700"/>
              <a:ext cx="210" cy="540"/>
            </a:xfrm>
            <a:custGeom>
              <a:avLst/>
              <a:gdLst>
                <a:gd name="T0" fmla="*/ 180 w 210"/>
                <a:gd name="T1" fmla="*/ 0 h 540"/>
                <a:gd name="T2" fmla="*/ 180 w 210"/>
                <a:gd name="T3" fmla="*/ 180 h 540"/>
                <a:gd name="T4" fmla="*/ 0 w 210"/>
                <a:gd name="T5" fmla="*/ 540 h 540"/>
                <a:gd name="T6" fmla="*/ 0 60000 65536"/>
                <a:gd name="T7" fmla="*/ 0 60000 65536"/>
                <a:gd name="T8" fmla="*/ 0 60000 65536"/>
                <a:gd name="T9" fmla="*/ 0 w 210"/>
                <a:gd name="T10" fmla="*/ 0 h 540"/>
                <a:gd name="T11" fmla="*/ 210 w 210"/>
                <a:gd name="T12" fmla="*/ 540 h 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540">
                  <a:moveTo>
                    <a:pt x="180" y="0"/>
                  </a:moveTo>
                  <a:cubicBezTo>
                    <a:pt x="195" y="45"/>
                    <a:pt x="210" y="90"/>
                    <a:pt x="180" y="180"/>
                  </a:cubicBezTo>
                  <a:cubicBezTo>
                    <a:pt x="150" y="270"/>
                    <a:pt x="75" y="405"/>
                    <a:pt x="0" y="54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39" name="Freeform 22"/>
            <p:cNvSpPr>
              <a:spLocks/>
            </p:cNvSpPr>
            <p:nvPr/>
          </p:nvSpPr>
          <p:spPr bwMode="auto">
            <a:xfrm>
              <a:off x="6840" y="12780"/>
              <a:ext cx="540" cy="360"/>
            </a:xfrm>
            <a:custGeom>
              <a:avLst/>
              <a:gdLst>
                <a:gd name="T0" fmla="*/ 540 w 540"/>
                <a:gd name="T1" fmla="*/ 0 h 360"/>
                <a:gd name="T2" fmla="*/ 360 w 540"/>
                <a:gd name="T3" fmla="*/ 180 h 360"/>
                <a:gd name="T4" fmla="*/ 0 w 540"/>
                <a:gd name="T5" fmla="*/ 360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540" y="0"/>
                  </a:moveTo>
                  <a:cubicBezTo>
                    <a:pt x="495" y="60"/>
                    <a:pt x="450" y="120"/>
                    <a:pt x="360" y="180"/>
                  </a:cubicBezTo>
                  <a:cubicBezTo>
                    <a:pt x="270" y="240"/>
                    <a:pt x="135" y="300"/>
                    <a:pt x="0" y="36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40" name="Freeform 23"/>
            <p:cNvSpPr>
              <a:spLocks/>
            </p:cNvSpPr>
            <p:nvPr/>
          </p:nvSpPr>
          <p:spPr bwMode="auto">
            <a:xfrm>
              <a:off x="4320" y="12600"/>
              <a:ext cx="900" cy="720"/>
            </a:xfrm>
            <a:custGeom>
              <a:avLst/>
              <a:gdLst>
                <a:gd name="T0" fmla="*/ 1758 w 720"/>
                <a:gd name="T1" fmla="*/ 1707 h 540"/>
                <a:gd name="T2" fmla="*/ 439 w 720"/>
                <a:gd name="T3" fmla="*/ 1137 h 540"/>
                <a:gd name="T4" fmla="*/ 0 w 720"/>
                <a:gd name="T5" fmla="*/ 0 h 540"/>
                <a:gd name="T6" fmla="*/ 0 60000 65536"/>
                <a:gd name="T7" fmla="*/ 0 60000 65536"/>
                <a:gd name="T8" fmla="*/ 0 60000 65536"/>
                <a:gd name="T9" fmla="*/ 0 w 720"/>
                <a:gd name="T10" fmla="*/ 0 h 540"/>
                <a:gd name="T11" fmla="*/ 720 w 720"/>
                <a:gd name="T12" fmla="*/ 540 h 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540">
                  <a:moveTo>
                    <a:pt x="720" y="540"/>
                  </a:moveTo>
                  <a:cubicBezTo>
                    <a:pt x="510" y="495"/>
                    <a:pt x="300" y="450"/>
                    <a:pt x="180" y="360"/>
                  </a:cubicBezTo>
                  <a:cubicBezTo>
                    <a:pt x="60" y="270"/>
                    <a:pt x="30" y="135"/>
                    <a:pt x="0" y="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41" name="Freeform 24"/>
            <p:cNvSpPr>
              <a:spLocks/>
            </p:cNvSpPr>
            <p:nvPr/>
          </p:nvSpPr>
          <p:spPr bwMode="auto">
            <a:xfrm>
              <a:off x="4230" y="10800"/>
              <a:ext cx="630" cy="900"/>
            </a:xfrm>
            <a:custGeom>
              <a:avLst/>
              <a:gdLst>
                <a:gd name="T0" fmla="*/ 90 w 630"/>
                <a:gd name="T1" fmla="*/ 900 h 900"/>
                <a:gd name="T2" fmla="*/ 90 w 630"/>
                <a:gd name="T3" fmla="*/ 540 h 900"/>
                <a:gd name="T4" fmla="*/ 630 w 630"/>
                <a:gd name="T5" fmla="*/ 0 h 900"/>
                <a:gd name="T6" fmla="*/ 0 60000 65536"/>
                <a:gd name="T7" fmla="*/ 0 60000 65536"/>
                <a:gd name="T8" fmla="*/ 0 60000 65536"/>
                <a:gd name="T9" fmla="*/ 0 w 630"/>
                <a:gd name="T10" fmla="*/ 0 h 900"/>
                <a:gd name="T11" fmla="*/ 630 w 630"/>
                <a:gd name="T12" fmla="*/ 900 h 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0" h="900">
                  <a:moveTo>
                    <a:pt x="90" y="900"/>
                  </a:moveTo>
                  <a:cubicBezTo>
                    <a:pt x="45" y="795"/>
                    <a:pt x="0" y="690"/>
                    <a:pt x="90" y="540"/>
                  </a:cubicBezTo>
                  <a:cubicBezTo>
                    <a:pt x="180" y="390"/>
                    <a:pt x="405" y="195"/>
                    <a:pt x="630" y="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7831" name="Text Box 25"/>
          <p:cNvSpPr txBox="1">
            <a:spLocks noChangeArrowheads="1"/>
          </p:cNvSpPr>
          <p:nvPr/>
        </p:nvSpPr>
        <p:spPr bwMode="auto">
          <a:xfrm>
            <a:off x="5508625" y="6165850"/>
            <a:ext cx="3024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b="1">
                <a:latin typeface="Tahoma" pitchFamily="34" charset="0"/>
              </a:rPr>
              <a:t>Model  SML- ISO 14001</a:t>
            </a:r>
            <a:endParaRPr lang="en-US" b="1"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286000" y="2286000"/>
            <a:ext cx="4572000" cy="588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pace Toaster" pitchFamily="50" charset="0"/>
              </a:rPr>
              <a:t>SISTEM MANAJEMEN LINGKUNGAN</a:t>
            </a: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1195388" y="3709988"/>
            <a:ext cx="1800225" cy="5762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Space Toaster" pitchFamily="50" charset="0"/>
              </a:rPr>
              <a:t>WAJIB</a:t>
            </a: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6075363" y="3713163"/>
            <a:ext cx="2078037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Space Toaster" pitchFamily="50" charset="0"/>
              </a:rPr>
              <a:t>SUKARELA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143000" y="4724400"/>
            <a:ext cx="2130425" cy="120173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Space Toaster" pitchFamily="50" charset="0"/>
              </a:rPr>
              <a:t>UKL UPL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Space Toaster" pitchFamily="50" charset="0"/>
              </a:rPr>
              <a:t>ANDAL RKL RPL</a:t>
            </a:r>
            <a:endParaRPr lang="id-ID" b="1">
              <a:latin typeface="Space Toaster" pitchFamily="50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id-ID" b="1">
                <a:latin typeface="Space Toaster" pitchFamily="50" charset="0"/>
              </a:rPr>
              <a:t>AUDIT WAJIB</a:t>
            </a:r>
            <a:endParaRPr lang="en-US" b="1">
              <a:latin typeface="Space Toaster" pitchFamily="50" charset="0"/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486400" y="4800600"/>
            <a:ext cx="2971800" cy="1200329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dirty="0">
                <a:latin typeface="Space Toaster" pitchFamily="50" charset="0"/>
              </a:rPr>
              <a:t>ISO 14001</a:t>
            </a:r>
          </a:p>
          <a:p>
            <a:pPr algn="ctr" eaLnBrk="1" hangingPunct="1"/>
            <a:r>
              <a:rPr lang="id-ID" sz="2400" b="1" dirty="0">
                <a:latin typeface="Space Toaster" pitchFamily="50" charset="0"/>
              </a:rPr>
              <a:t>Responsible Care</a:t>
            </a:r>
          </a:p>
          <a:p>
            <a:pPr algn="ctr" eaLnBrk="1" hangingPunct="1"/>
            <a:r>
              <a:rPr lang="id-ID" sz="2400" b="1" dirty="0">
                <a:latin typeface="Space Toaster" pitchFamily="50" charset="0"/>
              </a:rPr>
              <a:t>Produksi Bersih</a:t>
            </a:r>
            <a:endParaRPr lang="en-US" sz="2400" b="1" dirty="0">
              <a:latin typeface="Space Toaster" pitchFamily="50" charset="0"/>
            </a:endParaRPr>
          </a:p>
        </p:txBody>
      </p:sp>
      <p:cxnSp>
        <p:nvCxnSpPr>
          <p:cNvPr id="108551" name="AutoShape 7"/>
          <p:cNvCxnSpPr>
            <a:cxnSpLocks noChangeShapeType="1"/>
            <a:stCxn id="108546" idx="2"/>
            <a:endCxn id="108547" idx="0"/>
          </p:cNvCxnSpPr>
          <p:nvPr/>
        </p:nvCxnSpPr>
        <p:spPr bwMode="auto">
          <a:xfrm rot="5400000">
            <a:off x="2916239" y="2054227"/>
            <a:ext cx="835024" cy="247649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8552" name="AutoShape 8"/>
          <p:cNvCxnSpPr>
            <a:cxnSpLocks noChangeShapeType="1"/>
            <a:stCxn id="108546" idx="2"/>
            <a:endCxn id="108548" idx="0"/>
          </p:cNvCxnSpPr>
          <p:nvPr/>
        </p:nvCxnSpPr>
        <p:spPr bwMode="auto">
          <a:xfrm rot="16200000" flipH="1">
            <a:off x="5424092" y="2022872"/>
            <a:ext cx="838199" cy="254238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8553" name="AutoShape 9"/>
          <p:cNvCxnSpPr>
            <a:cxnSpLocks noChangeShapeType="1"/>
            <a:stCxn id="108548" idx="2"/>
          </p:cNvCxnSpPr>
          <p:nvPr/>
        </p:nvCxnSpPr>
        <p:spPr bwMode="auto">
          <a:xfrm rot="16200000" flipH="1">
            <a:off x="6810777" y="4524767"/>
            <a:ext cx="636596" cy="293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21336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title"/>
          </p:nvPr>
        </p:nvSpPr>
        <p:spPr>
          <a:xfrm>
            <a:off x="1475656" y="486569"/>
            <a:ext cx="7566025" cy="10033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>
                <a:latin typeface="Bermuda Solid" pitchFamily="2" charset="0"/>
              </a:rPr>
              <a:t>SISTEM MANAJEMEN LINGKUNGAN</a:t>
            </a:r>
            <a:r>
              <a:rPr lang="id-ID" sz="3000" dirty="0">
                <a:latin typeface="Bermuda Solid" pitchFamily="2" charset="0"/>
              </a:rPr>
              <a:t> di INDONESIA</a:t>
            </a:r>
            <a:endParaRPr lang="en-US" sz="3000" dirty="0">
              <a:latin typeface="Bermuda Soli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108547" grpId="0" animBg="1"/>
      <p:bldP spid="108548" grpId="0" animBg="1"/>
      <p:bldP spid="108549" grpId="0" animBg="1"/>
      <p:bldP spid="108550" grpId="0" animBg="1"/>
      <p:bldP spid="1085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189038"/>
            <a:ext cx="7791450" cy="379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200" dirty="0">
                <a:latin typeface="Broadway" pitchFamily="82" charset="0"/>
              </a:rPr>
              <a:t>MENGGUNAKAN SML WAJIB YANG MANA ?</a:t>
            </a:r>
            <a:endParaRPr lang="en-US" sz="2200" dirty="0">
              <a:latin typeface="Broadway" pitchFamily="82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219200" y="2667000"/>
          <a:ext cx="37338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3" imgW="5504762" imgH="4009524" progId="PBrush">
                  <p:embed/>
                </p:oleObj>
              </mc:Choice>
              <mc:Fallback>
                <p:oleObj name="Bitmap Image" r:id="rId3" imgW="5504762" imgH="4009524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3733800" cy="2717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76200" cap="sq" cmpd="tri">
                        <a:solidFill>
                          <a:srgbClr val="0080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5562600" y="2514600"/>
            <a:ext cx="1600200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400" dirty="0">
                <a:latin typeface="Comic Sans MS" pitchFamily="66" charset="0"/>
              </a:rPr>
              <a:t>AMDAL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562600" y="3429000"/>
            <a:ext cx="1600200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400" dirty="0">
                <a:latin typeface="Comic Sans MS" pitchFamily="66" charset="0"/>
              </a:rPr>
              <a:t>UKL UPL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562600" y="5638800"/>
            <a:ext cx="2667000" cy="466725"/>
          </a:xfrm>
          <a:prstGeom prst="rect">
            <a:avLst/>
          </a:prstGeom>
          <a:solidFill>
            <a:srgbClr val="C80437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400">
                <a:solidFill>
                  <a:schemeClr val="bg1"/>
                </a:solidFill>
                <a:latin typeface="Comic Sans MS" pitchFamily="66" charset="0"/>
              </a:rPr>
              <a:t>AUDIT  WAJIB</a:t>
            </a:r>
            <a:endParaRPr lang="en-US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733800" y="4038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09576" name="AutoShape 8"/>
          <p:cNvCxnSpPr>
            <a:cxnSpLocks noChangeShapeType="1"/>
            <a:stCxn id="3079" idx="3"/>
            <a:endCxn id="109572" idx="1"/>
          </p:cNvCxnSpPr>
          <p:nvPr/>
        </p:nvCxnSpPr>
        <p:spPr bwMode="auto">
          <a:xfrm flipV="1">
            <a:off x="4876800" y="2747963"/>
            <a:ext cx="685800" cy="14049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</p:spPr>
      </p:cxnSp>
      <p:cxnSp>
        <p:nvCxnSpPr>
          <p:cNvPr id="109577" name="AutoShape 9"/>
          <p:cNvCxnSpPr>
            <a:cxnSpLocks noChangeShapeType="1"/>
            <a:stCxn id="3079" idx="3"/>
            <a:endCxn id="109573" idx="1"/>
          </p:cNvCxnSpPr>
          <p:nvPr/>
        </p:nvCxnSpPr>
        <p:spPr bwMode="auto">
          <a:xfrm flipV="1">
            <a:off x="4876800" y="3662363"/>
            <a:ext cx="685800" cy="4905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</p:spPr>
      </p:cxn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971800" y="49530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09579" name="AutoShape 11"/>
          <p:cNvCxnSpPr>
            <a:cxnSpLocks noChangeShapeType="1"/>
            <a:stCxn id="3082" idx="2"/>
            <a:endCxn id="109574" idx="1"/>
          </p:cNvCxnSpPr>
          <p:nvPr/>
        </p:nvCxnSpPr>
        <p:spPr bwMode="auto">
          <a:xfrm rot="16200000" flipH="1">
            <a:off x="4264818" y="4574382"/>
            <a:ext cx="614363" cy="1981200"/>
          </a:xfrm>
          <a:prstGeom prst="bentConnector2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</p:spPr>
      </p:cxnSp>
      <p:sp>
        <p:nvSpPr>
          <p:cNvPr id="3084" name="AutoShape 12"/>
          <p:cNvSpPr>
            <a:spLocks/>
          </p:cNvSpPr>
          <p:nvPr/>
        </p:nvSpPr>
        <p:spPr bwMode="auto">
          <a:xfrm>
            <a:off x="7391400" y="27432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7924800" y="28956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d-ID" sz="4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endParaRPr lang="en-US" sz="4400" b="1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 autoUpdateAnimBg="0"/>
      <p:bldP spid="109573" grpId="0" animBg="1" autoUpdateAnimBg="0"/>
      <p:bldP spid="10957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200" dirty="0"/>
              <a:t>SISTEM MANAJEMEN LINGKUNGAN SUKARELA</a:t>
            </a:r>
            <a:endParaRPr lang="en-US" sz="3200" dirty="0"/>
          </a:p>
        </p:txBody>
      </p:sp>
      <p:sp>
        <p:nvSpPr>
          <p:cNvPr id="80899" name="AutoShape 3"/>
          <p:cNvSpPr>
            <a:spLocks noChangeArrowheads="1"/>
          </p:cNvSpPr>
          <p:nvPr/>
        </p:nvSpPr>
        <p:spPr bwMode="auto">
          <a:xfrm>
            <a:off x="2928926" y="1428736"/>
            <a:ext cx="3311525" cy="1944687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id-ID" sz="2400" b="1">
                <a:latin typeface="Tahoma" pitchFamily="34" charset="0"/>
              </a:rPr>
              <a:t>tekanan</a:t>
            </a:r>
            <a:endParaRPr lang="en-US" sz="2400" b="1">
              <a:latin typeface="Tahoma" pitchFamily="34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839776" y="1462073"/>
            <a:ext cx="244792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d-ID" dirty="0">
                <a:latin typeface="Tahoma" pitchFamily="34" charset="0"/>
              </a:rPr>
              <a:t>Tuntutan Standar Pengelolaan Yang Tinggi dari Masyarakat 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808651" y="1428736"/>
            <a:ext cx="244792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Peraturan Lingkungan Hidup semakin ketat &amp; komplek</a:t>
            </a:r>
            <a:endParaRPr lang="en-US">
              <a:latin typeface="Tahoma" pitchFamily="34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595426" y="3589323"/>
            <a:ext cx="5976937" cy="404813"/>
          </a:xfrm>
          <a:prstGeom prst="rect">
            <a:avLst/>
          </a:prstGeom>
          <a:noFill/>
          <a:ln w="38100" algn="ctr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SISTEM MANAJEMEN LINGKUNGAN SUKARELA</a:t>
            </a:r>
            <a:endParaRPr lang="en-US">
              <a:latin typeface="Tahoma" pitchFamily="34" charset="0"/>
            </a:endParaRPr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214282" y="4160163"/>
            <a:ext cx="9123393" cy="2697837"/>
          </a:xfrm>
          <a:prstGeom prst="irregularSeal2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600" b="1" dirty="0">
                <a:latin typeface="Space Toaster" pitchFamily="50" charset="0"/>
              </a:rPr>
              <a:t>DUNIA USAHA DAN INDUSTRI</a:t>
            </a:r>
            <a:endParaRPr lang="en-US" sz="3600" b="1" dirty="0">
              <a:latin typeface="Space Toaster" pitchFamily="50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200" dirty="0"/>
              <a:t>SISTEM MANJEMEN LINGKUNGAN SUKARELA</a:t>
            </a:r>
            <a:endParaRPr lang="en-US" sz="32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571612"/>
            <a:ext cx="7772400" cy="471490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dirty="0"/>
              <a:t>Komponen Umum 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</a:t>
            </a:r>
            <a:r>
              <a:rPr lang="id-ID" sz="2400" dirty="0"/>
              <a:t>Sistem Manjemen Lingkungan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400" dirty="0"/>
              <a:t>mengidentifikasi dampak kegiatan terhadap kegiatan;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400" dirty="0"/>
              <a:t>memahami peraturan-peraturan hukum yang akan ditanggung pada saat ini dan di masa depan;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400" dirty="0"/>
              <a:t>mengembangkan program untuk melakukan perbaikan;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400" dirty="0"/>
              <a:t>menentukan pihak-pihak yang bertanggung jawab terhadap pelaksanaan program;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400" dirty="0"/>
              <a:t>melakukan pemantauan terhadap kinerja secara periodik (DeSimone and Popoff 1997).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76672"/>
            <a:ext cx="8110566" cy="638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/>
              <a:t>KRITERIA KETIDAKPATUHAN DAN KEWENANGAN (KEPMEN LH 30/2001)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33412" y="1755775"/>
            <a:ext cx="8081991" cy="4873625"/>
          </a:xfrm>
        </p:spPr>
        <p:txBody>
          <a:bodyPr>
            <a:normAutofit lnSpcReduction="10000"/>
          </a:bodyPr>
          <a:lstStyle/>
          <a:p>
            <a:pPr marL="236538" indent="-23653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Kriteria</a:t>
            </a:r>
            <a:r>
              <a:rPr lang="en-US" sz="2000" dirty="0"/>
              <a:t> </a:t>
            </a:r>
            <a:r>
              <a:rPr lang="en-US" sz="2000" dirty="0" err="1"/>
              <a:t>ketidakpatuhan</a:t>
            </a:r>
            <a:r>
              <a:rPr lang="en-US" sz="2000" dirty="0"/>
              <a:t> </a:t>
            </a:r>
            <a:r>
              <a:rPr lang="en-US" sz="2000" dirty="0" err="1"/>
              <a:t>penanggung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yang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dikeluarkannya</a:t>
            </a:r>
            <a:r>
              <a:rPr lang="en-US" sz="2000" dirty="0"/>
              <a:t> </a:t>
            </a:r>
            <a:r>
              <a:rPr lang="en-US" sz="2000" dirty="0" err="1"/>
              <a:t>perintah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audit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yang </a:t>
            </a:r>
            <a:r>
              <a:rPr lang="en-US" sz="2000" dirty="0" err="1"/>
              <a:t>diwajibkan,meliputi</a:t>
            </a:r>
            <a:r>
              <a:rPr lang="en-US" sz="2000" dirty="0"/>
              <a:t>:</a:t>
            </a:r>
          </a:p>
          <a:p>
            <a:pPr marL="236538" indent="-236538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marL="236538" indent="-236538" algn="just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ketidakpatuhan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baku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;</a:t>
            </a:r>
          </a:p>
          <a:p>
            <a:pPr marL="236538" indent="-236538" algn="just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ketidakpatuhan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kriteria</a:t>
            </a:r>
            <a:r>
              <a:rPr lang="en-US" sz="2000" dirty="0"/>
              <a:t> </a:t>
            </a:r>
            <a:r>
              <a:rPr lang="en-US" sz="2000" dirty="0" err="1"/>
              <a:t>baku</a:t>
            </a:r>
            <a:r>
              <a:rPr lang="en-US" sz="2000" dirty="0"/>
              <a:t> </a:t>
            </a:r>
            <a:r>
              <a:rPr lang="en-US" sz="2000" dirty="0" err="1"/>
              <a:t>kerusakan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;</a:t>
            </a:r>
          </a:p>
          <a:p>
            <a:pPr marL="236538" indent="-236538" algn="just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ketidakpatuhan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 yang </a:t>
            </a:r>
            <a:r>
              <a:rPr lang="en-US" sz="2000" dirty="0" err="1"/>
              <a:t>diatur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;</a:t>
            </a:r>
          </a:p>
          <a:p>
            <a:pPr marL="236538" indent="-236538" algn="just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ketidakpatuhan</a:t>
            </a:r>
            <a:r>
              <a:rPr lang="en-US" sz="2000" dirty="0"/>
              <a:t> yang </a:t>
            </a:r>
            <a:r>
              <a:rPr lang="en-US" sz="2000" dirty="0" err="1"/>
              <a:t>mengindikasikan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penanggung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.</a:t>
            </a:r>
          </a:p>
          <a:p>
            <a:pPr marL="236538" indent="-236538" algn="just" eaLnBrk="1" hangingPunct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066800"/>
            <a:ext cx="4648200" cy="529115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err="1">
                <a:latin typeface="Arial"/>
              </a:rPr>
              <a:t>Kegiatan</a:t>
            </a:r>
            <a:r>
              <a:rPr lang="en-US" sz="3000" dirty="0">
                <a:latin typeface="Arial"/>
              </a:rPr>
              <a:t> </a:t>
            </a:r>
          </a:p>
          <a:p>
            <a:pPr>
              <a:buNone/>
            </a:pPr>
            <a:r>
              <a:rPr lang="en-US" sz="3000" b="1" dirty="0">
                <a:latin typeface="Arial"/>
                <a:sym typeface="Symbol" pitchFamily="18" charset="2"/>
              </a:rPr>
              <a:t>	P</a:t>
            </a:r>
            <a:r>
              <a:rPr lang="en-US" sz="3000" b="1" dirty="0">
                <a:sym typeface="Symbol" pitchFamily="18" charset="2"/>
              </a:rPr>
              <a:t>embangunan </a:t>
            </a:r>
            <a:r>
              <a:rPr lang="en-US" sz="3000" dirty="0" err="1">
                <a:sym typeface="Symbol" pitchFamily="18" charset="2"/>
              </a:rPr>
              <a:t>perumahan</a:t>
            </a:r>
            <a:r>
              <a:rPr lang="en-US" sz="3000" dirty="0">
                <a:sym typeface="Symbol" pitchFamily="18" charset="2"/>
              </a:rPr>
              <a:t>, </a:t>
            </a:r>
            <a:r>
              <a:rPr lang="en-US" sz="3000" dirty="0" err="1">
                <a:sym typeface="Symbol" pitchFamily="18" charset="2"/>
              </a:rPr>
              <a:t>transportasi</a:t>
            </a:r>
            <a:r>
              <a:rPr lang="en-US" sz="3000" dirty="0">
                <a:sym typeface="Symbol" pitchFamily="18" charset="2"/>
              </a:rPr>
              <a:t>, </a:t>
            </a:r>
            <a:r>
              <a:rPr lang="en-US" sz="3000" dirty="0" err="1">
                <a:sym typeface="Symbol" pitchFamily="18" charset="2"/>
              </a:rPr>
              <a:t>industri</a:t>
            </a:r>
            <a:r>
              <a:rPr lang="en-US" sz="3000" dirty="0">
                <a:sym typeface="Symbol" pitchFamily="18" charset="2"/>
              </a:rPr>
              <a:t>, </a:t>
            </a:r>
            <a:r>
              <a:rPr lang="en-US" sz="3000" dirty="0" err="1">
                <a:sym typeface="Symbol" pitchFamily="18" charset="2"/>
              </a:rPr>
              <a:t>penyemprotan</a:t>
            </a:r>
            <a:r>
              <a:rPr lang="en-US" sz="3000" dirty="0">
                <a:sym typeface="Symbol" pitchFamily="18" charset="2"/>
              </a:rPr>
              <a:t> </a:t>
            </a:r>
            <a:r>
              <a:rPr lang="en-US" sz="3000" dirty="0" err="1">
                <a:sym typeface="Symbol" pitchFamily="18" charset="2"/>
              </a:rPr>
              <a:t>insektisida</a:t>
            </a:r>
            <a:r>
              <a:rPr lang="en-US" sz="3000" dirty="0">
                <a:sym typeface="Symbol" pitchFamily="18" charset="2"/>
              </a:rPr>
              <a:t>, </a:t>
            </a:r>
            <a:r>
              <a:rPr lang="en-US" sz="3000" dirty="0" err="1">
                <a:sym typeface="Symbol" pitchFamily="18" charset="2"/>
              </a:rPr>
              <a:t>dll</a:t>
            </a:r>
            <a:r>
              <a:rPr lang="en-US" sz="3000" dirty="0">
                <a:sym typeface="Symbol" pitchFamily="18" charset="2"/>
              </a:rPr>
              <a:t>.</a:t>
            </a:r>
            <a:endParaRPr lang="en-US" sz="3000" dirty="0">
              <a:latin typeface="Arial"/>
            </a:endParaRPr>
          </a:p>
          <a:p>
            <a:pPr marL="624078" indent="-514350">
              <a:lnSpc>
                <a:spcPct val="120000"/>
              </a:lnSpc>
              <a:buNone/>
            </a:pPr>
            <a:r>
              <a:rPr lang="en-US" sz="3000" dirty="0">
                <a:latin typeface="Arial"/>
              </a:rPr>
              <a:t>       </a:t>
            </a:r>
          </a:p>
          <a:p>
            <a:pPr>
              <a:buNone/>
            </a:pPr>
            <a:r>
              <a:rPr lang="en-US" sz="3000" dirty="0">
                <a:latin typeface="Arial"/>
              </a:rPr>
              <a:t>  </a:t>
            </a:r>
          </a:p>
          <a:p>
            <a:r>
              <a:rPr lang="en-US" sz="3000" dirty="0" err="1">
                <a:latin typeface="Arial"/>
              </a:rPr>
              <a:t>Dampak</a:t>
            </a:r>
            <a:r>
              <a:rPr lang="en-US" sz="3000" dirty="0">
                <a:latin typeface="Arial"/>
              </a:rPr>
              <a:t> </a:t>
            </a:r>
            <a:r>
              <a:rPr lang="en-US" sz="3000" dirty="0" err="1">
                <a:latin typeface="Arial"/>
              </a:rPr>
              <a:t>lingkungan</a:t>
            </a:r>
            <a:endParaRPr lang="en-US" sz="3000" dirty="0">
              <a:latin typeface="Arial"/>
            </a:endParaRPr>
          </a:p>
          <a:p>
            <a:pPr lvl="1"/>
            <a:r>
              <a:rPr lang="en-US" sz="3000" dirty="0" err="1">
                <a:latin typeface="Arial"/>
              </a:rPr>
              <a:t>Dampak</a:t>
            </a:r>
            <a:r>
              <a:rPr lang="en-US" sz="3000" dirty="0">
                <a:latin typeface="Arial"/>
              </a:rPr>
              <a:t> </a:t>
            </a:r>
            <a:r>
              <a:rPr lang="en-US" sz="3000" dirty="0" err="1">
                <a:latin typeface="Arial"/>
              </a:rPr>
              <a:t>Sosial</a:t>
            </a:r>
            <a:r>
              <a:rPr lang="en-US" sz="3000" dirty="0">
                <a:latin typeface="Arial"/>
              </a:rPr>
              <a:t> </a:t>
            </a:r>
          </a:p>
          <a:p>
            <a:pPr lvl="1"/>
            <a:r>
              <a:rPr lang="en-US" sz="3000" dirty="0" err="1">
                <a:latin typeface="Arial"/>
              </a:rPr>
              <a:t>Dampak</a:t>
            </a:r>
            <a:r>
              <a:rPr lang="en-US" sz="3000" dirty="0">
                <a:latin typeface="Arial"/>
              </a:rPr>
              <a:t> </a:t>
            </a:r>
            <a:r>
              <a:rPr lang="en-US" sz="3000" dirty="0" err="1">
                <a:latin typeface="Arial"/>
              </a:rPr>
              <a:t>Ekonomi</a:t>
            </a:r>
            <a:endParaRPr lang="en-US" sz="3000" dirty="0">
              <a:latin typeface="Arial"/>
            </a:endParaRPr>
          </a:p>
          <a:p>
            <a:pPr lvl="1"/>
            <a:r>
              <a:rPr lang="en-US" sz="3000" dirty="0" err="1">
                <a:latin typeface="Arial"/>
              </a:rPr>
              <a:t>Dampak</a:t>
            </a:r>
            <a:r>
              <a:rPr lang="en-US" sz="3000" dirty="0">
                <a:latin typeface="Arial"/>
              </a:rPr>
              <a:t> </a:t>
            </a:r>
            <a:r>
              <a:rPr lang="en-US" sz="3000" dirty="0" err="1">
                <a:latin typeface="Arial"/>
              </a:rPr>
              <a:t>Biofisik</a:t>
            </a:r>
            <a:endParaRPr lang="en-US" sz="3000" dirty="0">
              <a:latin typeface="Arial"/>
            </a:endParaRPr>
          </a:p>
          <a:p>
            <a:pPr lvl="1"/>
            <a:r>
              <a:rPr lang="en-US" sz="3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Dampak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sz="3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kesehatan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00826" y="2714620"/>
            <a:ext cx="2286000" cy="13716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oper Black" pitchFamily="18" charset="0"/>
              </a:rPr>
              <a:t>PENGATURAN</a:t>
            </a:r>
          </a:p>
        </p:txBody>
      </p:sp>
      <p:sp>
        <p:nvSpPr>
          <p:cNvPr id="7" name="Left Arrow 6"/>
          <p:cNvSpPr/>
          <p:nvPr/>
        </p:nvSpPr>
        <p:spPr>
          <a:xfrm>
            <a:off x="3214678" y="3214686"/>
            <a:ext cx="3276600" cy="381000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214546" y="3000372"/>
            <a:ext cx="9144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METODOLOGI AUDIT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/>
              <a:t>1. </a:t>
            </a:r>
            <a:r>
              <a:rPr lang="en-SG" dirty="0" err="1"/>
              <a:t>Daftar</a:t>
            </a:r>
            <a:r>
              <a:rPr lang="en-SG" dirty="0"/>
              <a:t> </a:t>
            </a:r>
            <a:r>
              <a:rPr lang="en-SG" dirty="0" err="1"/>
              <a:t>isi</a:t>
            </a:r>
            <a:r>
              <a:rPr lang="en-SG" dirty="0"/>
              <a:t> (Table of Content)</a:t>
            </a:r>
          </a:p>
          <a:p>
            <a:pPr>
              <a:buNone/>
            </a:pPr>
            <a:r>
              <a:rPr lang="en-SG" dirty="0"/>
              <a:t>2. </a:t>
            </a:r>
            <a:r>
              <a:rPr lang="en-SG" dirty="0" err="1"/>
              <a:t>Daftar</a:t>
            </a:r>
            <a:r>
              <a:rPr lang="en-SG" dirty="0"/>
              <a:t> </a:t>
            </a:r>
            <a:r>
              <a:rPr lang="en-SG" dirty="0" err="1"/>
              <a:t>Uji</a:t>
            </a:r>
            <a:r>
              <a:rPr lang="en-SG" dirty="0"/>
              <a:t> </a:t>
            </a:r>
            <a:r>
              <a:rPr lang="en-SG" dirty="0" err="1"/>
              <a:t>Sederhana</a:t>
            </a:r>
            <a:r>
              <a:rPr lang="en-SG" dirty="0"/>
              <a:t> (Checklist)</a:t>
            </a:r>
          </a:p>
          <a:p>
            <a:pPr>
              <a:buNone/>
            </a:pPr>
            <a:r>
              <a:rPr lang="en-SG" dirty="0"/>
              <a:t>3. </a:t>
            </a:r>
            <a:r>
              <a:rPr lang="en-SG" dirty="0" err="1"/>
              <a:t>Questionare</a:t>
            </a:r>
            <a:endParaRPr lang="en-SG" dirty="0"/>
          </a:p>
          <a:p>
            <a:pPr>
              <a:buNone/>
            </a:pPr>
            <a:r>
              <a:rPr lang="en-SG" dirty="0"/>
              <a:t>4. </a:t>
            </a:r>
            <a:r>
              <a:rPr lang="en-SG" dirty="0" err="1"/>
              <a:t>Pedoman</a:t>
            </a:r>
            <a:r>
              <a:rPr lang="en-SG" dirty="0"/>
              <a:t> (Guideline)</a:t>
            </a:r>
          </a:p>
          <a:p>
            <a:pPr>
              <a:buNone/>
            </a:pPr>
            <a:r>
              <a:rPr lang="en-SG" dirty="0"/>
              <a:t>5. </a:t>
            </a:r>
            <a:r>
              <a:rPr lang="en-SG" dirty="0" err="1"/>
              <a:t>Sistem</a:t>
            </a:r>
            <a:r>
              <a:rPr lang="en-SG" dirty="0"/>
              <a:t> </a:t>
            </a:r>
            <a:r>
              <a:rPr lang="en-SG" dirty="0" err="1"/>
              <a:t>Peringkat</a:t>
            </a:r>
            <a:r>
              <a:rPr lang="en-SG" dirty="0"/>
              <a:t> (Rating System)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METODE QUESTIONER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SG" sz="2400" dirty="0"/>
              <a:t>	</a:t>
            </a:r>
            <a:r>
              <a:rPr lang="en-SG" sz="2400" dirty="0" err="1"/>
              <a:t>Memberikan</a:t>
            </a:r>
            <a:r>
              <a:rPr lang="en-SG" sz="2400" dirty="0"/>
              <a:t> </a:t>
            </a:r>
            <a:r>
              <a:rPr lang="en-SG" sz="2400" dirty="0" err="1"/>
              <a:t>arahan</a:t>
            </a:r>
            <a:r>
              <a:rPr lang="en-SG" sz="2400" dirty="0"/>
              <a:t>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petunjuk</a:t>
            </a:r>
            <a:r>
              <a:rPr lang="en-SG" sz="2400" dirty="0"/>
              <a:t> </a:t>
            </a:r>
            <a:r>
              <a:rPr lang="en-SG" sz="2400" dirty="0" err="1"/>
              <a:t>kepada</a:t>
            </a:r>
            <a:r>
              <a:rPr lang="en-SG" sz="2400" dirty="0"/>
              <a:t> auditor </a:t>
            </a:r>
            <a:r>
              <a:rPr lang="en-SG" sz="2400" dirty="0" err="1"/>
              <a:t>dalam</a:t>
            </a:r>
            <a:r>
              <a:rPr lang="en-SG" sz="2400" dirty="0"/>
              <a:t> </a:t>
            </a:r>
            <a:r>
              <a:rPr lang="en-SG" sz="2400" dirty="0" err="1"/>
              <a:t>mengisi</a:t>
            </a:r>
            <a:r>
              <a:rPr lang="en-SG" sz="2400" dirty="0"/>
              <a:t>  </a:t>
            </a:r>
            <a:r>
              <a:rPr lang="en-SG" sz="2400" dirty="0" err="1"/>
              <a:t>daftar</a:t>
            </a:r>
            <a:r>
              <a:rPr lang="en-SG" sz="2400" dirty="0"/>
              <a:t> </a:t>
            </a:r>
            <a:r>
              <a:rPr lang="en-SG" sz="2400" dirty="0" err="1"/>
              <a:t>pertanyaan</a:t>
            </a:r>
            <a:r>
              <a:rPr lang="en-SG" sz="2400" dirty="0"/>
              <a:t>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atau</a:t>
            </a:r>
            <a:r>
              <a:rPr lang="en-SG" sz="2400" dirty="0"/>
              <a:t> </a:t>
            </a:r>
            <a:r>
              <a:rPr lang="en-SG" sz="2400" dirty="0" err="1"/>
              <a:t>cara</a:t>
            </a:r>
            <a:r>
              <a:rPr lang="en-SG" sz="2400" dirty="0"/>
              <a:t> </a:t>
            </a:r>
            <a:r>
              <a:rPr lang="en-SG" sz="2400" dirty="0" err="1"/>
              <a:t>mengajukan</a:t>
            </a:r>
            <a:r>
              <a:rPr lang="en-SG" sz="2400" dirty="0"/>
              <a:t> </a:t>
            </a:r>
            <a:r>
              <a:rPr lang="en-SG" sz="2400" dirty="0" err="1"/>
              <a:t>pertanyaan</a:t>
            </a:r>
            <a:r>
              <a:rPr lang="en-SG" sz="2400" dirty="0"/>
              <a:t> </a:t>
            </a:r>
            <a:r>
              <a:rPr lang="en-SG" sz="2400" dirty="0" err="1"/>
              <a:t>Pada</a:t>
            </a:r>
            <a:r>
              <a:rPr lang="en-SG" sz="2400" dirty="0"/>
              <a:t> </a:t>
            </a:r>
            <a:r>
              <a:rPr lang="en-SG" sz="2400" dirty="0" err="1"/>
              <a:t>metode</a:t>
            </a:r>
            <a:r>
              <a:rPr lang="en-SG" sz="2400" dirty="0"/>
              <a:t> </a:t>
            </a:r>
            <a:r>
              <a:rPr lang="en-SG" sz="2400" dirty="0" err="1"/>
              <a:t>ini</a:t>
            </a:r>
            <a:r>
              <a:rPr lang="en-SG" sz="2400" dirty="0"/>
              <a:t>, </a:t>
            </a:r>
            <a:r>
              <a:rPr lang="en-SG" sz="2400" dirty="0" err="1"/>
              <a:t>jawaban</a:t>
            </a:r>
            <a:r>
              <a:rPr lang="en-SG" sz="2400" dirty="0"/>
              <a:t> </a:t>
            </a:r>
            <a:r>
              <a:rPr lang="en-SG" sz="2400" dirty="0" err="1"/>
              <a:t>pertanyan</a:t>
            </a:r>
            <a:r>
              <a:rPr lang="en-SG" sz="2400" dirty="0"/>
              <a:t> </a:t>
            </a:r>
            <a:r>
              <a:rPr lang="en-SG" sz="2400" dirty="0" err="1"/>
              <a:t>sudah</a:t>
            </a:r>
            <a:r>
              <a:rPr lang="en-SG" sz="2400" dirty="0"/>
              <a:t> </a:t>
            </a:r>
            <a:r>
              <a:rPr lang="en-SG" sz="2400" dirty="0" err="1"/>
              <a:t>tersedia</a:t>
            </a:r>
            <a:r>
              <a:rPr lang="en-SG" sz="2400" dirty="0"/>
              <a:t>. </a:t>
            </a:r>
          </a:p>
          <a:p>
            <a:pPr algn="just">
              <a:buNone/>
            </a:pPr>
            <a:r>
              <a:rPr lang="en-SG" sz="2400" dirty="0" err="1"/>
              <a:t>Contoh</a:t>
            </a:r>
            <a:r>
              <a:rPr lang="en-SG" sz="2400" dirty="0"/>
              <a:t> </a:t>
            </a:r>
            <a:r>
              <a:rPr lang="en-SG" sz="2400" dirty="0" err="1"/>
              <a:t>bentuk</a:t>
            </a:r>
            <a:r>
              <a:rPr lang="en-SG" sz="2400" dirty="0"/>
              <a:t> </a:t>
            </a:r>
            <a:r>
              <a:rPr lang="en-SG" sz="2400" dirty="0" err="1"/>
              <a:t>jawaban</a:t>
            </a:r>
            <a:r>
              <a:rPr lang="en-SG" sz="2400" dirty="0"/>
              <a:t> yang </a:t>
            </a:r>
            <a:r>
              <a:rPr lang="en-SG" sz="2400" dirty="0" err="1"/>
              <a:t>disediakan</a:t>
            </a:r>
            <a:r>
              <a:rPr lang="en-SG" sz="2400" dirty="0"/>
              <a:t> </a:t>
            </a:r>
            <a:r>
              <a:rPr lang="en-SG" sz="2400" dirty="0" err="1"/>
              <a:t>pada</a:t>
            </a:r>
            <a:r>
              <a:rPr lang="en-SG" sz="2400" dirty="0"/>
              <a:t> </a:t>
            </a:r>
            <a:r>
              <a:rPr lang="en-SG" sz="2400" dirty="0" err="1"/>
              <a:t>metode</a:t>
            </a:r>
            <a:r>
              <a:rPr lang="en-SG" sz="2400" dirty="0"/>
              <a:t> </a:t>
            </a:r>
            <a:r>
              <a:rPr lang="en-SG" sz="2400" dirty="0" err="1"/>
              <a:t>ini</a:t>
            </a:r>
            <a:r>
              <a:rPr lang="en-SG" sz="2400" dirty="0"/>
              <a:t>:</a:t>
            </a:r>
          </a:p>
          <a:p>
            <a:pPr algn="just">
              <a:buNone/>
            </a:pPr>
            <a:r>
              <a:rPr lang="en-SG" sz="2400" dirty="0"/>
              <a:t>1. </a:t>
            </a:r>
            <a:r>
              <a:rPr lang="en-SG" sz="2400" dirty="0" err="1"/>
              <a:t>Jawaban</a:t>
            </a:r>
            <a:r>
              <a:rPr lang="en-SG" sz="2400" dirty="0"/>
              <a:t> </a:t>
            </a:r>
            <a:r>
              <a:rPr lang="en-SG" sz="2400" dirty="0" err="1"/>
              <a:t>pertanyaan</a:t>
            </a:r>
            <a:r>
              <a:rPr lang="en-SG" sz="2400" dirty="0"/>
              <a:t> </a:t>
            </a:r>
            <a:r>
              <a:rPr lang="en-SG" sz="2400" dirty="0" err="1"/>
              <a:t>langsung</a:t>
            </a:r>
            <a:r>
              <a:rPr lang="en-SG" sz="2400" dirty="0"/>
              <a:t> </a:t>
            </a:r>
            <a:r>
              <a:rPr lang="en-SG" sz="2400" dirty="0" err="1"/>
              <a:t>menunjukkan</a:t>
            </a:r>
            <a:r>
              <a:rPr lang="en-SG" sz="2400" dirty="0"/>
              <a:t> </a:t>
            </a:r>
            <a:r>
              <a:rPr lang="en-SG" sz="2400" dirty="0" err="1"/>
              <a:t>perbedaan</a:t>
            </a:r>
            <a:r>
              <a:rPr lang="en-SG" sz="2400" dirty="0"/>
              <a:t> </a:t>
            </a:r>
            <a:r>
              <a:rPr lang="en-SG" sz="2400" dirty="0" err="1"/>
              <a:t>secara</a:t>
            </a:r>
            <a:r>
              <a:rPr lang="en-SG" sz="2400" dirty="0"/>
              <a:t> </a:t>
            </a:r>
            <a:r>
              <a:rPr lang="en-SG" sz="2400" dirty="0" err="1"/>
              <a:t>jelas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</a:t>
            </a:r>
            <a:r>
              <a:rPr lang="en-SG" sz="2400" dirty="0" err="1"/>
              <a:t>bentuk</a:t>
            </a:r>
            <a:r>
              <a:rPr lang="en-SG" sz="2400" dirty="0"/>
              <a:t>: “yes/no/unknown”</a:t>
            </a:r>
          </a:p>
          <a:p>
            <a:pPr algn="just">
              <a:buNone/>
            </a:pPr>
            <a:r>
              <a:rPr lang="en-SG" sz="2400" dirty="0"/>
              <a:t>2. </a:t>
            </a:r>
            <a:r>
              <a:rPr lang="en-SG" sz="2400" dirty="0" err="1"/>
              <a:t>Jawaban</a:t>
            </a:r>
            <a:r>
              <a:rPr lang="en-SG" sz="2400" dirty="0"/>
              <a:t> </a:t>
            </a:r>
            <a:r>
              <a:rPr lang="en-SG" sz="2400" dirty="0" err="1"/>
              <a:t>menunjukkan</a:t>
            </a:r>
            <a:r>
              <a:rPr lang="en-SG" sz="2400" dirty="0"/>
              <a:t> </a:t>
            </a:r>
            <a:r>
              <a:rPr lang="en-SG" sz="2400" dirty="0" err="1"/>
              <a:t>tingkat</a:t>
            </a:r>
            <a:r>
              <a:rPr lang="en-SG" sz="2400" dirty="0"/>
              <a:t> </a:t>
            </a:r>
            <a:r>
              <a:rPr lang="en-SG" sz="2400" dirty="0" err="1"/>
              <a:t>implementasi</a:t>
            </a:r>
            <a:r>
              <a:rPr lang="en-SG" sz="2400" dirty="0"/>
              <a:t>:</a:t>
            </a:r>
          </a:p>
          <a:p>
            <a:pPr algn="just">
              <a:buNone/>
            </a:pPr>
            <a:r>
              <a:rPr lang="en-SG" sz="2400" dirty="0"/>
              <a:t>	- No action/not yet been taken</a:t>
            </a:r>
          </a:p>
          <a:p>
            <a:pPr algn="just">
              <a:buNone/>
            </a:pPr>
            <a:r>
              <a:rPr lang="en-SG" sz="2400" dirty="0"/>
              <a:t>	- Action on progress</a:t>
            </a:r>
          </a:p>
          <a:p>
            <a:pPr algn="just">
              <a:buNone/>
            </a:pPr>
            <a:r>
              <a:rPr lang="en-SG" sz="2400" dirty="0"/>
              <a:t>	- Limited presence</a:t>
            </a:r>
          </a:p>
          <a:p>
            <a:pPr algn="just">
              <a:buNone/>
            </a:pPr>
            <a:r>
              <a:rPr lang="en-SG" sz="2400" dirty="0"/>
              <a:t>	- Adequate presence</a:t>
            </a:r>
          </a:p>
          <a:p>
            <a:pPr algn="just">
              <a:buNone/>
            </a:pPr>
            <a:r>
              <a:rPr lang="en-SG" sz="2400" dirty="0"/>
              <a:t>	- Not </a:t>
            </a:r>
            <a:r>
              <a:rPr lang="en-SG" sz="2400" dirty="0" err="1"/>
              <a:t>appleciable</a:t>
            </a:r>
            <a:endParaRPr lang="en-SG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Check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SG" dirty="0"/>
              <a:t>	Cara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dipilih</a:t>
            </a:r>
            <a:r>
              <a:rPr lang="en-SG" dirty="0"/>
              <a:t> </a:t>
            </a:r>
            <a:r>
              <a:rPr lang="en-SG" dirty="0" err="1"/>
              <a:t>jika</a:t>
            </a:r>
            <a:r>
              <a:rPr lang="en-SG" dirty="0"/>
              <a:t> </a:t>
            </a:r>
            <a:r>
              <a:rPr lang="en-SG" dirty="0" err="1"/>
              <a:t>telah</a:t>
            </a:r>
            <a:r>
              <a:rPr lang="en-SG" dirty="0"/>
              <a:t> </a:t>
            </a:r>
            <a:r>
              <a:rPr lang="en-SG" dirty="0" err="1"/>
              <a:t>memiliki</a:t>
            </a:r>
            <a:r>
              <a:rPr lang="en-SG" dirty="0"/>
              <a:t> </a:t>
            </a:r>
            <a:r>
              <a:rPr lang="en-SG" dirty="0" err="1"/>
              <a:t>informasi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data yang </a:t>
            </a:r>
            <a:r>
              <a:rPr lang="en-SG" dirty="0" err="1"/>
              <a:t>cukup</a:t>
            </a:r>
            <a:r>
              <a:rPr lang="en-SG" dirty="0"/>
              <a:t> </a:t>
            </a:r>
            <a:r>
              <a:rPr lang="en-SG" dirty="0" err="1"/>
              <a:t>banyak</a:t>
            </a:r>
            <a:r>
              <a:rPr lang="en-SG" dirty="0"/>
              <a:t>.</a:t>
            </a:r>
          </a:p>
          <a:p>
            <a:pPr algn="just">
              <a:buNone/>
            </a:pPr>
            <a:r>
              <a:rPr lang="en-SG" dirty="0"/>
              <a:t>	</a:t>
            </a:r>
            <a:r>
              <a:rPr lang="en-SG" dirty="0" err="1"/>
              <a:t>Informasi</a:t>
            </a:r>
            <a:r>
              <a:rPr lang="en-SG" dirty="0"/>
              <a:t> parameter yang </a:t>
            </a:r>
            <a:r>
              <a:rPr lang="en-SG" dirty="0" err="1"/>
              <a:t>diaudit</a:t>
            </a:r>
            <a:r>
              <a:rPr lang="en-SG" dirty="0"/>
              <a:t> </a:t>
            </a:r>
            <a:r>
              <a:rPr lang="en-SG" dirty="0" err="1"/>
              <a:t>diberikan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data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deskriptif</a:t>
            </a:r>
            <a:r>
              <a:rPr lang="en-SG" dirty="0"/>
              <a:t>. </a:t>
            </a:r>
            <a:r>
              <a:rPr lang="en-SG" dirty="0" err="1"/>
              <a:t>Seluruh</a:t>
            </a:r>
            <a:r>
              <a:rPr lang="en-SG" dirty="0"/>
              <a:t> </a:t>
            </a:r>
            <a:r>
              <a:rPr lang="en-SG" dirty="0" err="1"/>
              <a:t>anggota</a:t>
            </a:r>
            <a:r>
              <a:rPr lang="en-SG" dirty="0"/>
              <a:t> </a:t>
            </a:r>
            <a:r>
              <a:rPr lang="en-SG" dirty="0" err="1"/>
              <a:t>tim</a:t>
            </a:r>
            <a:r>
              <a:rPr lang="en-SG" dirty="0"/>
              <a:t> </a:t>
            </a:r>
            <a:r>
              <a:rPr lang="en-SG" dirty="0" err="1"/>
              <a:t>dimintai</a:t>
            </a:r>
            <a:r>
              <a:rPr lang="en-SG" dirty="0"/>
              <a:t> </a:t>
            </a:r>
            <a:r>
              <a:rPr lang="en-SG" dirty="0" err="1"/>
              <a:t>pendapatnya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kemudian</a:t>
            </a:r>
            <a:r>
              <a:rPr lang="en-SG" dirty="0"/>
              <a:t> </a:t>
            </a:r>
            <a:r>
              <a:rPr lang="en-SG" dirty="0" err="1"/>
              <a:t>dibuat</a:t>
            </a:r>
            <a:r>
              <a:rPr lang="en-SG" dirty="0"/>
              <a:t> </a:t>
            </a:r>
            <a:r>
              <a:rPr lang="en-SG" dirty="0" err="1"/>
              <a:t>daftar</a:t>
            </a:r>
            <a:r>
              <a:rPr lang="en-SG" dirty="0"/>
              <a:t> (list). </a:t>
            </a:r>
            <a:r>
              <a:rPr lang="en-SG" dirty="0" err="1"/>
              <a:t>Daftar</a:t>
            </a:r>
            <a:r>
              <a:rPr lang="en-SG" dirty="0"/>
              <a:t>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kemudian</a:t>
            </a:r>
            <a:r>
              <a:rPr lang="en-SG" dirty="0"/>
              <a:t> </a:t>
            </a:r>
            <a:r>
              <a:rPr lang="en-SG" dirty="0" err="1"/>
              <a:t>diuji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tim</a:t>
            </a:r>
            <a:r>
              <a:rPr lang="en-SG" dirty="0"/>
              <a:t> auditor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SG" dirty="0"/>
              <a:t>METODE SISTEM PERINGKAT</a:t>
            </a:r>
            <a:br>
              <a:rPr lang="en-SG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SG" dirty="0" err="1"/>
              <a:t>Bentuk</a:t>
            </a:r>
            <a:r>
              <a:rPr lang="en-SG" dirty="0"/>
              <a:t> </a:t>
            </a:r>
            <a:r>
              <a:rPr lang="en-SG" dirty="0" err="1"/>
              <a:t>dasar</a:t>
            </a:r>
            <a:r>
              <a:rPr lang="en-SG" dirty="0"/>
              <a:t>: </a:t>
            </a:r>
            <a:r>
              <a:rPr lang="en-SG" dirty="0" err="1"/>
              <a:t>daftar</a:t>
            </a:r>
            <a:r>
              <a:rPr lang="en-SG" dirty="0"/>
              <a:t> </a:t>
            </a:r>
            <a:r>
              <a:rPr lang="en-SG" dirty="0" err="1"/>
              <a:t>pertanyaan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pemberian</a:t>
            </a:r>
            <a:r>
              <a:rPr lang="en-SG" dirty="0"/>
              <a:t> </a:t>
            </a:r>
            <a:r>
              <a:rPr lang="en-SG" dirty="0" err="1"/>
              <a:t>nilai</a:t>
            </a:r>
            <a:r>
              <a:rPr lang="en-SG" dirty="0"/>
              <a:t> (</a:t>
            </a:r>
            <a:r>
              <a:rPr lang="en-SG" dirty="0" err="1"/>
              <a:t>skor</a:t>
            </a:r>
            <a:r>
              <a:rPr lang="en-SG" dirty="0"/>
              <a:t>)</a:t>
            </a:r>
          </a:p>
          <a:p>
            <a:pPr algn="just"/>
            <a:r>
              <a:rPr lang="en-SG" dirty="0" err="1"/>
              <a:t>Contoh</a:t>
            </a:r>
            <a:r>
              <a:rPr lang="en-SG" dirty="0"/>
              <a:t>:</a:t>
            </a:r>
          </a:p>
          <a:p>
            <a:pPr algn="just">
              <a:buNone/>
            </a:pPr>
            <a:r>
              <a:rPr lang="en-SG" dirty="0"/>
              <a:t>	</a:t>
            </a:r>
            <a:r>
              <a:rPr lang="en-SG" dirty="0" err="1"/>
              <a:t>Berdasarkan</a:t>
            </a:r>
            <a:r>
              <a:rPr lang="en-SG" dirty="0"/>
              <a:t> </a:t>
            </a:r>
            <a:r>
              <a:rPr lang="en-SG" dirty="0" err="1"/>
              <a:t>tingkat</a:t>
            </a:r>
            <a:r>
              <a:rPr lang="en-SG" dirty="0"/>
              <a:t> </a:t>
            </a:r>
            <a:r>
              <a:rPr lang="en-SG" dirty="0" err="1"/>
              <a:t>nilai</a:t>
            </a:r>
            <a:r>
              <a:rPr lang="en-SG" dirty="0"/>
              <a:t> </a:t>
            </a:r>
            <a:r>
              <a:rPr lang="en-SG" dirty="0" err="1"/>
              <a:t>implementasi</a:t>
            </a:r>
            <a:r>
              <a:rPr lang="en-SG" dirty="0"/>
              <a:t>/</a:t>
            </a:r>
            <a:r>
              <a:rPr lang="en-SG" dirty="0" err="1"/>
              <a:t>keberadaan</a:t>
            </a:r>
            <a:r>
              <a:rPr lang="en-SG" dirty="0"/>
              <a:t>:</a:t>
            </a:r>
          </a:p>
          <a:p>
            <a:pPr algn="just">
              <a:buNone/>
            </a:pPr>
            <a:r>
              <a:rPr lang="en-SG" dirty="0"/>
              <a:t>	- </a:t>
            </a:r>
            <a:r>
              <a:rPr lang="en-SG" dirty="0" err="1"/>
              <a:t>Nilai</a:t>
            </a:r>
            <a:r>
              <a:rPr lang="en-SG" dirty="0"/>
              <a:t> 5 : </a:t>
            </a:r>
            <a:r>
              <a:rPr lang="en-SG" dirty="0" err="1"/>
              <a:t>telah</a:t>
            </a:r>
            <a:r>
              <a:rPr lang="en-SG" dirty="0"/>
              <a:t> </a:t>
            </a:r>
            <a:r>
              <a:rPr lang="en-SG" dirty="0" err="1"/>
              <a:t>dilaksanakan</a:t>
            </a:r>
            <a:r>
              <a:rPr lang="en-SG" dirty="0"/>
              <a:t> </a:t>
            </a:r>
            <a:r>
              <a:rPr lang="en-SG" dirty="0" err="1"/>
              <a:t>semua</a:t>
            </a:r>
            <a:endParaRPr lang="en-SG" dirty="0"/>
          </a:p>
          <a:p>
            <a:pPr algn="just">
              <a:buNone/>
            </a:pPr>
            <a:r>
              <a:rPr lang="en-SG" dirty="0"/>
              <a:t>	- </a:t>
            </a:r>
            <a:r>
              <a:rPr lang="en-SG" dirty="0" err="1"/>
              <a:t>Nilai</a:t>
            </a:r>
            <a:r>
              <a:rPr lang="en-SG" dirty="0"/>
              <a:t> 1-3 : </a:t>
            </a:r>
            <a:r>
              <a:rPr lang="en-SG" dirty="0" err="1"/>
              <a:t>baru</a:t>
            </a:r>
            <a:r>
              <a:rPr lang="en-SG" dirty="0"/>
              <a:t> </a:t>
            </a:r>
            <a:r>
              <a:rPr lang="en-SG" dirty="0" err="1"/>
              <a:t>dilaksanakan</a:t>
            </a:r>
            <a:r>
              <a:rPr lang="en-SG" dirty="0"/>
              <a:t> </a:t>
            </a:r>
            <a:r>
              <a:rPr lang="en-SG" dirty="0" err="1"/>
              <a:t>sebagian</a:t>
            </a:r>
            <a:endParaRPr lang="en-SG" dirty="0"/>
          </a:p>
          <a:p>
            <a:pPr algn="just">
              <a:buNone/>
            </a:pPr>
            <a:r>
              <a:rPr lang="en-SG" dirty="0"/>
              <a:t>	- </a:t>
            </a:r>
            <a:r>
              <a:rPr lang="en-SG" dirty="0" err="1"/>
              <a:t>Nilai</a:t>
            </a:r>
            <a:r>
              <a:rPr lang="en-SG" dirty="0"/>
              <a:t> 0 : </a:t>
            </a:r>
            <a:r>
              <a:rPr lang="en-SG" dirty="0" err="1"/>
              <a:t>belum</a:t>
            </a:r>
            <a:r>
              <a:rPr lang="en-SG" dirty="0"/>
              <a:t> </a:t>
            </a:r>
            <a:r>
              <a:rPr lang="en-SG" dirty="0" err="1"/>
              <a:t>dilaksanakan</a:t>
            </a:r>
            <a:endParaRPr lang="en-SG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MENCEGAH DUPLIKASI</a:t>
            </a:r>
            <a:endParaRPr lang="id-ID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628775"/>
            <a:ext cx="8001056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mencegah</a:t>
            </a:r>
            <a:r>
              <a:rPr lang="en-US" sz="2600" dirty="0"/>
              <a:t> </a:t>
            </a:r>
            <a:r>
              <a:rPr lang="en-US" sz="2600" dirty="0" err="1"/>
              <a:t>duplikasi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audit internal:</a:t>
            </a:r>
          </a:p>
          <a:p>
            <a:r>
              <a:rPr lang="en-US" sz="2600" dirty="0" err="1">
                <a:solidFill>
                  <a:schemeClr val="tx1"/>
                </a:solidFill>
              </a:rPr>
              <a:t>Periksa</a:t>
            </a:r>
            <a:r>
              <a:rPr lang="en-US" sz="2600" dirty="0">
                <a:solidFill>
                  <a:schemeClr val="tx1"/>
                </a:solidFill>
              </a:rPr>
              <a:t> audit internal</a:t>
            </a:r>
          </a:p>
          <a:p>
            <a:r>
              <a:rPr lang="en-US" sz="2600" dirty="0" err="1">
                <a:solidFill>
                  <a:schemeClr val="tx1"/>
                </a:solidFill>
              </a:rPr>
              <a:t>Penetapan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kompetensi</a:t>
            </a:r>
            <a:r>
              <a:rPr lang="en-US" sz="2600" dirty="0">
                <a:solidFill>
                  <a:schemeClr val="tx1"/>
                </a:solidFill>
              </a:rPr>
              <a:t> audit, program audit, </a:t>
            </a:r>
            <a:r>
              <a:rPr lang="en-US" sz="2600" dirty="0" err="1">
                <a:solidFill>
                  <a:schemeClr val="tx1"/>
                </a:solidFill>
              </a:rPr>
              <a:t>metodologi</a:t>
            </a:r>
            <a:r>
              <a:rPr lang="en-US" sz="2600" dirty="0">
                <a:solidFill>
                  <a:schemeClr val="tx1"/>
                </a:solidFill>
              </a:rPr>
              <a:t>/</a:t>
            </a:r>
            <a:r>
              <a:rPr lang="en-US" sz="2600" dirty="0" err="1">
                <a:solidFill>
                  <a:schemeClr val="tx1"/>
                </a:solidFill>
              </a:rPr>
              <a:t>protokol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pelaporan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tindakan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koreksi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 err="1">
                <a:solidFill>
                  <a:schemeClr val="tx1"/>
                </a:solidFill>
              </a:rPr>
              <a:t>Periksa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ketidaksesuaian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konsentrasi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pada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bagian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dimana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organisasi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mengidentifikasi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ketidaksesuaian</a:t>
            </a:r>
            <a:endParaRPr lang="id-ID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SG" dirty="0"/>
              <a:t>PERBEDAAN AUDIT LINGKUNGAN</a:t>
            </a:r>
            <a:br>
              <a:rPr lang="en-SG" dirty="0"/>
            </a:b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AMDAL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8668" t="15625" r="17093" b="12109"/>
          <a:stretch>
            <a:fillRect/>
          </a:stretch>
        </p:blipFill>
        <p:spPr bwMode="auto">
          <a:xfrm>
            <a:off x="357158" y="1428736"/>
            <a:ext cx="857256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TERIMA KASIH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Konstitusional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Alinea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4 </a:t>
            </a:r>
            <a:r>
              <a:rPr lang="en-US" dirty="0" err="1"/>
              <a:t>Pembukaan</a:t>
            </a:r>
            <a:r>
              <a:rPr lang="en-US" dirty="0"/>
              <a:t> UUD 1945 :</a:t>
            </a:r>
          </a:p>
          <a:p>
            <a:pPr marL="624078" indent="-514350" algn="just">
              <a:buNone/>
            </a:pPr>
            <a:r>
              <a:rPr lang="en-US" dirty="0"/>
              <a:t>	“…..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tumpah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Indonesia …..”</a:t>
            </a:r>
          </a:p>
          <a:p>
            <a:pPr marL="624078" indent="-514350" algn="just">
              <a:buNone/>
            </a:pPr>
            <a:endParaRPr lang="en-US" dirty="0"/>
          </a:p>
          <a:p>
            <a:pPr marL="624078" indent="-514350" algn="just">
              <a:buNone/>
            </a:pPr>
            <a:r>
              <a:rPr lang="en-US" dirty="0"/>
              <a:t>2. </a:t>
            </a:r>
            <a:r>
              <a:rPr lang="en-US" dirty="0" err="1"/>
              <a:t>Pasal</a:t>
            </a:r>
            <a:r>
              <a:rPr lang="en-US" dirty="0"/>
              <a:t> 33 </a:t>
            </a:r>
            <a:r>
              <a:rPr lang="en-US" dirty="0" err="1"/>
              <a:t>ayat</a:t>
            </a:r>
            <a:r>
              <a:rPr lang="en-US" dirty="0"/>
              <a:t> 3</a:t>
            </a:r>
          </a:p>
          <a:p>
            <a:pPr marL="624078" indent="-514350" algn="just">
              <a:buNone/>
            </a:pPr>
            <a:r>
              <a:rPr lang="en-US" dirty="0"/>
              <a:t>	“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sebesar-besarnya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”</a:t>
            </a:r>
          </a:p>
          <a:p>
            <a:pPr marL="624078" indent="-514350">
              <a:buNone/>
            </a:pPr>
            <a:endParaRPr lang="en-US" dirty="0"/>
          </a:p>
          <a:p>
            <a:pPr marL="624078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57400" y="381000"/>
            <a:ext cx="5410200" cy="46166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AUDIT  LINGKUNGAN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7010400" cy="514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PROSES  PRODUKSI,  DISTRIBUSI, KONSUMSI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09600" y="2974975"/>
            <a:ext cx="33528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MANFAAT EKONOMI 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257800" y="2971800"/>
            <a:ext cx="33528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BIAYA LINGKUNGAN 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2362200" y="2590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781800" y="2590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1752600" y="3657600"/>
            <a:ext cx="571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V="1">
            <a:off x="1752600" y="3352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V="1">
            <a:off x="7467600" y="3352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590800" y="4038600"/>
            <a:ext cx="40386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Pembangunan Berkelanjutan </a:t>
            </a:r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4572000" y="3657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2514600" y="4727575"/>
            <a:ext cx="40386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Ramah Lingkungan: Eco-labelling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2590800" y="5413375"/>
            <a:ext cx="30480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Audit Lingkungan  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5486400" y="6022975"/>
            <a:ext cx="28194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ISO 14000 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4572000" y="4419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>
            <a:off x="4572000" y="5181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7186" name="Freeform 19"/>
          <p:cNvSpPr>
            <a:spLocks/>
          </p:cNvSpPr>
          <p:nvPr/>
        </p:nvSpPr>
        <p:spPr bwMode="auto">
          <a:xfrm>
            <a:off x="5638800" y="5638800"/>
            <a:ext cx="914400" cy="381000"/>
          </a:xfrm>
          <a:custGeom>
            <a:avLst/>
            <a:gdLst>
              <a:gd name="T0" fmla="*/ 0 w 576"/>
              <a:gd name="T1" fmla="*/ 0 h 240"/>
              <a:gd name="T2" fmla="*/ 480 w 576"/>
              <a:gd name="T3" fmla="*/ 48 h 240"/>
              <a:gd name="T4" fmla="*/ 576 w 576"/>
              <a:gd name="T5" fmla="*/ 240 h 240"/>
              <a:gd name="T6" fmla="*/ 0 60000 65536"/>
              <a:gd name="T7" fmla="*/ 0 60000 65536"/>
              <a:gd name="T8" fmla="*/ 0 60000 65536"/>
              <a:gd name="T9" fmla="*/ 0 w 576"/>
              <a:gd name="T10" fmla="*/ 0 h 240"/>
              <a:gd name="T11" fmla="*/ 576 w 57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40">
                <a:moveTo>
                  <a:pt x="0" y="0"/>
                </a:moveTo>
                <a:cubicBezTo>
                  <a:pt x="192" y="4"/>
                  <a:pt x="384" y="8"/>
                  <a:pt x="480" y="48"/>
                </a:cubicBezTo>
                <a:cubicBezTo>
                  <a:pt x="576" y="88"/>
                  <a:pt x="576" y="164"/>
                  <a:pt x="576" y="24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2209800" cy="1261884"/>
          </a:xfrm>
          <a:prstGeom prst="rect">
            <a:avLst/>
          </a:prstGeom>
          <a:noFill/>
          <a:ln w="57150" cmpd="thickThin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KEPMEN</a:t>
            </a:r>
          </a:p>
          <a:p>
            <a:pPr algn="ctr"/>
            <a:r>
              <a:rPr lang="en-US" sz="2000" b="1" dirty="0"/>
              <a:t>LH RI</a:t>
            </a:r>
          </a:p>
          <a:p>
            <a:pPr algn="ctr"/>
            <a:r>
              <a:rPr lang="en-US" b="1" dirty="0"/>
              <a:t>No. </a:t>
            </a:r>
            <a:r>
              <a:rPr lang="en-US" b="1" dirty="0">
                <a:solidFill>
                  <a:srgbClr val="FF0000"/>
                </a:solidFill>
              </a:rPr>
              <a:t>42/MENLH/11/94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667000" y="533400"/>
            <a:ext cx="5638800" cy="879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2400" b="1" dirty="0"/>
              <a:t>PEDOMAN UMUM PELAKSANAAN AUDIT LINGKUNGAN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1984374"/>
            <a:ext cx="716280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memelihara</a:t>
            </a:r>
            <a:r>
              <a:rPr lang="id-ID" sz="2400" dirty="0"/>
              <a:t> </a:t>
            </a:r>
            <a:r>
              <a:rPr lang="en-US" sz="2400" dirty="0" err="1"/>
              <a:t>kelestarian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yang </a:t>
            </a:r>
            <a:r>
              <a:rPr lang="en-US" sz="2400" dirty="0" err="1"/>
              <a:t>berkelanjutan</a:t>
            </a:r>
            <a:r>
              <a:rPr lang="en-US" sz="2400" dirty="0"/>
              <a:t>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43000" y="3675063"/>
            <a:ext cx="7162800" cy="2523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en-US" sz="2000" dirty="0"/>
              <a:t>AUDIT LINGKUNGAN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yang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mengelola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endParaRPr lang="en-US" sz="2000" dirty="0"/>
          </a:p>
          <a:p>
            <a:pPr algn="just"/>
            <a:r>
              <a:rPr lang="en-US" sz="2000" dirty="0"/>
              <a:t>AUDIT LINGKUNGAN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proses</a:t>
            </a:r>
            <a:r>
              <a:rPr lang="en-US" sz="2000" dirty="0"/>
              <a:t> 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sistematis</a:t>
            </a:r>
            <a:r>
              <a:rPr lang="en-US" sz="2000" dirty="0"/>
              <a:t>, </a:t>
            </a:r>
            <a:r>
              <a:rPr lang="en-US" sz="2000" dirty="0" err="1"/>
              <a:t>terdokumentasi</a:t>
            </a:r>
            <a:r>
              <a:rPr lang="en-US" sz="2000" dirty="0"/>
              <a:t>, </a:t>
            </a:r>
            <a:r>
              <a:rPr lang="en-US" sz="2000" dirty="0" err="1"/>
              <a:t>berkala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objektif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prosedur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praktek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LH</a:t>
            </a:r>
          </a:p>
          <a:p>
            <a:pPr algn="just"/>
            <a:r>
              <a:rPr lang="en-US" sz="2000" dirty="0"/>
              <a:t>AUDIT LINGKUNGAN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penyelesaian</a:t>
            </a:r>
            <a:r>
              <a:rPr lang="en-US" sz="2000" dirty="0"/>
              <a:t> yang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ttg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LH </a:t>
            </a:r>
          </a:p>
          <a:p>
            <a:pPr algn="just"/>
            <a:endParaRPr lang="en-US" sz="1800" b="1" dirty="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286000" y="6096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2457" dir="4443276" algn="ctr" rotWithShape="0">
              <a:schemeClr val="accent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14282" y="1643050"/>
            <a:ext cx="214314" cy="4181476"/>
          </a:xfrm>
          <a:prstGeom prst="downArrow">
            <a:avLst>
              <a:gd name="adj1" fmla="val 83333"/>
              <a:gd name="adj2" fmla="val 13748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8392" dir="1308085" algn="ctr" rotWithShape="0">
              <a:schemeClr val="accent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457200" y="41910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2457" dir="4443276" algn="ctr" rotWithShape="0">
              <a:schemeClr val="accent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457200" y="22860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2457" dir="4443276" algn="ctr" rotWithShape="0">
              <a:schemeClr val="accent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MENGAPA AUDIT?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785926"/>
            <a:ext cx="7440613" cy="4114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d-ID" sz="2800" dirty="0">
                <a:cs typeface="Times New Roman" pitchFamily="18" charset="0"/>
              </a:rPr>
              <a:t>Audit lingkungan </a:t>
            </a:r>
            <a:r>
              <a:rPr lang="en-US" sz="2800" dirty="0" err="1">
                <a:cs typeface="Times New Roman" pitchFamily="18" charset="0"/>
              </a:rPr>
              <a:t>adalah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id-ID" sz="2800" dirty="0">
                <a:cs typeface="Times New Roman" pitchFamily="18" charset="0"/>
              </a:rPr>
              <a:t>instrumen untuk memverifikasi dan membantu penyempurnaan kinerja lingkungan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Audit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berkala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pengaturan</a:t>
            </a:r>
            <a:r>
              <a:rPr lang="en-US" sz="2800" dirty="0"/>
              <a:t> yang </a:t>
            </a:r>
            <a:r>
              <a:rPr lang="en-US" sz="2800" dirty="0" err="1"/>
              <a:t>direncanakan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dijalankan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dipelihara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DEFINISI AUDIT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(KLH)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>
                <a:cs typeface="Times New Roman" pitchFamily="18" charset="0"/>
              </a:rPr>
              <a:t>Audit Iingkungan hidup diperlukan sebagai suatu proses evaluasi yang dilakukan oleh penanggungjawab usaha dan atau kegiatan untuk menetapkan tingkat ketidakpatuhan terhadap peraturan perundang-undangan di bidang pengelolaan Iingkungan hidup yang terkait dengan kegiatan tersebut.</a:t>
            </a:r>
          </a:p>
          <a:p>
            <a:pPr lvl="1">
              <a:buFont typeface="Wingdings" pitchFamily="2" charset="2"/>
              <a:buNone/>
            </a:pPr>
            <a:endParaRPr lang="en-GB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800" dirty="0">
                <a:solidFill>
                  <a:schemeClr val="tx1"/>
                </a:solidFill>
                <a:cs typeface="Times New Roman" pitchFamily="18" charset="0"/>
              </a:rPr>
              <a:t>DEFINISI AUDIT </a:t>
            </a:r>
            <a:r>
              <a:rPr lang="en-US" sz="38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3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id-ID" sz="3800" dirty="0">
                <a:solidFill>
                  <a:schemeClr val="tx1"/>
                </a:solidFill>
                <a:cs typeface="Times New Roman" pitchFamily="18" charset="0"/>
              </a:rPr>
              <a:t>(SML ISO/SNI 14010)</a:t>
            </a:r>
            <a:endParaRPr lang="en-GB" sz="3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tersistemasi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terdokumentasi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SML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audit SML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464</TotalTime>
  <Words>1125</Words>
  <Application>Microsoft Office PowerPoint</Application>
  <PresentationFormat>On-screen Show (4:3)</PresentationFormat>
  <Paragraphs>212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Wisp</vt:lpstr>
      <vt:lpstr>Bitmap Image</vt:lpstr>
      <vt:lpstr>AUDIT LINGKUNGAN</vt:lpstr>
      <vt:lpstr>      LATAR BELAKANG </vt:lpstr>
      <vt:lpstr>PowerPoint Presentation</vt:lpstr>
      <vt:lpstr>Dasar Konstitusional</vt:lpstr>
      <vt:lpstr>PowerPoint Presentation</vt:lpstr>
      <vt:lpstr>PowerPoint Presentation</vt:lpstr>
      <vt:lpstr>MENGAPA AUDIT?</vt:lpstr>
      <vt:lpstr>DEFINISI AUDIT  (KLH)</vt:lpstr>
      <vt:lpstr>DEFINISI AUDIT  (SML ISO/SNI 14010)</vt:lpstr>
      <vt:lpstr>DEFINISI AUDIT  (US-EPA)</vt:lpstr>
      <vt:lpstr>TUJUAN</vt:lpstr>
      <vt:lpstr>FUNGSI AUDIT LINGKUNGAN</vt:lpstr>
      <vt:lpstr>KEUNTUNGAN/MANFAAT</vt:lpstr>
      <vt:lpstr>KERUGIAN</vt:lpstr>
      <vt:lpstr>JENIS-JENIS AUDIT LINGKUNGAN</vt:lpstr>
      <vt:lpstr>JENIS-JENIS AUDIT LINGKUNGAN</vt:lpstr>
      <vt:lpstr>JENIS-JENIS AUDIT LINGKUNGAN</vt:lpstr>
      <vt:lpstr>JENIS-JENIS AUDIT LINGKUNGAN</vt:lpstr>
      <vt:lpstr>JENIS-JENIS AUDIT LINGKUNGAN</vt:lpstr>
      <vt:lpstr>JENIS-JENIS AUDIT LINGKUNGAN</vt:lpstr>
      <vt:lpstr>Pelaksanaan Audit Lingkungan</vt:lpstr>
      <vt:lpstr>PRINSIP AUDIT</vt:lpstr>
      <vt:lpstr>ELEMEN PENTING AUDIT LINGKUNGAN</vt:lpstr>
      <vt:lpstr>SISTEM MANAJEMEN LINGKUNGAN</vt:lpstr>
      <vt:lpstr>SISTEM MANAJEMEN LINGKUNGAN di INDONESIA</vt:lpstr>
      <vt:lpstr>MENGGUNAKAN SML WAJIB YANG MANA ?</vt:lpstr>
      <vt:lpstr>SISTEM MANAJEMEN LINGKUNGAN SUKARELA</vt:lpstr>
      <vt:lpstr>SISTEM MANJEMEN LINGKUNGAN SUKARELA</vt:lpstr>
      <vt:lpstr>KRITERIA KETIDAKPATUHAN DAN KEWENANGAN (KEPMEN LH 30/2001)</vt:lpstr>
      <vt:lpstr>METODOLOGI AUDIT LINGKUNGAN</vt:lpstr>
      <vt:lpstr>METODE QUESTIONER</vt:lpstr>
      <vt:lpstr>Check List</vt:lpstr>
      <vt:lpstr>METODE SISTEM PERINGKAT </vt:lpstr>
      <vt:lpstr>MENCEGAH DUPLIKASI</vt:lpstr>
      <vt:lpstr>PERBEDAAN AUDIT LINGKUNGAN  dan AMDAL</vt:lpstr>
      <vt:lpstr>TERIMA KASIH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LINGKUNGAN</dc:title>
  <dc:creator>Ahmad Irfandi</dc:creator>
  <cp:lastModifiedBy>HP PC</cp:lastModifiedBy>
  <cp:revision>22</cp:revision>
  <dcterms:created xsi:type="dcterms:W3CDTF">2015-11-22T01:33:45Z</dcterms:created>
  <dcterms:modified xsi:type="dcterms:W3CDTF">2018-05-23T15:34:13Z</dcterms:modified>
</cp:coreProperties>
</file>