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E6DE80F-21C8-41C8-9CFA-0E706B01E032}" type="datetimeFigureOut">
              <a:rPr lang="id-ID" smtClean="0"/>
              <a:t>18/11/2019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1EA1BC3-208D-4429-8D8B-6A4E620C01DD}" type="slidenum">
              <a:rPr lang="id-ID" smtClean="0"/>
              <a:t>‹#›</a:t>
            </a:fld>
            <a:endParaRPr lang="id-ID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Sumber dan Sarana Program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3429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Penyusunan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b="1" dirty="0"/>
              <a:t>Goal (tujuan umum</a:t>
            </a:r>
            <a:r>
              <a:rPr lang="id-ID" dirty="0"/>
              <a:t>): Bersifat jangka panjang, masih umum, abstrak, dan tida</a:t>
            </a:r>
            <a:r>
              <a:rPr lang="en-US" dirty="0"/>
              <a:t>k </a:t>
            </a:r>
            <a:r>
              <a:rPr lang="id-ID" dirty="0"/>
              <a:t>terpengaruh oleh perubahan situasi. Tujuan ini biasanya dibuat oleh MPR dantertuang dalam GBHN Sektor kesehatan.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id-ID" b="1" dirty="0"/>
              <a:t>Tujuan kebijaksanaan</a:t>
            </a:r>
            <a:r>
              <a:rPr lang="id-ID" dirty="0"/>
              <a:t>: Merupakan bagian dari goal, sasaran populasinya masih</a:t>
            </a:r>
            <a:r>
              <a:rPr lang="en-US" dirty="0"/>
              <a:t> </a:t>
            </a:r>
            <a:r>
              <a:rPr lang="id-ID" dirty="0"/>
              <a:t>belum jelas. Tujuan ini sudah spesifik oleh karena sudah bersifat sektoral khusus</a:t>
            </a:r>
            <a:r>
              <a:rPr lang="sv-SE" dirty="0"/>
              <a:t>untuk masyarakat di desa. Tujuan seperti ini tertuang dalam sistem kesehatan </a:t>
            </a:r>
            <a:r>
              <a:rPr lang="id-ID" dirty="0"/>
              <a:t>nasional (SKN). Misalnya menurunnya masalah kesehatan di kalangan masyarakat</a:t>
            </a:r>
            <a:r>
              <a:rPr lang="en-US" dirty="0"/>
              <a:t> </a:t>
            </a:r>
            <a:r>
              <a:rPr lang="id-ID" dirty="0"/>
              <a:t>des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200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id-ID" b="1" dirty="0" smtClean="0"/>
              <a:t>3. Tujuan </a:t>
            </a:r>
            <a:r>
              <a:rPr lang="id-ID" b="1" dirty="0"/>
              <a:t>program</a:t>
            </a:r>
            <a:r>
              <a:rPr lang="id-ID" dirty="0"/>
              <a:t>: Target populasinya sudah lebih jelas, ada identifikasi dampak</a:t>
            </a:r>
            <a:r>
              <a:rPr lang="en-US" dirty="0"/>
              <a:t> </a:t>
            </a:r>
            <a:r>
              <a:rPr lang="id-ID" dirty="0"/>
              <a:t>khusus yang sudah dapat diukur hasilnya bila tujuan program sudah tercapai.Misalnya, meningkatnya kesehatan</a:t>
            </a:r>
            <a:r>
              <a:rPr lang="en-US" dirty="0"/>
              <a:t> </a:t>
            </a:r>
            <a:r>
              <a:rPr lang="id-ID" dirty="0"/>
              <a:t>lingkungan di desa, menurunnya kejadian sakit dan kematian pada kelompok</a:t>
            </a:r>
            <a:r>
              <a:rPr lang="en-US" dirty="0"/>
              <a:t> </a:t>
            </a:r>
            <a:r>
              <a:rPr lang="id-ID" dirty="0"/>
              <a:t>umur tertentu dsb.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4. </a:t>
            </a:r>
            <a:r>
              <a:rPr lang="id-ID" b="1" dirty="0"/>
              <a:t>Tujuan pelayanan</a:t>
            </a:r>
            <a:r>
              <a:rPr lang="id-ID" dirty="0"/>
              <a:t>: untuk mencapai tujuan ini sudah lebih jelas spesialisasi jenis dan</a:t>
            </a:r>
            <a:r>
              <a:rPr lang="en-US" dirty="0"/>
              <a:t> </a:t>
            </a:r>
            <a:r>
              <a:rPr lang="id-ID" dirty="0"/>
              <a:t>tingkat pelayanannya. Menurunnya kejadian dan kematian akibat diare pada anak</a:t>
            </a:r>
            <a:r>
              <a:rPr lang="en-US" dirty="0"/>
              <a:t> </a:t>
            </a:r>
            <a:r>
              <a:rPr lang="sv-SE" dirty="0"/>
              <a:t>balita di desa sebanyak 40% dalam kurun waktu tiga tahun.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7801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  <a:defRPr/>
            </a:pPr>
            <a:r>
              <a:rPr lang="en-US" dirty="0"/>
              <a:t>5. </a:t>
            </a:r>
            <a:r>
              <a:rPr lang="id-ID" b="1" dirty="0"/>
              <a:t>Tujuan sumber</a:t>
            </a:r>
            <a:r>
              <a:rPr lang="id-ID" dirty="0"/>
              <a:t>: diperlukan identifikasi masukan spesifik (input atau sumber</a:t>
            </a:r>
            <a:r>
              <a:rPr lang="en-US" dirty="0"/>
              <a:t> </a:t>
            </a:r>
            <a:r>
              <a:rPr lang="id-ID" dirty="0"/>
              <a:t>daya) untuk mencapai tujuan pelayanan</a:t>
            </a:r>
            <a:r>
              <a:rPr lang="en-US" dirty="0"/>
              <a:t> m</a:t>
            </a:r>
            <a:r>
              <a:rPr lang="id-ID" dirty="0"/>
              <a:t>eningkatnya cakupan penyediaan air</a:t>
            </a:r>
            <a:r>
              <a:rPr lang="en-US" dirty="0"/>
              <a:t> </a:t>
            </a:r>
            <a:r>
              <a:rPr lang="id-ID" dirty="0"/>
              <a:t>bersih sampai 25% setiap tahun; meningkatnya </a:t>
            </a:r>
            <a:r>
              <a:rPr lang="pt-BR" dirty="0"/>
              <a:t>SPAL dan penyediaan JAGA sampai 40% dari </a:t>
            </a:r>
            <a:r>
              <a:rPr lang="id-ID" dirty="0"/>
              <a:t>seluruh rumah tangga penduduk dalam kurun waktu 3 tahun. Bila tujuan ini</a:t>
            </a:r>
            <a:r>
              <a:rPr lang="en-US" dirty="0"/>
              <a:t> </a:t>
            </a:r>
            <a:r>
              <a:rPr lang="pt-BR" dirty="0"/>
              <a:t>tercapai, diharapkan tujuan no 4 akan tercapai</a:t>
            </a:r>
          </a:p>
          <a:p>
            <a:pPr>
              <a:buNone/>
              <a:defRPr/>
            </a:pPr>
            <a:r>
              <a:rPr lang="pt-BR" dirty="0"/>
              <a:t>6. </a:t>
            </a:r>
            <a:r>
              <a:rPr lang="id-ID" b="1" dirty="0"/>
              <a:t>Tujuan Implementasi</a:t>
            </a:r>
            <a:r>
              <a:rPr lang="id-ID" dirty="0"/>
              <a:t>: perlu dijelaskan produk spesifik yang ingin dicapai</a:t>
            </a:r>
            <a:r>
              <a:rPr lang="en-US" dirty="0"/>
              <a:t> </a:t>
            </a:r>
            <a:r>
              <a:rPr lang="id-ID" dirty="0"/>
              <a:t>dan yang dapat diukur hasilnya setelah pelaksanaan program. Misalnya, perlu</a:t>
            </a:r>
            <a:r>
              <a:rPr lang="en-US" dirty="0"/>
              <a:t> </a:t>
            </a:r>
            <a:r>
              <a:rPr lang="id-ID" dirty="0"/>
              <a:t>ditingkatkan persediaan 500 </a:t>
            </a:r>
            <a:r>
              <a:rPr lang="id-ID" dirty="0" smtClean="0"/>
              <a:t>JAGA, </a:t>
            </a:r>
            <a:r>
              <a:rPr lang="id-ID" dirty="0"/>
              <a:t>300 SPAL dalam kurun waktu 3</a:t>
            </a:r>
            <a:r>
              <a:rPr lang="en-US" dirty="0"/>
              <a:t> </a:t>
            </a:r>
            <a:r>
              <a:rPr lang="id-ID" dirty="0"/>
              <a:t>tahun. Bila sarana ini tersedia, tujuan penyediaan sumber (no 5) akan tercapai, </a:t>
            </a:r>
            <a:r>
              <a:rPr lang="id-ID" dirty="0" smtClean="0"/>
              <a:t>dan </a:t>
            </a:r>
            <a:r>
              <a:rPr lang="nn-NO" dirty="0" smtClean="0"/>
              <a:t>kegiatan </a:t>
            </a:r>
            <a:r>
              <a:rPr lang="nn-NO" dirty="0"/>
              <a:t>program untuk menurunkan kejadian diare (no 4) akan tercapai.1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5649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Dari hirarki tujuan tersebut di atas dapat dilihat relevansi rumusan tujuan operasional</a:t>
            </a:r>
            <a:r>
              <a:rPr lang="en-US" dirty="0"/>
              <a:t> </a:t>
            </a:r>
            <a:r>
              <a:rPr lang="id-ID" dirty="0"/>
              <a:t>program (tujuan 4 s/d 6) dengan tujuan program di atasnya.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program: "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jamban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60% </a:t>
            </a:r>
            <a:r>
              <a:rPr lang="en-US" dirty="0" err="1"/>
              <a:t>menjadi</a:t>
            </a:r>
            <a:r>
              <a:rPr lang="en-US" dirty="0"/>
              <a:t> 80% </a:t>
            </a:r>
            <a:r>
              <a:rPr lang="en-US" dirty="0" err="1"/>
              <a:t>selama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lima </a:t>
            </a:r>
            <a:r>
              <a:rPr lang="en-US" dirty="0" err="1"/>
              <a:t>desa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).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300 JAGA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tahunnya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Puskesmas</a:t>
            </a:r>
            <a:r>
              <a:rPr lang="en-US" dirty="0"/>
              <a:t> (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072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Mengkaji Hambatan dan Kelemahan Program Kesehatan Lingkungan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</a:t>
            </a:r>
            <a:r>
              <a:rPr lang="id-ID" b="1" dirty="0"/>
              <a:t>engkaji kembali hambata</a:t>
            </a:r>
            <a:r>
              <a:rPr lang="en-US" b="1" dirty="0"/>
              <a:t>n </a:t>
            </a:r>
            <a:r>
              <a:rPr lang="id-ID" b="1" dirty="0"/>
              <a:t>dan kelemahan program yang sudah pernah dilaksanaka</a:t>
            </a:r>
            <a:r>
              <a:rPr lang="id-ID" dirty="0"/>
              <a:t>n</a:t>
            </a:r>
            <a:r>
              <a:rPr lang="en-US" dirty="0"/>
              <a:t>. </a:t>
            </a:r>
            <a:r>
              <a:rPr lang="id-ID" dirty="0"/>
              <a:t>Tujuannya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1.M</a:t>
            </a:r>
            <a:r>
              <a:rPr lang="id-ID" dirty="0"/>
              <a:t>encegah atau mewaspadai terjadinya hambatan serupa</a:t>
            </a:r>
            <a:r>
              <a:rPr lang="en-US" dirty="0"/>
              <a:t> </a:t>
            </a:r>
            <a:r>
              <a:rPr lang="id-ID" dirty="0"/>
              <a:t>seperti yang pernah</a:t>
            </a:r>
            <a:r>
              <a:rPr lang="en-US" dirty="0"/>
              <a:t> </a:t>
            </a:r>
            <a:r>
              <a:rPr lang="sv-SE" dirty="0"/>
              <a:t>dialami sebelumnya</a:t>
            </a:r>
          </a:p>
          <a:p>
            <a:pPr>
              <a:buNone/>
            </a:pPr>
            <a:r>
              <a:rPr lang="sv-SE" dirty="0"/>
              <a:t>2. Perlu juga </a:t>
            </a:r>
            <a:r>
              <a:rPr lang="pt-BR" dirty="0"/>
              <a:t>dibahas (memprediksi) kendala dan </a:t>
            </a:r>
            <a:r>
              <a:rPr lang="id-ID" dirty="0"/>
              <a:t>hambatan yang mungkin akan dihadapi pad</a:t>
            </a:r>
            <a:r>
              <a:rPr lang="en-US" dirty="0"/>
              <a:t>a </a:t>
            </a:r>
            <a:r>
              <a:rPr lang="fi-FI" dirty="0"/>
              <a:t>saat pelaksanaan program di lapangan.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8996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/</a:t>
            </a:r>
            <a:r>
              <a:rPr lang="en-US" dirty="0" err="1"/>
              <a:t>kelemahan</a:t>
            </a:r>
            <a:r>
              <a:rPr lang="en-US" dirty="0"/>
              <a:t>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   Hambatan </a:t>
            </a:r>
            <a:r>
              <a:rPr lang="id-ID" dirty="0"/>
              <a:t>pada sumber daya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     </a:t>
            </a:r>
            <a:r>
              <a:rPr lang="sv-SE" dirty="0"/>
              <a:t>Staf pelaksana mempunyai motivasi rendah, pengetahun dan </a:t>
            </a:r>
            <a:r>
              <a:rPr lang="id-ID" dirty="0"/>
              <a:t>keterampilan mereka kurang, tingkat partisipasi masyarakat juga rendah.</a:t>
            </a:r>
            <a:r>
              <a:rPr lang="en-US" dirty="0"/>
              <a:t> </a:t>
            </a:r>
            <a:r>
              <a:rPr lang="es-ES" dirty="0" err="1"/>
              <a:t>Peralatan</a:t>
            </a:r>
            <a:r>
              <a:rPr lang="es-ES" dirty="0"/>
              <a:t> </a:t>
            </a:r>
            <a:r>
              <a:rPr lang="es-ES" dirty="0" err="1"/>
              <a:t>belum</a:t>
            </a:r>
            <a:r>
              <a:rPr lang="es-ES" dirty="0"/>
              <a:t> </a:t>
            </a:r>
            <a:r>
              <a:rPr lang="es-ES" dirty="0" err="1"/>
              <a:t>tersedia</a:t>
            </a:r>
            <a:r>
              <a:rPr lang="es-ES" dirty="0"/>
              <a:t>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harganya</a:t>
            </a:r>
            <a:r>
              <a:rPr lang="es-ES" dirty="0"/>
              <a:t> </a:t>
            </a:r>
            <a:r>
              <a:rPr lang="es-ES" dirty="0" err="1"/>
              <a:t>cukup</a:t>
            </a:r>
            <a:r>
              <a:rPr lang="es-ES" dirty="0"/>
              <a:t> </a:t>
            </a:r>
            <a:r>
              <a:rPr lang="es-ES" dirty="0" err="1" smtClean="0"/>
              <a:t>mahal</a:t>
            </a:r>
            <a:r>
              <a:rPr lang="es-ES" dirty="0" smtClean="0"/>
              <a:t>.</a:t>
            </a:r>
            <a:r>
              <a:rPr lang="id-ID" smtClean="0"/>
              <a:t> Dananya </a:t>
            </a:r>
            <a:r>
              <a:rPr lang="id-ID" dirty="0"/>
              <a:t>kurang dan sering datang terlambat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</a:t>
            </a:r>
            <a:r>
              <a:rPr lang="id-ID" dirty="0"/>
              <a:t>Hambatan yang terjadi pada lingkung</a:t>
            </a:r>
            <a:r>
              <a:rPr lang="en-US" dirty="0"/>
              <a:t>an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604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88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Lingkungan adalah segala sesuatu yg ada disekitar kita (benda hidup dan benda mati)</a:t>
            </a:r>
          </a:p>
          <a:p>
            <a:r>
              <a:rPr lang="id-ID" dirty="0" smtClean="0"/>
              <a:t>Kesehatan lingkungan merupakan suatu upaya pencegahan primer yg diprioritaskan pada kegiatan kesling yg memberikaqn dampak kesehatan yg besar</a:t>
            </a:r>
          </a:p>
          <a:p>
            <a:r>
              <a:rPr lang="id-ID" dirty="0" smtClean="0"/>
              <a:t>Kebijakan strategis sangat erat kaitannya dgn sasaran strategis, sasaran strategis merupakan turunan dari tujuan strategis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47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dasar kebijakan pelestarian LH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Pelestarian lingkungan dilaksanakan berdasarkan konsep pembangunan berkelanjutan</a:t>
            </a:r>
          </a:p>
          <a:p>
            <a:pPr marL="514350" indent="-514350">
              <a:buAutoNum type="arabicPeriod"/>
            </a:pPr>
            <a:r>
              <a:rPr lang="id-ID" dirty="0" smtClean="0"/>
              <a:t>Fungsi LH perlu dilestarikan demi kepentingan manusia dalam jangka pendek, menengah, panjang</a:t>
            </a:r>
          </a:p>
          <a:p>
            <a:pPr marL="514350" indent="-514350">
              <a:buAutoNum type="arabicPeriod"/>
            </a:pPr>
            <a:r>
              <a:rPr lang="id-ID" dirty="0" smtClean="0"/>
              <a:t>Pemanfaatan SDA tak terbarukan harus diperhatikan utk kebutuhan antar generasi</a:t>
            </a:r>
          </a:p>
          <a:p>
            <a:pPr marL="514350" indent="-514350">
              <a:buAutoNum type="arabicPeriod"/>
            </a:pPr>
            <a:r>
              <a:rPr lang="id-ID" dirty="0" smtClean="0"/>
              <a:t>Setiap warga negara berhak atas lingkungan yg baik dan sehat dan berkewajiban menjaganya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948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Dalam pelestarian LH usaha pencegahan lebih diutamakan daripada penanggulangan dan pemulihan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Kualitas lingkungan ditetapkan berdasarkan fungsinya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Pelestarian lingkungan dilaksanakan berdasarkan prinsip-prinsip pelestarian melalui pendekatan manajemen yg layak dengan sistem pertanggungjawaban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Dalam rangka desentralisasi pengelolaan lingkungan, ego sektoral harus dikesampingkan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042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Sasaran Akhir Program Pembangunan LH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Membaiknya fungsi LH dan pengelolaan SDA </a:t>
            </a:r>
          </a:p>
          <a:p>
            <a:pPr marL="514350" indent="-514350">
              <a:buAutoNum type="arabicPeriod"/>
            </a:pPr>
            <a:r>
              <a:rPr lang="id-ID" dirty="0" smtClean="0"/>
              <a:t>Menurunnya beban pencemaran Lingkungan air, udara, atmosfer, laut, dan tanah</a:t>
            </a:r>
          </a:p>
          <a:p>
            <a:pPr marL="514350" indent="-514350">
              <a:buAutoNum type="arabicPeriod"/>
            </a:pPr>
            <a:r>
              <a:rPr lang="id-ID" dirty="0" smtClean="0"/>
              <a:t>Menurunnya laju kerusakan lingkungan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Peningkatan penerapan tata lingkungan, AMDAL, dan penegakan hukum</a:t>
            </a:r>
          </a:p>
          <a:p>
            <a:pPr marL="514350" indent="-514350">
              <a:buAutoNum type="arabicPeriod"/>
            </a:pPr>
            <a:r>
              <a:rPr lang="id-ID" dirty="0" smtClean="0"/>
              <a:t>Peningkatan kapasitas kelembagaan pengelolaan LH</a:t>
            </a:r>
          </a:p>
          <a:p>
            <a:pPr marL="514350" indent="-514350">
              <a:buAutoNum type="arabicPeriod"/>
            </a:pPr>
            <a:r>
              <a:rPr lang="id-ID" dirty="0" smtClean="0"/>
              <a:t>Peningkatan kesadaran masyarakat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384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Pemutusan rantai penyakit berbasis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dirty="0" smtClean="0"/>
              <a:t>Tersedianya informasi yg murahdan mudah dimengerti ttg kesehatan lingkungan bagi keluarga/penderita penyakit berbasis lingkungan di klinik sanitasi</a:t>
            </a:r>
          </a:p>
          <a:p>
            <a:pPr marL="514350" indent="-514350">
              <a:buAutoNum type="alphaLcPeriod"/>
            </a:pPr>
            <a:r>
              <a:rPr lang="id-ID" dirty="0" smtClean="0"/>
              <a:t>Kegiatan out-reach proaktif</a:t>
            </a:r>
            <a:r>
              <a:rPr lang="id-ID" dirty="0" smtClean="0">
                <a:sym typeface="Wingdings" pitchFamily="2" charset="2"/>
              </a:rPr>
              <a:t> kunjungan rumah dalam rangka inspeksi sanitasi </a:t>
            </a:r>
          </a:p>
          <a:p>
            <a:pPr marL="514350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Pemberian stimulan utk rehabilitasi fisik sarana kesehatan 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842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Pemberdayaan Masyarakat agar mamapu ikut serta dalam program Kesling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Lokakarya mini di puskesmas maupun kecamatan dalam rangka membahas masalah kesling</a:t>
            </a:r>
          </a:p>
          <a:p>
            <a:r>
              <a:rPr lang="id-ID" dirty="0" smtClean="0"/>
              <a:t>Temu karya di desa dalam rangka menyusun rencana kerja masyarakat</a:t>
            </a:r>
          </a:p>
          <a:p>
            <a:r>
              <a:rPr lang="id-ID" dirty="0" smtClean="0"/>
              <a:t>Pemberian stimulan utk membuat/rehabilitasi sarana kesehatan lingkungan pemukiman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69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Kesling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b="1" dirty="0"/>
              <a:t>Program</a:t>
            </a:r>
            <a:r>
              <a:rPr lang="en-US" b="1" dirty="0">
                <a:sym typeface="Wingdings" pitchFamily="2" charset="2"/>
              </a:rPr>
              <a:t></a:t>
            </a:r>
            <a:r>
              <a:rPr lang="id-ID" dirty="0"/>
              <a:t>Program adalah rangkaian kegiatan yang terorganisir, meliputi sumbersumber</a:t>
            </a:r>
            <a:r>
              <a:rPr lang="en-US" dirty="0"/>
              <a:t> </a:t>
            </a:r>
            <a:r>
              <a:rPr lang="id-ID" dirty="0"/>
              <a:t>yang diungkapkan dan digunakan untuk 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id-ID" b="1" dirty="0"/>
              <a:t>Program Plan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id-ID" dirty="0"/>
              <a:t>Progarm plan adalah rencana program yang dinyatakan asumtif dal</a:t>
            </a:r>
            <a:r>
              <a:rPr lang="en-US" dirty="0"/>
              <a:t>am </a:t>
            </a:r>
            <a:r>
              <a:rPr lang="sv-SE" dirty="0"/>
              <a:t>ketepatan waktu dan ditujukan dalam pembangunan masyarakat </a:t>
            </a:r>
            <a:r>
              <a:rPr lang="id-ID" dirty="0"/>
              <a:t>meliputi norma-norma, tujuan, kegiatan, berbagai perlengkapan yang</a:t>
            </a:r>
            <a:r>
              <a:rPr lang="en-US" dirty="0"/>
              <a:t> </a:t>
            </a:r>
            <a:r>
              <a:rPr lang="id-ID" dirty="0"/>
              <a:t>digunakan maupun sumber-sumber yang direncanakan.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/>
              <a:t>P</a:t>
            </a:r>
            <a:r>
              <a:rPr lang="id-ID" b="1" dirty="0"/>
              <a:t>rogram Hipotesis</a:t>
            </a:r>
            <a:r>
              <a:rPr lang="en-US" dirty="0">
                <a:sym typeface="Wingdings" pitchFamily="2" charset="2"/>
              </a:rPr>
              <a:t>--&gt;</a:t>
            </a:r>
            <a:r>
              <a:rPr lang="id-ID" dirty="0"/>
              <a:t>Program </a:t>
            </a:r>
            <a:r>
              <a:rPr lang="id-ID" dirty="0" smtClean="0"/>
              <a:t>hipotesis </a:t>
            </a:r>
            <a:r>
              <a:rPr lang="id-ID" dirty="0"/>
              <a:t>adalah suatu hubungan sebab akibat yang</a:t>
            </a:r>
            <a:r>
              <a:rPr lang="en-US" dirty="0"/>
              <a:t> </a:t>
            </a:r>
            <a:r>
              <a:rPr lang="id-ID" dirty="0"/>
              <a:t>diasumsikan untuk digunkan dalam penyusunan rancangan program</a:t>
            </a:r>
            <a:r>
              <a:rPr lang="en-US" dirty="0"/>
              <a:t> </a:t>
            </a:r>
            <a:r>
              <a:rPr lang="id-ID" dirty="0"/>
              <a:t>yang diperkirakan dapat diterapkan.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116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en-US" b="1" dirty="0"/>
              <a:t>P</a:t>
            </a:r>
            <a:r>
              <a:rPr lang="id-ID" b="1" dirty="0"/>
              <a:t>rogram Kesehatan Lingkungan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adalah</a:t>
            </a:r>
            <a:r>
              <a:rPr lang="en-US" dirty="0">
                <a:sym typeface="Wingdings" pitchFamily="2" charset="2"/>
              </a:rPr>
              <a:t> </a:t>
            </a:r>
            <a:r>
              <a:rPr lang="id-ID" dirty="0"/>
              <a:t>suatu adalah suatu program yang tu</a:t>
            </a:r>
            <a:r>
              <a:rPr lang="en-US" dirty="0"/>
              <a:t>j</a:t>
            </a:r>
            <a:r>
              <a:rPr lang="id-ID" dirty="0"/>
              <a:t>uannya</a:t>
            </a:r>
            <a:r>
              <a:rPr lang="en-US" dirty="0"/>
              <a:t> </a:t>
            </a:r>
            <a:r>
              <a:rPr lang="id-ID" dirty="0"/>
              <a:t>(objective) untuk meningkatkan kesehatan maupun kehidupan dengan</a:t>
            </a:r>
            <a:r>
              <a:rPr lang="en-US" dirty="0"/>
              <a:t> </a:t>
            </a:r>
            <a:r>
              <a:rPr lang="id-ID" dirty="0"/>
              <a:t>memodifikasi tidak hanya faktor-faktor lingkungan fisik maupun sosial,</a:t>
            </a:r>
            <a:r>
              <a:rPr lang="en-US" dirty="0"/>
              <a:t> </a:t>
            </a:r>
            <a:r>
              <a:rPr lang="id-ID" dirty="0"/>
              <a:t>namun juga terhadap pola prilaku masyarakat yang serasi dengan</a:t>
            </a:r>
            <a:r>
              <a:rPr lang="en-US" dirty="0"/>
              <a:t> </a:t>
            </a:r>
            <a:r>
              <a:rPr lang="id-ID" dirty="0"/>
              <a:t>program yang dipilih.</a:t>
            </a:r>
          </a:p>
          <a:p>
            <a:pPr>
              <a:buNone/>
              <a:defRPr/>
            </a:pPr>
            <a:r>
              <a:rPr lang="id-ID" b="1" dirty="0"/>
              <a:t>5. Perencanaan Program</a:t>
            </a:r>
          </a:p>
          <a:p>
            <a:pPr>
              <a:buNone/>
              <a:defRPr/>
            </a:pPr>
            <a:r>
              <a:rPr lang="id-ID" dirty="0"/>
              <a:t>Yang termasuk elemen perencanaan program adalah:</a:t>
            </a:r>
          </a:p>
          <a:p>
            <a:pPr>
              <a:buNone/>
              <a:defRPr/>
            </a:pPr>
            <a:r>
              <a:rPr lang="id-ID" dirty="0"/>
              <a:t>a. Penentuan kebutuhan</a:t>
            </a:r>
          </a:p>
          <a:p>
            <a:pPr>
              <a:buNone/>
              <a:defRPr/>
            </a:pPr>
            <a:r>
              <a:rPr lang="id-ID" dirty="0"/>
              <a:t>b. Penetuan prioritas</a:t>
            </a:r>
          </a:p>
          <a:p>
            <a:pPr>
              <a:buNone/>
              <a:defRPr/>
            </a:pPr>
            <a:r>
              <a:rPr lang="id-ID" dirty="0"/>
              <a:t>c. Perumusan tujuan program</a:t>
            </a:r>
          </a:p>
          <a:p>
            <a:pPr>
              <a:buNone/>
              <a:defRPr/>
            </a:pPr>
            <a:r>
              <a:rPr lang="id-ID" dirty="0"/>
              <a:t>d. Penentuan sumber daya yang tersedia dan diperlukan</a:t>
            </a:r>
          </a:p>
          <a:p>
            <a:pPr>
              <a:buNone/>
              <a:defRPr/>
            </a:pPr>
            <a:r>
              <a:rPr lang="fi-FI" dirty="0"/>
              <a:t>e. Penyiapan POA, termasuk organisasi</a:t>
            </a:r>
          </a:p>
          <a:p>
            <a:pPr>
              <a:buNone/>
              <a:defRPr/>
            </a:pPr>
            <a:r>
              <a:rPr lang="id-ID" dirty="0"/>
              <a:t>f. Perumusan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6210024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65</TotalTime>
  <Words>935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Trebuchet MS</vt:lpstr>
      <vt:lpstr>Verdana</vt:lpstr>
      <vt:lpstr>Wingdings</vt:lpstr>
      <vt:lpstr>Wingdings 2</vt:lpstr>
      <vt:lpstr>Autumn</vt:lpstr>
      <vt:lpstr>Sumber dan Sarana Program Kesehatan Lingkungan</vt:lpstr>
      <vt:lpstr>Pengantar</vt:lpstr>
      <vt:lpstr>Prinsip dasar kebijakan pelestarian LH di Indonesia</vt:lpstr>
      <vt:lpstr>PowerPoint Presentation</vt:lpstr>
      <vt:lpstr>Sasaran Akhir Program Pembangunan LH</vt:lpstr>
      <vt:lpstr>Pemutusan rantai penyakit berbasis lingkungan</vt:lpstr>
      <vt:lpstr>Pemberdayaan Masyarakat agar mamapu ikut serta dalam program Kesling</vt:lpstr>
      <vt:lpstr>Program Kesling</vt:lpstr>
      <vt:lpstr>PowerPoint Presentation</vt:lpstr>
      <vt:lpstr>Kriteria Penyusunan Tujuan</vt:lpstr>
      <vt:lpstr>PowerPoint Presentation</vt:lpstr>
      <vt:lpstr>PowerPoint Presentation</vt:lpstr>
      <vt:lpstr>PowerPoint Presentation</vt:lpstr>
      <vt:lpstr>Mengkaji Hambatan dan Kelemahan Program Kesehatan Lingkungan </vt:lpstr>
      <vt:lpstr>Jenis hambatan/kelemahan program</vt:lpstr>
      <vt:lpstr>Terimakasih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PC</dc:creator>
  <cp:lastModifiedBy>word</cp:lastModifiedBy>
  <cp:revision>8</cp:revision>
  <dcterms:created xsi:type="dcterms:W3CDTF">2018-05-30T07:40:58Z</dcterms:created>
  <dcterms:modified xsi:type="dcterms:W3CDTF">2019-11-18T08:50:10Z</dcterms:modified>
</cp:coreProperties>
</file>