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E605ED-0114-4567-BFFE-2E52FEAEAAFE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6E36F9-BD88-4716-BF8D-59C9A45AF0D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Rencana Kerja Operasional Kes. Lingungan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886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047" y="1718692"/>
            <a:ext cx="7745505" cy="38778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Resources                    </a:t>
            </a:r>
            <a:r>
              <a:rPr lang="id-ID" dirty="0" smtClean="0"/>
              <a:t>       Objectives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	       </a:t>
            </a:r>
            <a:r>
              <a:rPr lang="id-ID" dirty="0" smtClean="0"/>
              <a:t>Problem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Evaluation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					    </a:t>
            </a:r>
            <a:r>
              <a:rPr lang="en-US" dirty="0" smtClean="0"/>
              <a:t> </a:t>
            </a:r>
            <a:r>
              <a:rPr lang="en-US" dirty="0" smtClean="0"/>
              <a:t>activities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POARE Model</a:t>
            </a:r>
            <a:br>
              <a:rPr lang="id-ID" dirty="0" smtClean="0"/>
            </a:b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1905000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343400" y="33528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800100" y="3086100"/>
            <a:ext cx="1905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0800000">
            <a:off x="2743200" y="4267200"/>
            <a:ext cx="2362200" cy="6096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495800" y="2133600"/>
            <a:ext cx="914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2552700" y="2095500"/>
            <a:ext cx="8382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2438400" y="3276600"/>
            <a:ext cx="914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229100" y="3619500"/>
            <a:ext cx="1295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TERIMAKASIH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515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Rencana kerja operasional adalah cara spesifik yang ditempuh untuk mencapai sasaran kegiatan</a:t>
            </a:r>
          </a:p>
          <a:p>
            <a:r>
              <a:rPr lang="id-ID" dirty="0" smtClean="0"/>
              <a:t>Rencana kerja ini memiliki bentuk: </a:t>
            </a:r>
          </a:p>
          <a:p>
            <a:pPr lvl="1">
              <a:buFontTx/>
              <a:buChar char="-"/>
            </a:pPr>
            <a:r>
              <a:rPr lang="id-ID" dirty="0" smtClean="0"/>
              <a:t>rangkaian sasaran lebih spesifik dgn jangka waktu yg lebih pendek.</a:t>
            </a:r>
          </a:p>
          <a:p>
            <a:pPr lvl="1">
              <a:buFontTx/>
              <a:buChar char="-"/>
            </a:pPr>
            <a:r>
              <a:rPr lang="id-ID" dirty="0" smtClean="0"/>
              <a:t>Rangkaian kegiatan saling terkaitakibat dipilihnya suatu alternative intervensi</a:t>
            </a:r>
          </a:p>
          <a:p>
            <a:pPr lvl="1">
              <a:buFontTx/>
              <a:buChar char="-"/>
            </a:pPr>
            <a:r>
              <a:rPr lang="id-ID" dirty="0" smtClean="0"/>
              <a:t>Rencana kerja operasional memiliki waktu spesifik, kebutuhan sumberdaya yg spesifik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Defenisi dan Unsur RKO (action Plan)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938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Tahapan atau rencana kerja spesifik yg harus dilakukan</a:t>
            </a:r>
          </a:p>
          <a:p>
            <a:r>
              <a:rPr lang="id-ID" dirty="0" smtClean="0"/>
              <a:t>Adanya orang yg ertanggungjawab agar setiap tahap atau tindakan dapat diselesaikan dengan baik</a:t>
            </a:r>
          </a:p>
          <a:p>
            <a:r>
              <a:rPr lang="id-ID" dirty="0" smtClean="0"/>
              <a:t>Jadwal untuk menjalankan setiap tahapan atau tindakan</a:t>
            </a:r>
          </a:p>
          <a:p>
            <a:r>
              <a:rPr lang="id-ID" dirty="0" smtClean="0"/>
              <a:t>Sumberdaya yg perlu dialokasikan agar tahapan atau tindakan tersebut dapat diselesaikan dgn baik</a:t>
            </a:r>
          </a:p>
          <a:p>
            <a:r>
              <a:rPr lang="id-ID" dirty="0" smtClean="0"/>
              <a:t>Adanya mekanisme umpan balik utk memantau setiap tahapan atau tindakan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Unsur-Unsur RKO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927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Mengidentifikasi apa yg harus dilakukan</a:t>
            </a:r>
          </a:p>
          <a:p>
            <a:r>
              <a:rPr lang="id-ID" dirty="0" smtClean="0"/>
              <a:t>Menguju dan membuktikan bahwa:</a:t>
            </a:r>
          </a:p>
          <a:p>
            <a:pPr lvl="1">
              <a:buFontTx/>
              <a:buChar char="-"/>
            </a:pPr>
            <a:r>
              <a:rPr lang="id-ID" dirty="0" smtClean="0"/>
              <a:t>Sasaran dapat tercapai sesuai dgn waktu yg telah dijadwalkan</a:t>
            </a:r>
          </a:p>
          <a:p>
            <a:pPr lvl="1">
              <a:buFontTx/>
              <a:buChar char="-"/>
            </a:pPr>
            <a:r>
              <a:rPr lang="id-ID" dirty="0" smtClean="0"/>
              <a:t>Adanya kemampuan utk mencapai sasaran</a:t>
            </a:r>
          </a:p>
          <a:p>
            <a:pPr lvl="1">
              <a:buFontTx/>
              <a:buChar char="-"/>
            </a:pPr>
            <a:r>
              <a:rPr lang="id-ID" dirty="0" smtClean="0"/>
              <a:t>Sumber daya yg dibutuhkan dapat diperoleh</a:t>
            </a:r>
          </a:p>
          <a:p>
            <a:pPr lvl="1">
              <a:buFontTx/>
              <a:buChar char="-"/>
            </a:pPr>
            <a:r>
              <a:rPr lang="id-ID" dirty="0" smtClean="0"/>
              <a:t>Semua informasi yg diperlukan utk mencapai sasaran yg diperoleh</a:t>
            </a:r>
          </a:p>
          <a:p>
            <a:pPr lvl="1">
              <a:buFontTx/>
              <a:buChar char="-"/>
            </a:pPr>
            <a:r>
              <a:rPr lang="id-ID" dirty="0" smtClean="0"/>
              <a:t>Adanya beberapa alternatif yg harus diperhatikan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RKO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58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Sebuah RKO yang baik perlu dilengkapi dengan</a:t>
            </a:r>
            <a:r>
              <a:rPr lang="en-US" dirty="0" smtClean="0"/>
              <a:t> </a:t>
            </a:r>
            <a:r>
              <a:rPr lang="id-ID" dirty="0" smtClean="0"/>
              <a:t>berbagai informasi sbb</a:t>
            </a:r>
            <a:r>
              <a:rPr lang="en-US" dirty="0" smtClean="0"/>
              <a:t> :</a:t>
            </a:r>
          </a:p>
          <a:p>
            <a:r>
              <a:rPr lang="id-ID" dirty="0" smtClean="0"/>
              <a:t>Mengapa kegiatan ini penting dilaksanakan? (why)</a:t>
            </a:r>
            <a:r>
              <a:rPr lang="en-US" dirty="0" smtClean="0"/>
              <a:t>.</a:t>
            </a:r>
            <a:r>
              <a:rPr lang="sv-SE" dirty="0" smtClean="0"/>
              <a:t>Jelaskan latar belakang masalah yang akan dipecahkan atau tujuan yang ingin </a:t>
            </a:r>
            <a:r>
              <a:rPr lang="id-ID" dirty="0" smtClean="0"/>
              <a:t>dicapai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t-IT" dirty="0" smtClean="0"/>
              <a:t>Informasi ini sudah didapat sebagian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id-ID" dirty="0" smtClean="0"/>
              <a:t>pada langkah analisis situasi</a:t>
            </a:r>
            <a:endParaRPr lang="en-US" dirty="0" smtClean="0"/>
          </a:p>
          <a:p>
            <a:r>
              <a:rPr lang="id-ID" dirty="0" smtClean="0"/>
              <a:t>Apa yang akan dicapai </a:t>
            </a:r>
            <a:r>
              <a:rPr lang="id-ID" i="1" dirty="0" smtClean="0"/>
              <a:t>(what)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id-ID" dirty="0" smtClean="0"/>
              <a:t>Tuliskan apa yang ingin dicapai dalam bentuk tujuan operasional program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Membuat Rencana Kerja Operasional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942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Bagaimana cara mengerjakannya</a:t>
            </a:r>
            <a:r>
              <a:rPr lang="id-ID" i="1" dirty="0" smtClean="0"/>
              <a:t> (how)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id-ID" dirty="0" smtClean="0"/>
              <a:t>Jelaskan langkah-langkah praktis (kegiatan) ya</a:t>
            </a:r>
            <a:r>
              <a:rPr lang="en-US" dirty="0" smtClean="0"/>
              <a:t>n</a:t>
            </a:r>
            <a:r>
              <a:rPr lang="id-ID" dirty="0" smtClean="0"/>
              <a:t>g akan dilakukan untuk mencapai</a:t>
            </a:r>
            <a:r>
              <a:rPr lang="en-US" dirty="0" smtClean="0"/>
              <a:t> </a:t>
            </a:r>
            <a:r>
              <a:rPr lang="id-ID" dirty="0" smtClean="0"/>
              <a:t>tujuan program</a:t>
            </a:r>
            <a:r>
              <a:rPr lang="en-US" dirty="0" smtClean="0"/>
              <a:t>-&gt;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program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meningkatkan peran sertamasyarakat melalui mekanisme perencanaan di LKMD.</a:t>
            </a:r>
          </a:p>
          <a:p>
            <a:r>
              <a:rPr lang="id-ID" dirty="0" smtClean="0"/>
              <a:t>Siapa yang akan mengerjakan dan siapa sasaran kegiatannya (</a:t>
            </a:r>
            <a:r>
              <a:rPr lang="id-ID" i="1" dirty="0" smtClean="0"/>
              <a:t>who</a:t>
            </a:r>
            <a:r>
              <a:rPr lang="id-ID" dirty="0" smtClean="0"/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Staf yang dibutuhkan untuk melaksanakan rencana kegiatan. Jelaskan jumlah dan</a:t>
            </a:r>
            <a:r>
              <a:rPr lang="en-US" dirty="0" smtClean="0"/>
              <a:t> </a:t>
            </a:r>
            <a:r>
              <a:rPr lang="id-ID" dirty="0" smtClean="0"/>
              <a:t>jenis kualifikasinya (apa keterampilan) ya</a:t>
            </a:r>
            <a:r>
              <a:rPr lang="en-US" dirty="0" smtClean="0"/>
              <a:t>n</a:t>
            </a:r>
            <a:r>
              <a:rPr lang="id-ID" dirty="0" smtClean="0"/>
              <a:t>g perlu dimiliki oleh sta</a:t>
            </a:r>
            <a:r>
              <a:rPr lang="en-US" dirty="0" smtClean="0"/>
              <a:t>f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Misalnya, dibuthkan 10</a:t>
            </a:r>
          </a:p>
          <a:p>
            <a:r>
              <a:rPr lang="id-ID" dirty="0" smtClean="0"/>
              <a:t>kader aktif dan 3 petugas lapangan.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464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(</a:t>
            </a:r>
            <a:r>
              <a:rPr lang="en-US" i="1" dirty="0" smtClean="0"/>
              <a:t>what support</a:t>
            </a:r>
            <a:r>
              <a:rPr lang="en-US" dirty="0" smtClean="0"/>
              <a:t>)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Buat daftarnya jenis dan jumlah peralatan (</a:t>
            </a:r>
            <a:r>
              <a:rPr lang="id-ID" i="1" dirty="0" smtClean="0"/>
              <a:t>equipment support</a:t>
            </a:r>
            <a:r>
              <a:rPr lang="id-ID" dirty="0" smtClean="0"/>
              <a:t>) yang diperlukan dan</a:t>
            </a:r>
            <a:r>
              <a:rPr lang="en-US" dirty="0" smtClean="0"/>
              <a:t> y</a:t>
            </a:r>
            <a:r>
              <a:rPr lang="id-ID" dirty="0" smtClean="0"/>
              <a:t>ang sudah tersedia untuk mendukung pelaksanaan kegiatan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Berapa dana</a:t>
            </a:r>
            <a:r>
              <a:rPr lang="en-US" dirty="0" smtClean="0"/>
              <a:t> </a:t>
            </a:r>
            <a:r>
              <a:rPr lang="id-ID" dirty="0" smtClean="0"/>
              <a:t>(financial support, budgeting) yang diperlukan, berapa besar alokasinya untuk</a:t>
            </a:r>
            <a:r>
              <a:rPr lang="en-US" dirty="0" smtClean="0"/>
              <a:t> </a:t>
            </a:r>
            <a:r>
              <a:rPr lang="sv-SE" dirty="0" smtClean="0"/>
              <a:t>setiap jenis kegiatan, apakah ada kebutuhan dana tambahan yang tidak diduga?</a:t>
            </a:r>
          </a:p>
          <a:p>
            <a:r>
              <a:rPr lang="fi-FI" dirty="0" smtClean="0"/>
              <a:t>Di mana kegiatan akan dilaksanakan (where)</a:t>
            </a:r>
            <a:r>
              <a:rPr lang="fi-FI" dirty="0" smtClean="0">
                <a:sym typeface="Wingdings" pitchFamily="2" charset="2"/>
              </a:rPr>
              <a:t></a:t>
            </a:r>
            <a:r>
              <a:rPr lang="id-ID" dirty="0" smtClean="0"/>
              <a:t>Di mana kegiatan operasional akan dilaksanakan? Hal ini penting dipertimbangkan</a:t>
            </a:r>
            <a:r>
              <a:rPr lang="en-US" dirty="0" smtClean="0"/>
              <a:t> </a:t>
            </a:r>
            <a:r>
              <a:rPr lang="id-ID" dirty="0" smtClean="0"/>
              <a:t>untuk mengetahui kebutuhan alat transport dan jenis komunikasi untuk mendukung</a:t>
            </a:r>
            <a:r>
              <a:rPr lang="en-US" dirty="0" smtClean="0"/>
              <a:t> </a:t>
            </a:r>
            <a:r>
              <a:rPr lang="id-ID" dirty="0" smtClean="0"/>
              <a:t>pelaksanaan kegiatan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81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1. Need dari program</a:t>
            </a:r>
          </a:p>
          <a:p>
            <a:pPr>
              <a:buNone/>
            </a:pPr>
            <a:r>
              <a:rPr lang="id-ID" dirty="0" smtClean="0"/>
              <a:t>2. Objektif dari program</a:t>
            </a:r>
          </a:p>
          <a:p>
            <a:pPr>
              <a:buNone/>
            </a:pPr>
            <a:r>
              <a:rPr lang="id-ID" dirty="0" smtClean="0"/>
              <a:t>3. Law/peraturan-peraturan/undang-undang yang ada dalam masyarakat</a:t>
            </a:r>
          </a:p>
          <a:p>
            <a:pPr>
              <a:buNone/>
            </a:pPr>
            <a:r>
              <a:rPr lang="en-US" dirty="0" smtClean="0"/>
              <a:t>4. Work and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5. Resources yang tersedia</a:t>
            </a:r>
          </a:p>
          <a:p>
            <a:pPr>
              <a:buNone/>
            </a:pPr>
            <a:r>
              <a:rPr lang="id-ID" dirty="0" smtClean="0"/>
              <a:t>6. Evaluation dari program</a:t>
            </a:r>
          </a:p>
          <a:p>
            <a:pPr>
              <a:buNone/>
            </a:pPr>
            <a:r>
              <a:rPr lang="id-ID" dirty="0" smtClean="0"/>
              <a:t>7. Anggaran yang tersedia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Dalam Program Kes.Ling perlu dipikirkan ttg: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640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Merumuskan masalah</a:t>
            </a:r>
          </a:p>
          <a:p>
            <a:r>
              <a:rPr lang="id-ID" dirty="0" smtClean="0"/>
              <a:t>Menemukan alternati</a:t>
            </a:r>
            <a:r>
              <a:rPr lang="en-US" dirty="0" smtClean="0"/>
              <a:t>f</a:t>
            </a:r>
            <a:r>
              <a:rPr lang="id-ID" dirty="0" smtClean="0"/>
              <a:t> penyelesaian masalah</a:t>
            </a:r>
          </a:p>
          <a:p>
            <a:r>
              <a:rPr lang="id-ID" dirty="0" smtClean="0"/>
              <a:t>Penilaian terhadap masalah</a:t>
            </a:r>
          </a:p>
          <a:p>
            <a:r>
              <a:rPr lang="id-ID" dirty="0" smtClean="0"/>
              <a:t>Memilih satu diantara alternati</a:t>
            </a:r>
            <a:r>
              <a:rPr lang="en-US" dirty="0" smtClean="0"/>
              <a:t>f</a:t>
            </a:r>
            <a:r>
              <a:rPr lang="id-ID" dirty="0" smtClean="0"/>
              <a:t> yang paling menguntungkan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Dalam pengambilan keputusan tersebut perlu dipikirkan tentang :</a:t>
            </a:r>
          </a:p>
          <a:p>
            <a:r>
              <a:rPr lang="sv-SE" dirty="0" smtClean="0"/>
              <a:t>1. Dari sudut pemerintah ( policy maker )</a:t>
            </a:r>
          </a:p>
          <a:p>
            <a:r>
              <a:rPr lang="id-ID" dirty="0" smtClean="0"/>
              <a:t>2. Dari sudut masyarakat ( konsumer</a:t>
            </a:r>
            <a:endParaRPr lang="en-US" dirty="0" smtClean="0"/>
          </a:p>
          <a:p>
            <a:r>
              <a:rPr lang="id-ID" dirty="0" smtClean="0"/>
              <a:t>Dari sudut provider ( petugas )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b="1" dirty="0" smtClean="0"/>
              <a:t>Tahap-Tahap Pengambilan Keputusan Pada Program Kesehatan</a:t>
            </a:r>
            <a:r>
              <a:rPr lang="en-US" sz="3200" b="1" dirty="0" smtClean="0"/>
              <a:t> </a:t>
            </a:r>
            <a:r>
              <a:rPr lang="id-ID" sz="3200" b="1" dirty="0" smtClean="0"/>
              <a:t>Lingkungan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07493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408</TotalTime>
  <Words>525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Rencana Kerja Operasional Kes. Lingungan</vt:lpstr>
      <vt:lpstr>Defenisi dan Unsur RKO (action Plan)</vt:lpstr>
      <vt:lpstr>Unsur-Unsur RKO</vt:lpstr>
      <vt:lpstr>Tujuan RKO</vt:lpstr>
      <vt:lpstr>Membuat Rencana Kerja Operasional</vt:lpstr>
      <vt:lpstr>PowerPoint Presentation</vt:lpstr>
      <vt:lpstr>PowerPoint Presentation</vt:lpstr>
      <vt:lpstr>Dalam Program Kes.Ling perlu dipikirkan ttg:</vt:lpstr>
      <vt:lpstr>Tahap-Tahap Pengambilan Keputusan Pada Program Kesehatan Lingkungan</vt:lpstr>
      <vt:lpstr>POARE Model 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Kerja Operasional Kes. Lingungan</dc:title>
  <dc:creator>HP PC</dc:creator>
  <cp:lastModifiedBy>HP PC</cp:lastModifiedBy>
  <cp:revision>3</cp:revision>
  <dcterms:created xsi:type="dcterms:W3CDTF">2018-06-06T09:15:06Z</dcterms:created>
  <dcterms:modified xsi:type="dcterms:W3CDTF">2018-06-06T16:03:22Z</dcterms:modified>
</cp:coreProperties>
</file>