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DA1E81-3238-450A-85B0-2A2768676707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0BAE7E-BC65-40F3-91EB-E6FAD4A8638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Evaluasi Program Kesehatan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 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954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err="1" smtClean="0"/>
              <a:t>Effisiensi</a:t>
            </a:r>
            <a:r>
              <a:rPr lang="fr-FR" dirty="0" err="1" smtClean="0">
                <a:sym typeface="Wingdings" pitchFamily="2" charset="2"/>
              </a:rPr>
              <a:t></a:t>
            </a:r>
            <a:r>
              <a:rPr lang="fr-FR" dirty="0" err="1" smtClean="0"/>
              <a:t>effisiensi</a:t>
            </a:r>
            <a:r>
              <a:rPr lang="fr-FR" dirty="0" smtClean="0"/>
              <a:t> </a:t>
            </a:r>
            <a:r>
              <a:rPr lang="fr-FR" dirty="0" err="1" smtClean="0"/>
              <a:t>teknis</a:t>
            </a:r>
            <a:r>
              <a:rPr lang="fr-FR" dirty="0" smtClean="0"/>
              <a:t> dan </a:t>
            </a:r>
            <a:r>
              <a:rPr lang="fr-FR" dirty="0" err="1" smtClean="0"/>
              <a:t>effisiensi</a:t>
            </a:r>
            <a:r>
              <a:rPr lang="fr-FR" dirty="0" smtClean="0"/>
              <a:t> </a:t>
            </a:r>
            <a:r>
              <a:rPr lang="fr-FR" dirty="0" err="1" smtClean="0"/>
              <a:t>biaya</a:t>
            </a:r>
            <a:endParaRPr lang="fr-FR" dirty="0" smtClean="0"/>
          </a:p>
          <a:p>
            <a:r>
              <a:rPr lang="id-ID" dirty="0" smtClean="0"/>
              <a:t>Effisiensi biaya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id-ID" dirty="0" smtClean="0"/>
              <a:t>suatu</a:t>
            </a:r>
            <a:r>
              <a:rPr lang="en-US" dirty="0" smtClean="0"/>
              <a:t> </a:t>
            </a:r>
            <a:r>
              <a:rPr lang="sv-SE" dirty="0" smtClean="0"/>
              <a:t>unit pelayanan : misalnya kunjungan, vaksinasi dll, dikaitkan dengan uang.</a:t>
            </a:r>
          </a:p>
          <a:p>
            <a:r>
              <a:rPr lang="id-ID" dirty="0" smtClean="0"/>
              <a:t>Effisiensi te</a:t>
            </a:r>
            <a:r>
              <a:rPr lang="en-US" dirty="0" smtClean="0"/>
              <a:t>k</a:t>
            </a:r>
            <a:r>
              <a:rPr lang="id-ID" dirty="0" smtClean="0"/>
              <a:t>nis bila hasil suatu unit pelayanan dikaitkan dengan waktu,</a:t>
            </a:r>
            <a:r>
              <a:rPr lang="en-US" dirty="0" smtClean="0"/>
              <a:t> </a:t>
            </a:r>
            <a:r>
              <a:rPr lang="id-ID" dirty="0" smtClean="0"/>
              <a:t>metoda, sumber daya dan sumber lain.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6. </a:t>
            </a:r>
            <a:r>
              <a:rPr lang="id-ID" b="1" dirty="0" smtClean="0"/>
              <a:t>IMPACT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Menggambarkan akibat keseluruhan dari program, kegiatan, institusi dalam</a:t>
            </a:r>
            <a:r>
              <a:rPr lang="en-US" dirty="0" smtClean="0"/>
              <a:t> </a:t>
            </a:r>
            <a:r>
              <a:rPr lang="id-ID" dirty="0" smtClean="0"/>
              <a:t>pengembangan kesehatan masyarakat dan pengembangan sosio – ekonomi.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2022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Penilaian dampak dibidang kesehatan</a:t>
            </a:r>
            <a:r>
              <a:rPr lang="en-US" dirty="0" smtClean="0"/>
              <a:t> </a:t>
            </a:r>
            <a:r>
              <a:rPr lang="id-ID" dirty="0" smtClean="0"/>
              <a:t>terutama ditujukan untuk menentukan</a:t>
            </a:r>
            <a:r>
              <a:rPr lang="en-US" dirty="0" smtClean="0"/>
              <a:t> </a:t>
            </a:r>
            <a:r>
              <a:rPr lang="sv-SE" dirty="0" smtClean="0"/>
              <a:t>perubahan akibat pelaksanaan program agar dapat memberikan keuntungan </a:t>
            </a:r>
            <a:r>
              <a:rPr lang="id-ID" dirty="0" smtClean="0"/>
              <a:t>kepada derajat kesehatan (health status). </a:t>
            </a:r>
            <a:endParaRPr lang="en-US" dirty="0" smtClean="0"/>
          </a:p>
          <a:p>
            <a:r>
              <a:rPr lang="id-ID" dirty="0" smtClean="0"/>
              <a:t>Angka</a:t>
            </a:r>
            <a:r>
              <a:rPr lang="en-US" dirty="0" smtClean="0"/>
              <a:t> </a:t>
            </a:r>
            <a:r>
              <a:rPr lang="id-ID" dirty="0" smtClean="0"/>
              <a:t>kematian, angka kesakitan dan</a:t>
            </a:r>
            <a:r>
              <a:rPr lang="en-US" dirty="0" smtClean="0"/>
              <a:t> </a:t>
            </a:r>
            <a:r>
              <a:rPr lang="id-ID" dirty="0" smtClean="0"/>
              <a:t>angka kecacatan adalah komponen yang ada pada health status.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5550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093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id-ID" b="1" dirty="0"/>
              <a:t>Evaluasi</a:t>
            </a:r>
            <a:r>
              <a:rPr lang="id-ID" dirty="0"/>
              <a:t> merupakan prosedur/car</a:t>
            </a:r>
            <a:r>
              <a:rPr lang="en-US" dirty="0"/>
              <a:t>a </a:t>
            </a:r>
            <a:r>
              <a:rPr lang="id-ID" dirty="0"/>
              <a:t>membandingkan informasi</a:t>
            </a:r>
            <a:r>
              <a:rPr lang="en-US" dirty="0"/>
              <a:t> </a:t>
            </a:r>
            <a:r>
              <a:rPr lang="id-ID" dirty="0"/>
              <a:t>tentang kegiatan pela</a:t>
            </a:r>
            <a:r>
              <a:rPr lang="en-US" dirty="0"/>
              <a:t>k</a:t>
            </a:r>
            <a:r>
              <a:rPr lang="id-ID" dirty="0"/>
              <a:t>sanaan program atau hasil kerja dengan suatu</a:t>
            </a:r>
            <a:r>
              <a:rPr lang="en-US" dirty="0"/>
              <a:t> </a:t>
            </a:r>
            <a:r>
              <a:rPr lang="id-ID" dirty="0"/>
              <a:t>kriteria/tujuan yang telah ditetapkan</a:t>
            </a:r>
            <a:endParaRPr lang="en-US" dirty="0"/>
          </a:p>
          <a:p>
            <a:pPr>
              <a:defRPr/>
            </a:pPr>
            <a:r>
              <a:rPr lang="id-ID" b="1" dirty="0"/>
              <a:t>Evaluasi kesehatan lingkungan </a:t>
            </a:r>
            <a:r>
              <a:rPr lang="id-ID" dirty="0"/>
              <a:t>merupakan suatu rangkaian perencanaan</a:t>
            </a:r>
            <a:r>
              <a:rPr lang="en-US" dirty="0"/>
              <a:t> </a:t>
            </a:r>
            <a:r>
              <a:rPr lang="id-ID" dirty="0"/>
              <a:t>kes</a:t>
            </a:r>
            <a:r>
              <a:rPr lang="en-US" dirty="0"/>
              <a:t>ling </a:t>
            </a:r>
            <a:r>
              <a:rPr lang="id-ID" dirty="0"/>
              <a:t>yang tujuannya untuk menilai kegiatan yang telah</a:t>
            </a:r>
            <a:r>
              <a:rPr lang="en-US" dirty="0"/>
              <a:t> </a:t>
            </a:r>
            <a:r>
              <a:rPr lang="id-ID" dirty="0"/>
              <a:t>selesai maupun sedang berjalan guna melihat apakah ada yang perlu</a:t>
            </a:r>
            <a:r>
              <a:rPr lang="en-US" dirty="0"/>
              <a:t> </a:t>
            </a:r>
            <a:r>
              <a:rPr lang="id-ID" dirty="0"/>
              <a:t>diperbaiki atau dimodifikasi sehingga tujuan dan sasaran dari</a:t>
            </a:r>
            <a:r>
              <a:rPr lang="en-US" dirty="0"/>
              <a:t> </a:t>
            </a:r>
            <a:r>
              <a:rPr lang="id-ID" dirty="0"/>
              <a:t>proyek/</a:t>
            </a:r>
            <a:r>
              <a:rPr lang="en-US" dirty="0"/>
              <a:t> </a:t>
            </a:r>
            <a:r>
              <a:rPr lang="id-ID" dirty="0"/>
              <a:t>kegiatan atau usaha itu bisa tercapai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3901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program </a:t>
            </a:r>
            <a:r>
              <a:rPr lang="en-US" dirty="0" err="1" smtClean="0"/>
              <a:t>dievaluasi</a:t>
            </a:r>
            <a:r>
              <a:rPr lang="en-US" dirty="0" smtClean="0"/>
              <a:t>. </a:t>
            </a:r>
            <a:r>
              <a:rPr lang="id-ID" dirty="0" smtClean="0"/>
              <a:t>Program</a:t>
            </a:r>
            <a:r>
              <a:rPr lang="en-US" dirty="0" smtClean="0"/>
              <a:t> </a:t>
            </a:r>
            <a:r>
              <a:rPr lang="id-ID" dirty="0" smtClean="0"/>
              <a:t>prioritas yang dievaluasi ial</a:t>
            </a:r>
            <a:r>
              <a:rPr lang="en-US" dirty="0" smtClean="0"/>
              <a:t>ah 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1. Program-program yang potensial memberikan dampak (keuntungan)</a:t>
            </a:r>
            <a:r>
              <a:rPr lang="en-US" dirty="0" smtClean="0"/>
              <a:t> </a:t>
            </a:r>
            <a:r>
              <a:rPr lang="id-ID" dirty="0" smtClean="0"/>
              <a:t>kepada masyarakat luas.</a:t>
            </a:r>
          </a:p>
          <a:p>
            <a:pPr>
              <a:buNone/>
            </a:pPr>
            <a:r>
              <a:rPr lang="nn-NO" dirty="0" smtClean="0"/>
              <a:t>2. Program-program yang potensial memberikan efek sampingan yang </a:t>
            </a:r>
            <a:r>
              <a:rPr lang="id-ID" dirty="0" smtClean="0"/>
              <a:t>kurang menguntungkan kepada masyarakat.</a:t>
            </a:r>
          </a:p>
          <a:p>
            <a:pPr>
              <a:buNone/>
            </a:pPr>
            <a:r>
              <a:rPr lang="id-ID" dirty="0" smtClean="0"/>
              <a:t>3. Proyek-proyek panduan, karena diharapkan dapat digunakan pada</a:t>
            </a:r>
            <a:r>
              <a:rPr lang="en-US" dirty="0" smtClean="0"/>
              <a:t> </a:t>
            </a:r>
            <a:r>
              <a:rPr lang="id-ID" dirty="0" smtClean="0"/>
              <a:t>tempat lain.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261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disertakan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perencanaan</a:t>
            </a:r>
            <a:endParaRPr lang="id-ID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yang </a:t>
            </a:r>
            <a:r>
              <a:rPr lang="en-US" dirty="0" err="1" smtClean="0"/>
              <a:t>pencapaian</a:t>
            </a:r>
            <a:r>
              <a:rPr lang="en-US" dirty="0" smtClean="0"/>
              <a:t> program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endParaRPr lang="id-ID" dirty="0" smtClean="0"/>
          </a:p>
          <a:p>
            <a:r>
              <a:rPr lang="en-US" dirty="0" smtClean="0"/>
              <a:t>proses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=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endParaRPr lang="id-ID" dirty="0" smtClean="0"/>
          </a:p>
          <a:p>
            <a:r>
              <a:rPr lang="id-ID" dirty="0" smtClean="0"/>
              <a:t>kemudahan dalam penyusunan ini tergantung pada cara rencana kesehatan telah </a:t>
            </a:r>
            <a:r>
              <a:rPr lang="en-US" dirty="0" smtClean="0"/>
              <a:t>di</a:t>
            </a:r>
            <a:r>
              <a:rPr lang="id-ID" dirty="0" smtClean="0"/>
              <a:t>rumuskan, rencana yang baik harus </a:t>
            </a:r>
            <a:r>
              <a:rPr lang="en-US" dirty="0" smtClean="0"/>
              <a:t>di</a:t>
            </a:r>
            <a:r>
              <a:rPr lang="id-ID" dirty="0" smtClean="0"/>
              <a:t>miliki, evaluasi untuk menentukan dampak pada kondisi kesehatan negara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Merancang Evaluasi Program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010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 , </a:t>
            </a:r>
            <a:r>
              <a:rPr lang="en-US" dirty="0" err="1" smtClean="0"/>
              <a:t>merevisi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endParaRPr lang="en-US" dirty="0" smtClean="0"/>
          </a:p>
          <a:p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id-ID" dirty="0" smtClean="0"/>
          </a:p>
          <a:p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yang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kesenjangan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kelompok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325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id-ID" b="1" dirty="0" smtClean="0"/>
              <a:t>1. RELEVANSI</a:t>
            </a:r>
            <a:r>
              <a:rPr lang="en-US" dirty="0">
                <a:sym typeface="Wingdings" pitchFamily="2" charset="2"/>
              </a:rPr>
              <a:t></a:t>
            </a:r>
            <a:r>
              <a:rPr lang="fi-FI" dirty="0"/>
              <a:t> Rasionalisasi program dengan kebijaksanaan sosial dan ekonomi serta kesesuaian kebutuhan /prioritas kebijaksanaan kesehatan untuk masyarakat.</a:t>
            </a:r>
          </a:p>
          <a:p>
            <a:pPr>
              <a:buNone/>
              <a:defRPr/>
            </a:pPr>
            <a:r>
              <a:rPr lang="id-ID" dirty="0"/>
              <a:t>2. </a:t>
            </a:r>
            <a:r>
              <a:rPr lang="id-ID" b="1" dirty="0"/>
              <a:t>ADEQUACY</a:t>
            </a:r>
            <a:r>
              <a:rPr lang="en-US" dirty="0">
                <a:sym typeface="Wingdings" pitchFamily="2" charset="2"/>
              </a:rPr>
              <a:t></a:t>
            </a:r>
            <a:r>
              <a:rPr lang="id-ID" dirty="0"/>
              <a:t> (kecukupan) : menunjukkan beberapa besar perhatian telah diberikan</a:t>
            </a:r>
            <a:r>
              <a:rPr lang="en-US" dirty="0"/>
              <a:t> </a:t>
            </a:r>
            <a:r>
              <a:rPr lang="id-ID" dirty="0"/>
              <a:t>dalam program kegiatan untuk mengatasi masalah. Adequacy juga berhubungan :sampai beberapa besar masalah telah dapat diatasi melalui program kegiatan yangdilaksanakan.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Kriteria yang dianjurkan WHO dalam Evaluasi adalah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039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id-ID" dirty="0"/>
              <a:t>Evaluasi adequacy lebih banyak berkaitan dengan input</a:t>
            </a:r>
            <a:r>
              <a:rPr lang="en-US" dirty="0"/>
              <a:t>/output</a:t>
            </a:r>
            <a:r>
              <a:rPr lang="id-ID" dirty="0"/>
              <a:t> dari sistem.</a:t>
            </a:r>
            <a:endParaRPr lang="en-US" dirty="0"/>
          </a:p>
          <a:p>
            <a:pPr>
              <a:defRPr/>
            </a:pPr>
            <a:r>
              <a:rPr lang="en-US" dirty="0"/>
              <a:t>Adequacy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: adequacy of effort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/>
              <a:t>Adequacy of </a:t>
            </a:r>
            <a:r>
              <a:rPr lang="en-US" dirty="0"/>
              <a:t>performance</a:t>
            </a:r>
            <a:endParaRPr lang="id-ID" dirty="0"/>
          </a:p>
          <a:p>
            <a:pPr>
              <a:defRPr/>
            </a:pPr>
            <a:r>
              <a:rPr lang="en-US" dirty="0"/>
              <a:t>Effort = the amount of actions</a:t>
            </a:r>
          </a:p>
          <a:p>
            <a:pPr>
              <a:buNone/>
              <a:defRPr/>
            </a:pPr>
            <a:r>
              <a:rPr lang="en-US" dirty="0"/>
              <a:t> (</a:t>
            </a:r>
            <a:r>
              <a:rPr lang="en-US" b="1" dirty="0"/>
              <a:t>INPUT</a:t>
            </a:r>
            <a:r>
              <a:rPr lang="en-US" dirty="0"/>
              <a:t>)</a:t>
            </a:r>
          </a:p>
          <a:p>
            <a:pPr>
              <a:buNone/>
              <a:defRPr/>
            </a:pPr>
            <a:r>
              <a:rPr lang="id-ID" dirty="0"/>
              <a:t>Adequacy of effort =</a:t>
            </a:r>
          </a:p>
          <a:p>
            <a:pPr>
              <a:buNone/>
              <a:defRPr/>
            </a:pPr>
            <a:r>
              <a:rPr lang="fi-FI" u="sng" dirty="0"/>
              <a:t>Jumlah kegiatan dilaksanakan </a:t>
            </a:r>
            <a:r>
              <a:rPr lang="fi-FI" dirty="0"/>
              <a:t>x 100%</a:t>
            </a:r>
          </a:p>
          <a:p>
            <a:pPr>
              <a:buNone/>
              <a:defRPr/>
            </a:pPr>
            <a:r>
              <a:rPr lang="id-ID" dirty="0"/>
              <a:t>Jumlah kegiatan ditentukan</a:t>
            </a:r>
            <a:endParaRPr lang="en-US" dirty="0"/>
          </a:p>
          <a:p>
            <a:pPr>
              <a:defRPr/>
            </a:pPr>
            <a:r>
              <a:rPr lang="id-ID" dirty="0"/>
              <a:t>Adequacy of performance</a:t>
            </a:r>
          </a:p>
          <a:p>
            <a:pPr>
              <a:buNone/>
              <a:defRPr/>
            </a:pPr>
            <a:r>
              <a:rPr lang="id-ID" dirty="0"/>
              <a:t>Performance = activity + achievement</a:t>
            </a:r>
          </a:p>
          <a:p>
            <a:pPr>
              <a:buNone/>
              <a:defRPr/>
            </a:pPr>
            <a:r>
              <a:rPr lang="id-ID" b="1" dirty="0"/>
              <a:t>(output)</a:t>
            </a:r>
            <a:endParaRPr lang="en-US" b="1" dirty="0"/>
          </a:p>
          <a:p>
            <a:pPr>
              <a:defRPr/>
            </a:pPr>
            <a:r>
              <a:rPr lang="id-ID" dirty="0"/>
              <a:t>Adequacy of performance</a:t>
            </a:r>
          </a:p>
          <a:p>
            <a:pPr>
              <a:buNone/>
              <a:defRPr/>
            </a:pPr>
            <a:r>
              <a:rPr lang="en-US" dirty="0"/>
              <a:t>  </a:t>
            </a:r>
            <a:r>
              <a:rPr lang="id-ID" u="sng" dirty="0"/>
              <a:t>Pencapaian hasil kegiatan x 100%</a:t>
            </a:r>
          </a:p>
          <a:p>
            <a:pPr>
              <a:buNone/>
              <a:defRPr/>
            </a:pPr>
            <a:r>
              <a:rPr lang="en-US" dirty="0"/>
              <a:t>  </a:t>
            </a:r>
            <a:r>
              <a:rPr lang="id-ID" dirty="0"/>
              <a:t>Target pencapaian has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934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id-ID" dirty="0"/>
              <a:t>3. </a:t>
            </a:r>
            <a:r>
              <a:rPr lang="id-ID" b="1" dirty="0"/>
              <a:t>PROGRESS</a:t>
            </a:r>
            <a:r>
              <a:rPr lang="en-US" dirty="0">
                <a:sym typeface="Wingdings" pitchFamily="2" charset="2"/>
              </a:rPr>
              <a:t></a:t>
            </a:r>
            <a:r>
              <a:rPr lang="id-ID" dirty="0"/>
              <a:t>pengamatan kemajuan : perbandingan antara rencana dan</a:t>
            </a:r>
            <a:r>
              <a:rPr lang="en-US" dirty="0"/>
              <a:t> </a:t>
            </a:r>
            <a:r>
              <a:rPr lang="id-ID" dirty="0"/>
              <a:t>kenyataan yang ada</a:t>
            </a:r>
            <a:r>
              <a:rPr lang="en-US" dirty="0">
                <a:sym typeface="Wingdings" pitchFamily="2" charset="2"/>
              </a:rPr>
              <a:t></a:t>
            </a:r>
            <a:r>
              <a:rPr lang="fi-FI" dirty="0"/>
              <a:t> perlu dilakukan analisa usaha yang </a:t>
            </a:r>
            <a:r>
              <a:rPr lang="id-ID" dirty="0"/>
              <a:t>telah dilakukan dan sumber-sumber yang digunakan dalam pelaksanaan</a:t>
            </a:r>
            <a:r>
              <a:rPr lang="en-US" dirty="0"/>
              <a:t> </a:t>
            </a:r>
            <a:r>
              <a:rPr lang="id-ID" dirty="0"/>
              <a:t>dibandingkan rencana yang telah ditetapkan sebelumnya.</a:t>
            </a:r>
            <a:endParaRPr lang="en-US" dirty="0"/>
          </a:p>
          <a:p>
            <a:pPr>
              <a:defRPr/>
            </a:pPr>
            <a:r>
              <a:rPr lang="id-ID" dirty="0"/>
              <a:t>Tujuan progress</a:t>
            </a:r>
            <a:r>
              <a:rPr lang="en-US" dirty="0"/>
              <a:t> </a:t>
            </a:r>
            <a:r>
              <a:rPr lang="id-ID" dirty="0"/>
              <a:t>adalah monitoring atau pengawasan jalannya usaha kegiatan, atau melihat</a:t>
            </a:r>
            <a:r>
              <a:rPr lang="en-US" dirty="0"/>
              <a:t> </a:t>
            </a:r>
            <a:r>
              <a:rPr lang="id-ID" dirty="0"/>
              <a:t>kemajuan yang telah dicapai.</a:t>
            </a:r>
            <a:endParaRPr lang="en-US" dirty="0"/>
          </a:p>
          <a:p>
            <a:pPr>
              <a:defRPr/>
            </a:pPr>
            <a:r>
              <a:rPr lang="fi-FI" dirty="0"/>
              <a:t>dilaksanakan pada saat kegiatan program sedang </a:t>
            </a:r>
            <a:r>
              <a:rPr lang="id-ID" dirty="0"/>
              <a:t>berjalan, karena itu identitas dan tindakan koreksi terhadap penyebab</a:t>
            </a:r>
            <a:r>
              <a:rPr lang="en-US" dirty="0"/>
              <a:t> </a:t>
            </a:r>
            <a:r>
              <a:rPr lang="id-ID" dirty="0"/>
              <a:t>hambatan akan selalu dijumpai pada evaluasi progres</a:t>
            </a: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839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en-US" dirty="0"/>
              <a:t>4.</a:t>
            </a:r>
            <a:r>
              <a:rPr lang="id-ID" dirty="0"/>
              <a:t> </a:t>
            </a:r>
            <a:r>
              <a:rPr lang="id-ID" b="1" dirty="0"/>
              <a:t>EFFECTIVENESS</a:t>
            </a:r>
            <a:r>
              <a:rPr lang="en-US" dirty="0">
                <a:sym typeface="Wingdings" pitchFamily="2" charset="2"/>
              </a:rPr>
              <a:t></a:t>
            </a:r>
            <a:r>
              <a:rPr lang="id-ID" dirty="0"/>
              <a:t>Effektivitas menggambarkan akibat /efek yang diinginkan oleh suatu</a:t>
            </a:r>
            <a:r>
              <a:rPr lang="en-US" dirty="0"/>
              <a:t> </a:t>
            </a:r>
            <a:r>
              <a:rPr lang="id-ID" dirty="0"/>
              <a:t>program, kegiatan, institusi dalam usaha mengurangi masalah kesehata</a:t>
            </a:r>
            <a:r>
              <a:rPr lang="en-US" dirty="0"/>
              <a:t>n</a:t>
            </a:r>
          </a:p>
          <a:p>
            <a:pPr>
              <a:defRPr/>
            </a:pPr>
            <a:r>
              <a:rPr lang="id-ID" dirty="0"/>
              <a:t>Effektivitas juga dipergunakan untuk mengukur derajat keberhasilan dari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pt-BR" dirty="0"/>
              <a:t>usaha tersebut dalam mencapai tujuan yang telah ditetapkan.</a:t>
            </a:r>
            <a:endParaRPr lang="id-ID" dirty="0"/>
          </a:p>
          <a:p>
            <a:pPr>
              <a:buNone/>
              <a:defRPr/>
            </a:pPr>
            <a:r>
              <a:rPr lang="id-ID" dirty="0"/>
              <a:t>5. </a:t>
            </a:r>
            <a:r>
              <a:rPr lang="id-ID" b="1" dirty="0"/>
              <a:t>EFFI</a:t>
            </a:r>
            <a:r>
              <a:rPr lang="en-US" b="1" dirty="0"/>
              <a:t>C</a:t>
            </a:r>
            <a:r>
              <a:rPr lang="id-ID" b="1" dirty="0"/>
              <a:t>IEN</a:t>
            </a:r>
            <a:r>
              <a:rPr lang="en-US" b="1" dirty="0"/>
              <a:t>C</a:t>
            </a:r>
            <a:r>
              <a:rPr lang="id-ID" b="1" dirty="0"/>
              <a:t>Y</a:t>
            </a:r>
            <a:r>
              <a:rPr lang="en-US" dirty="0">
                <a:sym typeface="Wingdings" pitchFamily="2" charset="2"/>
              </a:rPr>
              <a:t></a:t>
            </a:r>
            <a:r>
              <a:rPr lang="id-ID" dirty="0"/>
              <a:t>Effisiensi menggambarkan hubungan antara hasil yang dicapai suatu program</a:t>
            </a:r>
            <a:r>
              <a:rPr lang="en-US" dirty="0"/>
              <a:t> </a:t>
            </a:r>
            <a:r>
              <a:rPr lang="id-ID" dirty="0"/>
              <a:t>kesehatan dengan usaha-usaha yang diperkirakan dalam pengertian : tenaga</a:t>
            </a:r>
            <a:r>
              <a:rPr lang="en-US" dirty="0"/>
              <a:t> </a:t>
            </a:r>
            <a:r>
              <a:rPr lang="id-ID" dirty="0"/>
              <a:t>manusia (sumber-sumber lain, keuangan proses-proses di bidang keseha</a:t>
            </a:r>
            <a:r>
              <a:rPr lang="en-US" dirty="0"/>
              <a:t>t</a:t>
            </a:r>
            <a:r>
              <a:rPr lang="id-ID" dirty="0"/>
              <a:t>an,</a:t>
            </a:r>
            <a:r>
              <a:rPr lang="en-US" dirty="0"/>
              <a:t> </a:t>
            </a:r>
            <a:r>
              <a:rPr lang="id-ID" dirty="0"/>
              <a:t>te</a:t>
            </a:r>
            <a:r>
              <a:rPr lang="en-US" dirty="0"/>
              <a:t>k</a:t>
            </a:r>
            <a:r>
              <a:rPr lang="id-ID" dirty="0"/>
              <a:t>nol</a:t>
            </a:r>
            <a:r>
              <a:rPr lang="en-US" dirty="0" err="1"/>
              <a:t>ogi</a:t>
            </a:r>
            <a:r>
              <a:rPr lang="id-ID" dirty="0"/>
              <a:t> dan waktu)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9847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647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Evaluasi Program Kesehatan Lingkungan</vt:lpstr>
      <vt:lpstr>Pengantar</vt:lpstr>
      <vt:lpstr>PowerPoint Presentation</vt:lpstr>
      <vt:lpstr>Merancang Evaluasi Program</vt:lpstr>
      <vt:lpstr>PowerPoint Presentation</vt:lpstr>
      <vt:lpstr>Kriteria yang dianjurkan WHO dalam Evaluasi adalah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Program Kesehatan Lingkungan</dc:title>
  <dc:creator>HP PC</dc:creator>
  <cp:lastModifiedBy>HP PC</cp:lastModifiedBy>
  <cp:revision>2</cp:revision>
  <dcterms:created xsi:type="dcterms:W3CDTF">2018-06-06T16:03:37Z</dcterms:created>
  <dcterms:modified xsi:type="dcterms:W3CDTF">2018-06-06T16:21:26Z</dcterms:modified>
</cp:coreProperties>
</file>