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8D3B-C49B-4A42-8F10-023494445D75}" type="datetimeFigureOut">
              <a:rPr lang="id-ID" smtClean="0"/>
              <a:t>31/03/2018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279B-2B06-4FCC-95CB-D1515425A50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8D3B-C49B-4A42-8F10-023494445D75}" type="datetimeFigureOut">
              <a:rPr lang="id-ID" smtClean="0"/>
              <a:t>31/03/2018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279B-2B06-4FCC-95CB-D1515425A5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8D3B-C49B-4A42-8F10-023494445D75}" type="datetimeFigureOut">
              <a:rPr lang="id-ID" smtClean="0"/>
              <a:t>31/03/2018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279B-2B06-4FCC-95CB-D1515425A5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8D3B-C49B-4A42-8F10-023494445D75}" type="datetimeFigureOut">
              <a:rPr lang="id-ID" smtClean="0"/>
              <a:t>31/03/2018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279B-2B06-4FCC-95CB-D1515425A5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8D3B-C49B-4A42-8F10-023494445D75}" type="datetimeFigureOut">
              <a:rPr lang="id-ID" smtClean="0"/>
              <a:t>31/03/2018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279B-2B06-4FCC-95CB-D1515425A50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8D3B-C49B-4A42-8F10-023494445D75}" type="datetimeFigureOut">
              <a:rPr lang="id-ID" smtClean="0"/>
              <a:t>31/03/2018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279B-2B06-4FCC-95CB-D1515425A5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8D3B-C49B-4A42-8F10-023494445D75}" type="datetimeFigureOut">
              <a:rPr lang="id-ID" smtClean="0"/>
              <a:t>31/03/2018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279B-2B06-4FCC-95CB-D1515425A5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8D3B-C49B-4A42-8F10-023494445D75}" type="datetimeFigureOut">
              <a:rPr lang="id-ID" smtClean="0"/>
              <a:t>31/03/2018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279B-2B06-4FCC-95CB-D1515425A5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8D3B-C49B-4A42-8F10-023494445D75}" type="datetimeFigureOut">
              <a:rPr lang="id-ID" smtClean="0"/>
              <a:t>31/03/2018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279B-2B06-4FCC-95CB-D1515425A5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8D3B-C49B-4A42-8F10-023494445D75}" type="datetimeFigureOut">
              <a:rPr lang="id-ID" smtClean="0"/>
              <a:t>31/03/2018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279B-2B06-4FCC-95CB-D1515425A5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8D3B-C49B-4A42-8F10-023494445D75}" type="datetimeFigureOut">
              <a:rPr lang="id-ID" smtClean="0"/>
              <a:t>31/03/2018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F6279B-2B06-4FCC-95CB-D1515425A506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B48D3B-C49B-4A42-8F10-023494445D75}" type="datetimeFigureOut">
              <a:rPr lang="id-ID" smtClean="0"/>
              <a:t>31/03/2018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F6279B-2B06-4FCC-95CB-D1515425A506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Penyakit Akibat Lingkungan ditinjau dari sudut Ekologis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By </a:t>
            </a:r>
          </a:p>
          <a:p>
            <a:r>
              <a:rPr lang="id-ID" dirty="0" smtClean="0"/>
              <a:t>Ahmad Irfandi, SKM., MKM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35509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Manusia (Host) sebagai faktor penyebab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 algn="just">
              <a:tabLst>
                <a:tab pos="914400" algn="l"/>
              </a:tabLst>
            </a:pPr>
            <a:endParaRPr lang="id-ID" sz="1600" b="1" dirty="0" smtClean="0">
              <a:cs typeface="Times New Roman" pitchFamily="18" charset="0"/>
            </a:endParaRPr>
          </a:p>
          <a:p>
            <a:pPr algn="just">
              <a:tabLst>
                <a:tab pos="914400" algn="l"/>
              </a:tabLst>
            </a:pPr>
            <a:r>
              <a:rPr lang="id-ID" sz="2400" dirty="0" smtClean="0">
                <a:cs typeface="Times New Roman" pitchFamily="18" charset="0"/>
              </a:rPr>
              <a:t>MERUPAKAN “CENTER OF INTEREST’</a:t>
            </a:r>
          </a:p>
          <a:p>
            <a:pPr algn="just">
              <a:tabLst>
                <a:tab pos="914400" algn="l"/>
              </a:tabLst>
            </a:pPr>
            <a:r>
              <a:rPr lang="id-ID" sz="2400" dirty="0" smtClean="0">
                <a:cs typeface="Times New Roman" pitchFamily="18" charset="0"/>
              </a:rPr>
              <a:t>KARAKTERISTIK HOST :</a:t>
            </a:r>
          </a:p>
          <a:p>
            <a:pPr algn="just">
              <a:tabLst>
                <a:tab pos="914400" algn="l"/>
              </a:tabLst>
            </a:pPr>
            <a:r>
              <a:rPr lang="id-ID" sz="2400" dirty="0" smtClean="0">
                <a:cs typeface="Times New Roman" pitchFamily="18" charset="0"/>
              </a:rPr>
              <a:t>ADAT KEBIASAAN/GAYA HIDUP: </a:t>
            </a:r>
          </a:p>
          <a:p>
            <a:pPr lvl="1" algn="just">
              <a:buFontTx/>
              <a:buChar char="•"/>
              <a:tabLst>
                <a:tab pos="914400" algn="l"/>
              </a:tabLst>
            </a:pPr>
            <a:r>
              <a:rPr lang="id-ID" dirty="0" smtClean="0">
                <a:cs typeface="Times New Roman" pitchFamily="18" charset="0"/>
              </a:rPr>
              <a:t> makan, memasak makanan, kebersihan,  rekreasi, dll</a:t>
            </a:r>
          </a:p>
          <a:p>
            <a:pPr algn="just">
              <a:buFontTx/>
              <a:buChar char="•"/>
              <a:tabLst>
                <a:tab pos="914400" algn="l"/>
              </a:tabLst>
            </a:pPr>
            <a:r>
              <a:rPr lang="id-ID" sz="2400" dirty="0" smtClean="0">
                <a:cs typeface="Times New Roman" pitchFamily="18" charset="0"/>
              </a:rPr>
              <a:t> UMUR, JENIS KELAMIN,  DAN RAS : </a:t>
            </a:r>
          </a:p>
          <a:p>
            <a:pPr lvl="1" algn="just">
              <a:buFontTx/>
              <a:buChar char="•"/>
              <a:tabLst>
                <a:tab pos="914400" algn="l"/>
              </a:tabLst>
            </a:pPr>
            <a:r>
              <a:rPr lang="id-ID" dirty="0" smtClean="0">
                <a:cs typeface="Times New Roman" pitchFamily="18" charset="0"/>
              </a:rPr>
              <a:t> banyak penyakit yang predominan pada umur, jenis kelamin </a:t>
            </a:r>
          </a:p>
          <a:p>
            <a:pPr lvl="1" algn="just">
              <a:tabLst>
                <a:tab pos="914400" algn="l"/>
              </a:tabLst>
            </a:pPr>
            <a:r>
              <a:rPr lang="id-ID" dirty="0" smtClean="0">
                <a:cs typeface="Times New Roman" pitchFamily="18" charset="0"/>
              </a:rPr>
              <a:t>  dan ras tertentu misalnya penyakit campak pada anak-anak, </a:t>
            </a:r>
          </a:p>
          <a:p>
            <a:pPr lvl="1" algn="just">
              <a:tabLst>
                <a:tab pos="914400" algn="l"/>
              </a:tabLst>
            </a:pPr>
            <a:r>
              <a:rPr lang="id-ID" dirty="0" smtClean="0">
                <a:cs typeface="Times New Roman" pitchFamily="18" charset="0"/>
              </a:rPr>
              <a:t>  kanker pada usia pertengahan, kecemasan pada wanita, </a:t>
            </a:r>
          </a:p>
          <a:p>
            <a:pPr lvl="1" algn="just">
              <a:tabLst>
                <a:tab pos="914400" algn="l"/>
              </a:tabLst>
            </a:pPr>
            <a:r>
              <a:rPr lang="id-ID" dirty="0" smtClean="0">
                <a:cs typeface="Times New Roman" pitchFamily="18" charset="0"/>
              </a:rPr>
              <a:t>  tbc pada kulit hitam dll</a:t>
            </a:r>
          </a:p>
          <a:p>
            <a:pPr algn="just">
              <a:buFontTx/>
              <a:buChar char="•"/>
              <a:tabLst>
                <a:tab pos="914400" algn="l"/>
              </a:tabLst>
            </a:pPr>
            <a:r>
              <a:rPr lang="id-ID" sz="2400" dirty="0" smtClean="0">
                <a:cs typeface="Times New Roman" pitchFamily="18" charset="0"/>
              </a:rPr>
              <a:t> STATUS PERKAWINAN</a:t>
            </a:r>
          </a:p>
          <a:p>
            <a:pPr algn="just">
              <a:buFontTx/>
              <a:buChar char="•"/>
              <a:tabLst>
                <a:tab pos="914400" algn="l"/>
              </a:tabLst>
            </a:pPr>
            <a:r>
              <a:rPr lang="id-ID" sz="2400" dirty="0" smtClean="0">
                <a:cs typeface="Times New Roman" pitchFamily="18" charset="0"/>
              </a:rPr>
              <a:t> PEKERJAAN</a:t>
            </a:r>
          </a:p>
          <a:p>
            <a:pPr algn="just">
              <a:buFontTx/>
              <a:buChar char="•"/>
              <a:tabLst>
                <a:tab pos="914400" algn="l"/>
              </a:tabLst>
            </a:pPr>
            <a:r>
              <a:rPr lang="id-ID" sz="2400" dirty="0" smtClean="0">
                <a:cs typeface="Times New Roman" pitchFamily="18" charset="0"/>
              </a:rPr>
              <a:t> DAYA TAHAN TUBUH (KEKEBALAN)</a:t>
            </a:r>
            <a:endParaRPr lang="en-US" sz="2400" dirty="0" smtClean="0">
              <a:cs typeface="Times New Roman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69011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“Environment” Sebagai PenyebabPenyakit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Environment didefenisikan sebagai suatu kumpulan dari semua kondisi external yang dapat mempengaruhi kehidupan dan perkembangan suatu makhluk hidup</a:t>
            </a:r>
          </a:p>
          <a:p>
            <a:r>
              <a:rPr lang="id-ID" dirty="0" smtClean="0"/>
              <a:t>Dapat dikategorikan sebagai:</a:t>
            </a:r>
          </a:p>
          <a:p>
            <a:pPr lvl="1"/>
            <a:r>
              <a:rPr lang="id-ID" dirty="0" smtClean="0"/>
              <a:t>Lingkungan fisik</a:t>
            </a:r>
          </a:p>
          <a:p>
            <a:pPr lvl="1"/>
            <a:r>
              <a:rPr lang="id-ID" dirty="0" smtClean="0"/>
              <a:t>Lingkungan biologis</a:t>
            </a:r>
          </a:p>
          <a:p>
            <a:pPr lvl="1"/>
            <a:r>
              <a:rPr lang="id-ID" dirty="0" smtClean="0"/>
              <a:t>Lingkungan sosial ekonomi</a:t>
            </a:r>
          </a:p>
          <a:p>
            <a:pPr lvl="1"/>
            <a:r>
              <a:rPr lang="id-ID" dirty="0" smtClean="0"/>
              <a:t>Lingkungan psikis</a:t>
            </a:r>
          </a:p>
          <a:p>
            <a:pPr lvl="1"/>
            <a:r>
              <a:rPr lang="id-ID" dirty="0" smtClean="0"/>
              <a:t>Lingkungan kejiwaan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13761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Interaksi antara “Agent, Host, dan Environment”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Setiap kondisi sehat ataupun sakit padadiri manusia selalu dilatarbelakangi oleh proses interaksi antara:</a:t>
            </a:r>
          </a:p>
          <a:p>
            <a:r>
              <a:rPr lang="id-ID" dirty="0" smtClean="0"/>
              <a:t>Agent dan Environment</a:t>
            </a:r>
          </a:p>
          <a:p>
            <a:r>
              <a:rPr lang="id-ID" dirty="0" smtClean="0"/>
              <a:t>Host dan Environment</a:t>
            </a:r>
          </a:p>
          <a:p>
            <a:r>
              <a:rPr lang="id-ID" dirty="0" smtClean="0"/>
              <a:t>Agent dan Host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5426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Agent-Environment Interaction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Merupakan kondisi dimana agent penyakit secara langsung dipengaruhi oleh lingkungan tanpa interaksi manusia</a:t>
            </a:r>
          </a:p>
          <a:p>
            <a:r>
              <a:rPr lang="id-ID" dirty="0" smtClean="0"/>
              <a:t>Contoh: kemampuan bakteri akan hidup terhadap paparan sinar matahari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19563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Host-Environment Intearction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Kondisi dimana manusia secara langsung dipengaruhi oleh lingkungannya tanpa interaksi agent penyakit</a:t>
            </a:r>
          </a:p>
          <a:p>
            <a:r>
              <a:rPr lang="id-ID" dirty="0" smtClean="0"/>
              <a:t>Contoh: Pengaruh iklim terhadap manusia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7183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Host-Agent Interaction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Kondisi dimana host telah terpapar dengan agent penyakit</a:t>
            </a:r>
          </a:p>
          <a:p>
            <a:r>
              <a:rPr lang="id-ID" dirty="0" smtClean="0"/>
              <a:t>Agent bertempat tinggal pada tubuh manusia</a:t>
            </a:r>
          </a:p>
          <a:p>
            <a:r>
              <a:rPr lang="id-ID" dirty="0" smtClean="0"/>
              <a:t>Meningkat jumlahnya dan dapat sebagai stimulator bagi host untuk memberikan respon berupa: tanda-tanda dan penyakit</a:t>
            </a:r>
          </a:p>
          <a:p>
            <a:r>
              <a:rPr lang="id-ID" dirty="0" smtClean="0"/>
              <a:t>Interaksi dapat berlanjut sedemikian rupa sehingga manusia akhirnya: Sembuh total, timbul cacat, meninggal, sembuh secara klinis tanpa eliminasi agent penyakit.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67681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9393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Defenisi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Kata Ekologi berasal dari bahasa Yunani, </a:t>
            </a:r>
            <a:r>
              <a:rPr lang="id-ID" i="1" dirty="0" smtClean="0"/>
              <a:t>oikos dan logos. Oikos </a:t>
            </a:r>
            <a:r>
              <a:rPr lang="id-ID" dirty="0" smtClean="0"/>
              <a:t>berarti habitat atau lingkungan tempat tinggal, sedangkan </a:t>
            </a:r>
            <a:r>
              <a:rPr lang="id-ID" i="1" dirty="0" smtClean="0"/>
              <a:t>logos </a:t>
            </a:r>
            <a:r>
              <a:rPr lang="id-ID" dirty="0" smtClean="0"/>
              <a:t>berarti pengetahuan atau ilmu yg dipelajari</a:t>
            </a:r>
            <a:r>
              <a:rPr lang="id-ID" dirty="0" smtClean="0"/>
              <a:t>.</a:t>
            </a:r>
          </a:p>
          <a:p>
            <a:r>
              <a:rPr lang="id-ID" dirty="0" smtClean="0"/>
              <a:t>Dalam lingkup ekologi manusia, banyak segi kehidupan yang menjadi komponen-komponen saling berpengaruh di kehidupan manusia itu sendiri.</a:t>
            </a:r>
          </a:p>
          <a:p>
            <a:pPr marL="0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87926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Pada mulanya konsep terjadinya penyakit didasarkan pada adanya gangguan mahluk halus atau kemurkaan dari Sang Pencipta.</a:t>
            </a:r>
          </a:p>
          <a:p>
            <a:r>
              <a:rPr lang="id-ID" dirty="0" smtClean="0"/>
              <a:t>Hipocrates mengembangkan teori: Penyakit disebabkan oleh pengaruh lingkungan (air, udara, tanah, cuaca, dll)</a:t>
            </a:r>
          </a:p>
          <a:p>
            <a:r>
              <a:rPr lang="id-ID" dirty="0" smtClean="0"/>
              <a:t>Namun tidak dijelaskan lingkungan yang bagaimana dapat menimbulkan penyakit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715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Ditinjau dari sudut ekologis, ada tiga faktor yang dapat menimbulkan suatu kesakitan, kecacatan, ketidakmampuan, atau kematian pada manusia.</a:t>
            </a:r>
          </a:p>
          <a:p>
            <a:r>
              <a:rPr lang="id-ID" dirty="0" smtClean="0"/>
              <a:t>Ketiga faktor ini disebut </a:t>
            </a:r>
            <a:r>
              <a:rPr lang="id-ID" i="1" dirty="0" smtClean="0"/>
              <a:t>epidemiological triad</a:t>
            </a:r>
          </a:p>
          <a:p>
            <a:r>
              <a:rPr lang="id-ID" dirty="0" smtClean="0"/>
              <a:t>Segitiga epid merupakan konsep dasar epidemiologi yg memberikan gambaran tentang hubungan antara 3 faktor utama yg berperan dalam timbulnya penyakit (</a:t>
            </a:r>
            <a:r>
              <a:rPr lang="id-ID" i="1" dirty="0" smtClean="0"/>
              <a:t>host, agent, environment</a:t>
            </a:r>
            <a:r>
              <a:rPr lang="id-ID" dirty="0" smtClean="0"/>
              <a:t>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265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PROSES TERJADINYA PENYAKIT</a:t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00050" algn="just">
              <a:tabLst>
                <a:tab pos="685800" algn="l"/>
              </a:tabLst>
              <a:defRPr/>
            </a:pPr>
            <a:r>
              <a:rPr lang="id-ID" sz="2400" dirty="0" smtClean="0">
                <a:latin typeface="Century" pitchFamily="18" charset="0"/>
                <a:cs typeface="Times New Roman" pitchFamily="18" charset="0"/>
              </a:rPr>
              <a:t>Riwayat alamiah penyakit berarti perkembangan proses penyakit pada individu sepanjang waktu tertentu, tanpa ada intervensi</a:t>
            </a:r>
          </a:p>
          <a:p>
            <a:pPr marL="1200150" lvl="2" indent="-285750" algn="just">
              <a:tabLst>
                <a:tab pos="685800" algn="l"/>
              </a:tabLst>
              <a:defRPr/>
            </a:pPr>
            <a:endParaRPr lang="id-ID" sz="1600" dirty="0" smtClean="0">
              <a:latin typeface="Century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  <a:tabLst>
                <a:tab pos="685800" algn="l"/>
              </a:tabLst>
              <a:defRPr/>
            </a:pPr>
            <a:r>
              <a:rPr lang="id-ID" sz="2400" dirty="0" smtClean="0">
                <a:latin typeface="Century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  <a:cs typeface="Times New Roman" pitchFamily="18" charset="0"/>
              </a:rPr>
              <a:t>Timbulnya</a:t>
            </a:r>
            <a:r>
              <a:rPr lang="en-US" sz="2400" dirty="0" smtClean="0">
                <a:latin typeface="Century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  <a:cs typeface="Times New Roman" pitchFamily="18" charset="0"/>
              </a:rPr>
              <a:t>penyakit</a:t>
            </a:r>
            <a:r>
              <a:rPr lang="en-US" sz="2400" dirty="0" smtClean="0">
                <a:latin typeface="Century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  <a:cs typeface="Times New Roman" pitchFamily="18" charset="0"/>
              </a:rPr>
              <a:t>diakibatkan</a:t>
            </a:r>
            <a:r>
              <a:rPr lang="en-US" sz="2400" dirty="0" smtClean="0">
                <a:latin typeface="Century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  <a:cs typeface="Times New Roman" pitchFamily="18" charset="0"/>
              </a:rPr>
              <a:t>adanya</a:t>
            </a:r>
            <a:r>
              <a:rPr lang="en-US" sz="2400" dirty="0" smtClean="0">
                <a:latin typeface="Century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Century" pitchFamily="18" charset="0"/>
                <a:cs typeface="Times New Roman" pitchFamily="18" charset="0"/>
              </a:rPr>
              <a:t>interaksi</a:t>
            </a:r>
            <a:r>
              <a:rPr lang="en-US" sz="2400" dirty="0" smtClean="0">
                <a:latin typeface="Century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Century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Ø"/>
              <a:tabLst>
                <a:tab pos="685800" algn="l"/>
              </a:tabLst>
              <a:defRPr/>
            </a:pPr>
            <a:r>
              <a:rPr lang="en-US" dirty="0" smtClean="0">
                <a:latin typeface="Century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entury" pitchFamily="18" charset="0"/>
                <a:cs typeface="Times New Roman" pitchFamily="18" charset="0"/>
              </a:rPr>
              <a:t>agen</a:t>
            </a:r>
            <a:r>
              <a:rPr lang="en-US" dirty="0" smtClean="0">
                <a:latin typeface="Century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entury" pitchFamily="18" charset="0"/>
                <a:cs typeface="Times New Roman" pitchFamily="18" charset="0"/>
              </a:rPr>
              <a:t>penyebab</a:t>
            </a:r>
            <a:r>
              <a:rPr lang="en-US" dirty="0" smtClean="0">
                <a:latin typeface="Century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entury" pitchFamily="18" charset="0"/>
                <a:cs typeface="Times New Roman" pitchFamily="18" charset="0"/>
              </a:rPr>
              <a:t>penyakit</a:t>
            </a:r>
            <a:r>
              <a:rPr lang="en-US" dirty="0" smtClean="0">
                <a:latin typeface="Century" pitchFamily="18" charset="0"/>
                <a:cs typeface="Times New Roman" pitchFamily="18" charset="0"/>
              </a:rPr>
              <a:t> </a:t>
            </a:r>
            <a:endParaRPr lang="id-ID" dirty="0" smtClean="0">
              <a:latin typeface="Century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  <a:tabLst>
                <a:tab pos="685800" algn="l"/>
              </a:tabLst>
              <a:defRPr/>
            </a:pPr>
            <a:r>
              <a:rPr lang="en-US" dirty="0" err="1" smtClean="0">
                <a:latin typeface="Century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Century" pitchFamily="18" charset="0"/>
                <a:cs typeface="Times New Roman" pitchFamily="18" charset="0"/>
              </a:rPr>
              <a:t> </a:t>
            </a:r>
            <a:endParaRPr lang="id-ID" dirty="0" smtClean="0">
              <a:latin typeface="Century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  <a:tabLst>
                <a:tab pos="685800" algn="l"/>
              </a:tabLst>
              <a:defRPr/>
            </a:pPr>
            <a:r>
              <a:rPr lang="en-US" dirty="0" err="1" smtClean="0">
                <a:latin typeface="Century" pitchFamily="18" charset="0"/>
                <a:cs typeface="Times New Roman" pitchFamily="18" charset="0"/>
              </a:rPr>
              <a:t>lingkungannya</a:t>
            </a:r>
            <a:r>
              <a:rPr lang="en-US" dirty="0" smtClean="0">
                <a:latin typeface="Century" pitchFamily="18" charset="0"/>
                <a:cs typeface="Times New Roman" pitchFamily="18" charset="0"/>
              </a:rPr>
              <a:t> </a:t>
            </a:r>
          </a:p>
          <a:p>
            <a:pPr lvl="3" algn="just">
              <a:buFontTx/>
              <a:buChar char="•"/>
              <a:tabLst>
                <a:tab pos="685800" algn="l"/>
              </a:tabLst>
              <a:defRPr/>
            </a:pPr>
            <a:endParaRPr lang="en-US" sz="1600" dirty="0" smtClean="0">
              <a:latin typeface="Century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  <a:tabLst>
                <a:tab pos="685800" algn="l"/>
              </a:tabLst>
              <a:defRPr/>
            </a:pPr>
            <a:r>
              <a:rPr lang="en-US" sz="2400" dirty="0" smtClean="0">
                <a:latin typeface="Century" pitchFamily="18" charset="0"/>
                <a:cs typeface="Times New Roman" pitchFamily="18" charset="0"/>
              </a:rPr>
              <a:t> p</a:t>
            </a:r>
            <a:r>
              <a:rPr lang="id-ID" sz="2400" dirty="0" smtClean="0">
                <a:latin typeface="Century" pitchFamily="18" charset="0"/>
                <a:cs typeface="Times New Roman" pitchFamily="18" charset="0"/>
              </a:rPr>
              <a:t>roses terjadinya penyakit tergantung kepada :</a:t>
            </a:r>
          </a:p>
          <a:p>
            <a:pPr marL="971550" lvl="1" indent="-514350" algn="just">
              <a:buFont typeface="+mj-lt"/>
              <a:buAutoNum type="arabicPeriod"/>
              <a:tabLst>
                <a:tab pos="685800" algn="l"/>
              </a:tabLst>
              <a:defRPr/>
            </a:pPr>
            <a:r>
              <a:rPr lang="id-ID" dirty="0" smtClean="0">
                <a:latin typeface="Century" pitchFamily="18" charset="0"/>
                <a:cs typeface="Times New Roman" pitchFamily="18" charset="0"/>
              </a:rPr>
              <a:t>karakteristik dari “agent” (penyebab penyakit)</a:t>
            </a:r>
          </a:p>
          <a:p>
            <a:pPr marL="971550" lvl="1" indent="-514350" algn="just">
              <a:buFont typeface="+mj-lt"/>
              <a:buAutoNum type="arabicPeriod"/>
              <a:tabLst>
                <a:tab pos="685800" algn="l"/>
              </a:tabLst>
              <a:defRPr/>
            </a:pPr>
            <a:r>
              <a:rPr lang="id-ID" dirty="0" smtClean="0">
                <a:latin typeface="Century" pitchFamily="18" charset="0"/>
                <a:cs typeface="Times New Roman" pitchFamily="18" charset="0"/>
              </a:rPr>
              <a:t>Karakteristik dari “host” (manusia)</a:t>
            </a:r>
          </a:p>
          <a:p>
            <a:pPr marL="971550" lvl="1" indent="-514350" algn="just">
              <a:buFont typeface="+mj-lt"/>
              <a:buAutoNum type="arabicPeriod"/>
              <a:tabLst>
                <a:tab pos="685800" algn="l"/>
              </a:tabLst>
              <a:defRPr/>
            </a:pPr>
            <a:r>
              <a:rPr lang="id-ID" dirty="0" smtClean="0">
                <a:latin typeface="Century" pitchFamily="18" charset="0"/>
                <a:cs typeface="Times New Roman" pitchFamily="18" charset="0"/>
              </a:rPr>
              <a:t>Karakteristik dari “environment” (lingkungan dimana “Agent” dan “host” berada )... teori gordon</a:t>
            </a:r>
            <a:endParaRPr lang="en-US" dirty="0" smtClean="0">
              <a:latin typeface="Century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4624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/>
            </a:r>
            <a:br>
              <a:rPr lang="en-US" b="1" smtClean="0">
                <a:latin typeface="Comic Sans MS" pitchFamily="66" charset="0"/>
              </a:rPr>
            </a:br>
            <a:r>
              <a:rPr lang="en-US" b="1" smtClean="0">
                <a:latin typeface="Comic Sans MS" pitchFamily="66" charset="0"/>
              </a:rPr>
              <a:t>Segitiga Epidemiologi</a:t>
            </a:r>
            <a:br>
              <a:rPr lang="en-US" b="1" smtClean="0">
                <a:latin typeface="Comic Sans MS" pitchFamily="66" charset="0"/>
              </a:rPr>
            </a:br>
            <a:r>
              <a:rPr lang="en-US" sz="4000" smtClean="0"/>
              <a:t>	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0"/>
            <a:ext cx="8229600" cy="4525963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                                   HOST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			 (</a:t>
            </a:r>
            <a:r>
              <a:rPr lang="en-US" sz="2800" b="1" dirty="0" err="1" smtClean="0"/>
              <a:t>Induk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Semang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Pejamu</a:t>
            </a:r>
            <a:r>
              <a:rPr lang="en-US" sz="2800" b="1" dirty="0" smtClean="0"/>
              <a:t>)</a:t>
            </a:r>
          </a:p>
          <a:p>
            <a:pPr eaLnBrk="1" hangingPunct="1">
              <a:buFontTx/>
              <a:buNone/>
            </a:pPr>
            <a:endParaRPr lang="en-US" sz="2800" b="1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       </a:t>
            </a:r>
            <a:r>
              <a:rPr lang="en-US" sz="2800" b="1" dirty="0" smtClean="0"/>
              <a:t>ENVIRONMENT              </a:t>
            </a:r>
            <a:r>
              <a:rPr lang="id-ID" sz="2800" b="1" dirty="0" smtClean="0"/>
              <a:t>      </a:t>
            </a:r>
            <a:r>
              <a:rPr lang="en-US" sz="2800" b="1" dirty="0" smtClean="0"/>
              <a:t>AGENT</a:t>
            </a:r>
            <a:endParaRPr lang="en-US" sz="2800" b="1" dirty="0" smtClean="0"/>
          </a:p>
          <a:p>
            <a:pPr eaLnBrk="1" hangingPunct="1">
              <a:buFontTx/>
              <a:buNone/>
            </a:pPr>
            <a:r>
              <a:rPr lang="en-US" sz="2800" b="1" dirty="0" smtClean="0"/>
              <a:t>		(</a:t>
            </a:r>
            <a:r>
              <a:rPr lang="en-US" sz="2800" b="1" dirty="0" err="1" smtClean="0"/>
              <a:t>Lingkungan</a:t>
            </a:r>
            <a:r>
              <a:rPr lang="en-US" sz="2800" b="1" dirty="0" smtClean="0"/>
              <a:t>)	       (</a:t>
            </a:r>
            <a:r>
              <a:rPr lang="en-US" sz="2800" b="1" dirty="0" err="1" smtClean="0"/>
              <a:t>Bibit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penyakit</a:t>
            </a:r>
            <a:r>
              <a:rPr lang="en-US" dirty="0" smtClean="0"/>
              <a:t>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590800" y="2717800"/>
            <a:ext cx="3049588" cy="17018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4214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Agent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Agent didefenisikan sebagai:</a:t>
            </a:r>
          </a:p>
          <a:p>
            <a:pPr lvl="1"/>
            <a:r>
              <a:rPr lang="id-ID" dirty="0" smtClean="0"/>
              <a:t>Suatu elemen, substansi, ataupun kekuatan</a:t>
            </a:r>
          </a:p>
          <a:p>
            <a:pPr lvl="1"/>
            <a:r>
              <a:rPr lang="id-ID" dirty="0" smtClean="0"/>
              <a:t>Benda hisup ataupun benda mati</a:t>
            </a:r>
          </a:p>
          <a:p>
            <a:pPr lvl="1"/>
            <a:r>
              <a:rPr lang="id-ID" dirty="0" smtClean="0"/>
              <a:t>Dimana keberadaannya dan ketidakberadaannya</a:t>
            </a:r>
          </a:p>
          <a:p>
            <a:pPr lvl="1"/>
            <a:r>
              <a:rPr lang="id-ID" dirty="0" smtClean="0"/>
              <a:t>Bila ada kontak yang efektif dengan manusia yang rentan</a:t>
            </a:r>
          </a:p>
          <a:p>
            <a:pPr lvl="1"/>
            <a:r>
              <a:rPr lang="id-ID" dirty="0" smtClean="0"/>
              <a:t>Dibawah kondisi lingkungan yang sesuai</a:t>
            </a:r>
          </a:p>
          <a:p>
            <a:pPr lvl="1"/>
            <a:r>
              <a:rPr lang="id-ID" dirty="0" smtClean="0"/>
              <a:t>Akan bertindak sebagai stimulus utk terjadinya proses penyakit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42510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Agent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Living agent : Biologis</a:t>
            </a:r>
          </a:p>
          <a:p>
            <a:r>
              <a:rPr lang="id-ID" dirty="0" smtClean="0"/>
              <a:t>Non Living Agent: Kimiawi, fisik, mekanik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50947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Agent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Tx/>
              <a:buChar char="•"/>
              <a:tabLst>
                <a:tab pos="1143000" algn="l"/>
              </a:tabLst>
            </a:pPr>
            <a:r>
              <a:rPr lang="id-ID" sz="2400" b="1" dirty="0" smtClean="0">
                <a:cs typeface="Times New Roman" pitchFamily="18" charset="0"/>
              </a:rPr>
              <a:t>SIFAT ALAMIAH YANG MELEKAT PADA AGEN TERSEBUT</a:t>
            </a:r>
          </a:p>
          <a:p>
            <a:pPr lvl="1" algn="just">
              <a:buFontTx/>
              <a:buChar char="•"/>
              <a:tabLst>
                <a:tab pos="1143000" algn="l"/>
              </a:tabLst>
            </a:pPr>
            <a:r>
              <a:rPr lang="id-ID" b="1" dirty="0" smtClean="0">
                <a:cs typeface="Times New Roman" pitchFamily="18" charset="0"/>
              </a:rPr>
              <a:t> morfologi, fisiologi, motilitas, reproduksi, metabolisme, </a:t>
            </a:r>
          </a:p>
          <a:p>
            <a:pPr lvl="1" algn="just">
              <a:buFontTx/>
              <a:buChar char="•"/>
              <a:tabLst>
                <a:tab pos="1143000" algn="l"/>
              </a:tabLst>
            </a:pPr>
            <a:r>
              <a:rPr lang="id-ID" b="1" dirty="0" smtClean="0">
                <a:cs typeface="Times New Roman" pitchFamily="18" charset="0"/>
              </a:rPr>
              <a:t> nutrisi, temperatur yang dibutuhkan, toksin yang diproduksi dll)</a:t>
            </a:r>
            <a:endParaRPr lang="id-ID" sz="1600" b="1" dirty="0" smtClean="0">
              <a:cs typeface="Times New Roman" pitchFamily="18" charset="0"/>
            </a:endParaRPr>
          </a:p>
          <a:p>
            <a:pPr algn="just">
              <a:buFontTx/>
              <a:buChar char="•"/>
              <a:tabLst>
                <a:tab pos="1143000" algn="l"/>
              </a:tabLst>
            </a:pPr>
            <a:r>
              <a:rPr lang="id-ID" sz="2400" b="1" dirty="0" smtClean="0">
                <a:cs typeface="Times New Roman" pitchFamily="18" charset="0"/>
              </a:rPr>
              <a:t> KEMAMPUAN UNTUK BERTAHAN </a:t>
            </a:r>
          </a:p>
          <a:p>
            <a:pPr lvl="1" algn="just">
              <a:buFontTx/>
              <a:buChar char="•"/>
              <a:tabLst>
                <a:tab pos="1143000" algn="l"/>
              </a:tabLst>
            </a:pPr>
            <a:r>
              <a:rPr lang="id-ID" b="1" dirty="0" smtClean="0">
                <a:cs typeface="Times New Roman" pitchFamily="18" charset="0"/>
              </a:rPr>
              <a:t> kerentanan mikroorganisme terhadap </a:t>
            </a:r>
          </a:p>
          <a:p>
            <a:pPr lvl="1" algn="just">
              <a:buFontTx/>
              <a:buChar char="•"/>
              <a:tabLst>
                <a:tab pos="1143000" algn="l"/>
              </a:tabLst>
            </a:pPr>
            <a:r>
              <a:rPr lang="id-ID" b="1" dirty="0" smtClean="0">
                <a:cs typeface="Times New Roman" pitchFamily="18" charset="0"/>
              </a:rPr>
              <a:t> panas, dingin, kelembaban, sinar matahari dll</a:t>
            </a:r>
          </a:p>
          <a:p>
            <a:pPr algn="just">
              <a:buFontTx/>
              <a:buChar char="•"/>
              <a:tabLst>
                <a:tab pos="1143000" algn="l"/>
              </a:tabLst>
            </a:pPr>
            <a:r>
              <a:rPr lang="id-ID" sz="2400" b="1" dirty="0" smtClean="0">
                <a:cs typeface="Times New Roman" pitchFamily="18" charset="0"/>
              </a:rPr>
              <a:t> KEMAMPUAN AGEN UNTUK MENIMBULKAN PENYAKIT </a:t>
            </a:r>
          </a:p>
          <a:p>
            <a:pPr lvl="1" algn="just">
              <a:buFontTx/>
              <a:buChar char="•"/>
              <a:tabLst>
                <a:tab pos="1143000" algn="l"/>
              </a:tabLst>
            </a:pPr>
            <a:r>
              <a:rPr lang="id-ID" b="1" dirty="0" smtClean="0">
                <a:cs typeface="Times New Roman" pitchFamily="18" charset="0"/>
              </a:rPr>
              <a:t> infektivitas, patogenitas, virulensi dll</a:t>
            </a:r>
          </a:p>
          <a:p>
            <a:pPr algn="just">
              <a:buFontTx/>
              <a:buChar char="•"/>
              <a:tabLst>
                <a:tab pos="1143000" algn="l"/>
              </a:tabLst>
            </a:pPr>
            <a:r>
              <a:rPr lang="id-ID" sz="2400" b="1" dirty="0" smtClean="0">
                <a:cs typeface="Times New Roman" pitchFamily="18" charset="0"/>
              </a:rPr>
              <a:t> RESERVOIR DAN SUMBER PENYAKIT </a:t>
            </a:r>
          </a:p>
          <a:p>
            <a:pPr lvl="1" algn="just">
              <a:buFontTx/>
              <a:buChar char="•"/>
              <a:tabLst>
                <a:tab pos="1143000" algn="l"/>
              </a:tabLst>
            </a:pPr>
            <a:r>
              <a:rPr lang="id-ID" b="1" dirty="0" smtClean="0">
                <a:cs typeface="Times New Roman" pitchFamily="18" charset="0"/>
              </a:rPr>
              <a:t> sumber infeksi, sumber zat-zat patogen,</a:t>
            </a:r>
          </a:p>
          <a:p>
            <a:pPr algn="just">
              <a:buFontTx/>
              <a:buChar char="•"/>
              <a:tabLst>
                <a:tab pos="1143000" algn="l"/>
              </a:tabLst>
            </a:pPr>
            <a:r>
              <a:rPr lang="id-ID" sz="2400" b="1" dirty="0" smtClean="0">
                <a:cs typeface="Times New Roman" pitchFamily="18" charset="0"/>
              </a:rPr>
              <a:t>PERANTARA </a:t>
            </a:r>
          </a:p>
          <a:p>
            <a:pPr lvl="1" algn="just">
              <a:buFontTx/>
              <a:buChar char="•"/>
              <a:tabLst>
                <a:tab pos="1143000" algn="l"/>
              </a:tabLst>
            </a:pPr>
            <a:r>
              <a:rPr lang="id-ID" b="1" dirty="0" smtClean="0">
                <a:cs typeface="Times New Roman" pitchFamily="18" charset="0"/>
              </a:rPr>
              <a:t> dapat berupa mahluk hidup seperti nyamuk, </a:t>
            </a:r>
          </a:p>
          <a:p>
            <a:pPr lvl="1" algn="just">
              <a:buFontTx/>
              <a:buChar char="•"/>
              <a:tabLst>
                <a:tab pos="1143000" algn="l"/>
              </a:tabLst>
            </a:pPr>
            <a:r>
              <a:rPr lang="id-ID" b="1" dirty="0" smtClean="0">
                <a:cs typeface="Times New Roman" pitchFamily="18" charset="0"/>
              </a:rPr>
              <a:t> atau benda mati seperi air, makanan, udara dll</a:t>
            </a:r>
            <a:endParaRPr lang="en-US" b="1" dirty="0" smtClean="0">
              <a:cs typeface="Times New Roman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69454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659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Penyakit Akibat Lingkungan ditinjau dari sudut Ekologis</vt:lpstr>
      <vt:lpstr>Defenisi</vt:lpstr>
      <vt:lpstr>Pendahuluan</vt:lpstr>
      <vt:lpstr>PowerPoint Presentation</vt:lpstr>
      <vt:lpstr>PROSES TERJADINYA PENYAKIT </vt:lpstr>
      <vt:lpstr> Segitiga Epidemiologi  </vt:lpstr>
      <vt:lpstr>Agent</vt:lpstr>
      <vt:lpstr>Klasifikasi Agent</vt:lpstr>
      <vt:lpstr>Karakteristik Agent</vt:lpstr>
      <vt:lpstr>Manusia (Host) sebagai faktor penyebab</vt:lpstr>
      <vt:lpstr>“Environment” Sebagai PenyebabPenyakit</vt:lpstr>
      <vt:lpstr>Interaksi antara “Agent, Host, dan Environment”</vt:lpstr>
      <vt:lpstr>Agent-Environment Interaction</vt:lpstr>
      <vt:lpstr>Host-Environment Intearction</vt:lpstr>
      <vt:lpstr>Host-Agent Interaction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Penyakit Akibat Lingkungan ditinjau dari sudut Ekologis</dc:title>
  <dc:creator>HP PC</dc:creator>
  <cp:lastModifiedBy>HP PC</cp:lastModifiedBy>
  <cp:revision>6</cp:revision>
  <dcterms:created xsi:type="dcterms:W3CDTF">2018-03-31T09:16:07Z</dcterms:created>
  <dcterms:modified xsi:type="dcterms:W3CDTF">2018-03-31T10:11:09Z</dcterms:modified>
</cp:coreProperties>
</file>