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EA94-A70F-4C62-AD5A-F7FCDD1B2611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E7627BF-D8BB-4B0E-A6B7-AC9147541EAB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EA94-A70F-4C62-AD5A-F7FCDD1B2611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27BF-D8BB-4B0E-A6B7-AC9147541EA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EA94-A70F-4C62-AD5A-F7FCDD1B2611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27BF-D8BB-4B0E-A6B7-AC9147541EA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EA94-A70F-4C62-AD5A-F7FCDD1B2611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27BF-D8BB-4B0E-A6B7-AC9147541EA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EA94-A70F-4C62-AD5A-F7FCDD1B2611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E7627BF-D8BB-4B0E-A6B7-AC9147541EA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EA94-A70F-4C62-AD5A-F7FCDD1B2611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27BF-D8BB-4B0E-A6B7-AC9147541EAB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EA94-A70F-4C62-AD5A-F7FCDD1B2611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27BF-D8BB-4B0E-A6B7-AC9147541EAB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EA94-A70F-4C62-AD5A-F7FCDD1B2611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27BF-D8BB-4B0E-A6B7-AC9147541EA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EA94-A70F-4C62-AD5A-F7FCDD1B2611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27BF-D8BB-4B0E-A6B7-AC9147541EA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EA94-A70F-4C62-AD5A-F7FCDD1B2611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27BF-D8BB-4B0E-A6B7-AC9147541EAB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EA94-A70F-4C62-AD5A-F7FCDD1B2611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E7627BF-D8BB-4B0E-A6B7-AC9147541EAB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10EA94-A70F-4C62-AD5A-F7FCDD1B2611}" type="datetimeFigureOut">
              <a:rPr lang="id-ID" smtClean="0"/>
              <a:t>17/04/2018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E7627BF-D8BB-4B0E-A6B7-AC9147541EA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Penentuan Prioritas Masalah Kesehatan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85140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TERIMAKASIH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0734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CARL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Metode CARL (Capability, Accesibility, Readness, Leverage) dengan menggunakan skore nilai 1 – 5. </a:t>
            </a:r>
            <a:endParaRPr lang="fi-FI" dirty="0" smtClean="0">
              <a:effectLst/>
            </a:endParaRPr>
          </a:p>
          <a:p>
            <a:r>
              <a:rPr lang="fi-FI" dirty="0"/>
              <a:t>Kriteria CARL tersebut mempunyai arti :</a:t>
            </a:r>
            <a:endParaRPr lang="fi-FI" dirty="0" smtClean="0">
              <a:effectLst/>
            </a:endParaRPr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fi-FI" dirty="0" smtClean="0"/>
              <a:t>C</a:t>
            </a:r>
            <a:r>
              <a:rPr lang="fi-FI" dirty="0"/>
              <a:t>  </a:t>
            </a:r>
            <a:r>
              <a:rPr lang="fi-FI" dirty="0" smtClean="0"/>
              <a:t> </a:t>
            </a:r>
            <a:r>
              <a:rPr lang="fi-FI" dirty="0"/>
              <a:t>:    Ketersediaan Sumber Daya (dana dan </a:t>
            </a:r>
            <a:r>
              <a:rPr lang="id-ID" dirty="0" smtClean="0"/>
              <a:t>		</a:t>
            </a:r>
            <a:r>
              <a:rPr lang="fi-FI" dirty="0" smtClean="0"/>
              <a:t>sarana/peralatan</a:t>
            </a:r>
            <a:r>
              <a:rPr lang="fi-FI" dirty="0"/>
              <a:t>)</a:t>
            </a:r>
            <a:endParaRPr lang="fi-FI" dirty="0" smtClean="0">
              <a:effectLst/>
            </a:endParaRPr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fi-FI" dirty="0" smtClean="0"/>
              <a:t>A</a:t>
            </a:r>
            <a:r>
              <a:rPr lang="fi-FI" dirty="0"/>
              <a:t>   </a:t>
            </a:r>
            <a:r>
              <a:rPr lang="fi-FI" dirty="0" smtClean="0"/>
              <a:t>: </a:t>
            </a:r>
            <a:r>
              <a:rPr lang="fi-FI" dirty="0"/>
              <a:t>   Kemudahan, masalah yang ada diatasi atau tidak </a:t>
            </a:r>
            <a:r>
              <a:rPr lang="id-ID" dirty="0" smtClean="0"/>
              <a:t>	</a:t>
            </a:r>
            <a:r>
              <a:rPr lang="fi-FI" dirty="0" smtClean="0"/>
              <a:t>Kemudahan </a:t>
            </a:r>
            <a:r>
              <a:rPr lang="fi-FI" dirty="0"/>
              <a:t>dapat didasarkan pada ketersediaan </a:t>
            </a:r>
            <a:r>
              <a:rPr lang="id-ID" dirty="0" smtClean="0"/>
              <a:t>		</a:t>
            </a:r>
            <a:r>
              <a:rPr lang="fi-FI" dirty="0" smtClean="0"/>
              <a:t>metode/cara/teknologi </a:t>
            </a:r>
            <a:r>
              <a:rPr lang="fi-FI" dirty="0"/>
              <a:t>serta penunjang pelaksanaan seperti </a:t>
            </a:r>
            <a:r>
              <a:rPr lang="id-ID" dirty="0" smtClean="0"/>
              <a:t>	</a:t>
            </a:r>
            <a:r>
              <a:rPr lang="fi-FI" dirty="0" smtClean="0"/>
              <a:t>peraturan </a:t>
            </a:r>
            <a:r>
              <a:rPr lang="fi-FI" dirty="0"/>
              <a:t>atau juklak.</a:t>
            </a:r>
            <a:endParaRPr lang="fi-FI" dirty="0" smtClean="0">
              <a:effectLst/>
            </a:endParaRPr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fi-FI" dirty="0" smtClean="0"/>
              <a:t>R</a:t>
            </a:r>
            <a:r>
              <a:rPr lang="fi-FI" dirty="0"/>
              <a:t>   </a:t>
            </a:r>
            <a:r>
              <a:rPr lang="fi-FI" dirty="0" smtClean="0"/>
              <a:t>: </a:t>
            </a:r>
            <a:r>
              <a:rPr lang="fi-FI" dirty="0"/>
              <a:t>   Kesiapan dari tenaga pelaksana maupun kesiapan </a:t>
            </a:r>
            <a:r>
              <a:rPr lang="id-ID" dirty="0" smtClean="0"/>
              <a:t>	</a:t>
            </a:r>
            <a:r>
              <a:rPr lang="fi-FI" dirty="0" smtClean="0"/>
              <a:t>sasaran </a:t>
            </a:r>
            <a:r>
              <a:rPr lang="fi-FI" dirty="0"/>
              <a:t>seperti keahlian/kemampuan dan motivasi</a:t>
            </a:r>
            <a:endParaRPr lang="fi-FI" dirty="0" smtClean="0">
              <a:effectLst/>
            </a:endParaRPr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fi-FI" dirty="0" smtClean="0"/>
              <a:t>L</a:t>
            </a:r>
            <a:r>
              <a:rPr lang="fi-FI" dirty="0"/>
              <a:t>  </a:t>
            </a:r>
            <a:r>
              <a:rPr lang="id-ID" dirty="0" smtClean="0"/>
              <a:t>  </a:t>
            </a:r>
            <a:r>
              <a:rPr lang="fi-FI" dirty="0" smtClean="0"/>
              <a:t>: </a:t>
            </a:r>
            <a:r>
              <a:rPr lang="fi-FI" dirty="0"/>
              <a:t>   Seberapa besar pengaruh kriteria yang satu dengan yang </a:t>
            </a:r>
            <a:r>
              <a:rPr lang="id-ID" dirty="0" smtClean="0"/>
              <a:t>	</a:t>
            </a:r>
            <a:r>
              <a:rPr lang="fi-FI" dirty="0" smtClean="0"/>
              <a:t>lain </a:t>
            </a:r>
            <a:r>
              <a:rPr lang="fi-FI" dirty="0"/>
              <a:t>dalam pemecahan yang dibahas.</a:t>
            </a:r>
            <a:endParaRPr lang="fi-FI" dirty="0" smtClean="0">
              <a:effectLst/>
            </a:endParaRPr>
          </a:p>
          <a:p>
            <a:r>
              <a:rPr lang="fi-FI" dirty="0"/>
              <a:t>Nilai total merupakan hasil perkalian C x A x R x L, urutan ranking atau prioritas adalah nilai tertinggi sampai nilai terendah.</a:t>
            </a:r>
            <a:endParaRPr lang="fi-FI" dirty="0" smtClean="0">
              <a:effectLst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9932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Tabel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20700534"/>
              </p:ext>
            </p:extLst>
          </p:nvPr>
        </p:nvGraphicFramePr>
        <p:xfrm>
          <a:off x="467542" y="1668463"/>
          <a:ext cx="8208913" cy="3920776"/>
        </p:xfrm>
        <a:graphic>
          <a:graphicData uri="http://schemas.openxmlformats.org/drawingml/2006/table">
            <a:tbl>
              <a:tblPr/>
              <a:tblGrid>
                <a:gridCol w="711215"/>
                <a:gridCol w="1794800"/>
                <a:gridCol w="871659"/>
                <a:gridCol w="871659"/>
                <a:gridCol w="871659"/>
                <a:gridCol w="871659"/>
                <a:gridCol w="1089572"/>
                <a:gridCol w="1126690"/>
              </a:tblGrid>
              <a:tr h="49009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NO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MASALAH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C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A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R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L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NILAI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RANK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97">
                <a:tc>
                  <a:txBody>
                    <a:bodyPr/>
                    <a:lstStyle/>
                    <a:p>
                      <a:pPr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Masalah 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5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97">
                <a:tc>
                  <a:txBody>
                    <a:bodyPr/>
                    <a:lstStyle/>
                    <a:p>
                      <a:pPr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Masalah 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36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97">
                <a:tc>
                  <a:txBody>
                    <a:bodyPr/>
                    <a:lstStyle/>
                    <a:p>
                      <a:pPr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Masalah 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9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7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97">
                <a:tc>
                  <a:txBody>
                    <a:bodyPr/>
                    <a:lstStyle/>
                    <a:p>
                      <a:pPr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4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Masalah 4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4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6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97">
                <a:tc>
                  <a:txBody>
                    <a:bodyPr/>
                    <a:lstStyle/>
                    <a:p>
                      <a:pPr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5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Masalah 5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4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24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97">
                <a:tc>
                  <a:txBody>
                    <a:bodyPr/>
                    <a:lstStyle/>
                    <a:p>
                      <a:pPr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6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Masalah 6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4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16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4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97">
                <a:tc>
                  <a:txBody>
                    <a:bodyPr/>
                    <a:lstStyle/>
                    <a:p>
                      <a:pPr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7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808990" algn="l"/>
                        </a:tabLst>
                      </a:pPr>
                      <a:r>
                        <a:rPr lang="fi-FI">
                          <a:effectLst/>
                          <a:latin typeface="Verdana"/>
                        </a:rPr>
                        <a:t>Masalah 7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5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45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>
                          <a:effectLst/>
                          <a:latin typeface="Verdana"/>
                        </a:rPr>
                        <a:t>1</a:t>
                      </a:r>
                      <a:endParaRPr lang="fi-FI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5538" y="166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50651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06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PAHO-CENDES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Metode PAHO-CENDES dikembangkan oleh Pan American Heath Organization-Center for Development Studies. Rumusnya</a:t>
            </a:r>
          </a:p>
          <a:p>
            <a:endParaRPr lang="id-ID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810440"/>
              </p:ext>
            </p:extLst>
          </p:nvPr>
        </p:nvGraphicFramePr>
        <p:xfrm>
          <a:off x="539552" y="3284984"/>
          <a:ext cx="8352926" cy="1286292"/>
        </p:xfrm>
        <a:graphic>
          <a:graphicData uri="http://schemas.openxmlformats.org/drawingml/2006/table">
            <a:tbl>
              <a:tblPr/>
              <a:tblGrid>
                <a:gridCol w="2520279"/>
                <a:gridCol w="5832647"/>
              </a:tblGrid>
              <a:tr h="720080">
                <a:tc rowSpan="2">
                  <a:txBody>
                    <a:bodyPr/>
                    <a:lstStyle/>
                    <a:p>
                      <a:r>
                        <a:rPr lang="id-ID">
                          <a:effectLst/>
                          <a:latin typeface="Verdana"/>
                        </a:rPr>
                        <a:t>Priority = </a:t>
                      </a:r>
                      <a:endParaRPr lang="id-ID">
                        <a:effectLst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u="sng" dirty="0">
                          <a:effectLst/>
                          <a:latin typeface="Verdana"/>
                        </a:rPr>
                        <a:t>Magnitude x Importancy x Vulnerability</a:t>
                      </a:r>
                      <a:endParaRPr lang="it-IT" u="sng" dirty="0">
                        <a:effectLst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621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effectLst/>
                          <a:latin typeface="Verdana"/>
                        </a:rPr>
                        <a:t>Cost</a:t>
                      </a:r>
                      <a:endParaRPr lang="it-IT" dirty="0">
                        <a:effectLst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453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Magnitude (M)   </a:t>
            </a:r>
            <a:r>
              <a:rPr lang="id-ID" dirty="0" smtClean="0"/>
              <a:t> </a:t>
            </a:r>
            <a:r>
              <a:rPr lang="fi-FI" dirty="0" smtClean="0"/>
              <a:t>:</a:t>
            </a:r>
            <a:r>
              <a:rPr lang="fi-FI" dirty="0"/>
              <a:t>     besarnya masalah</a:t>
            </a:r>
            <a:endParaRPr lang="fi-FI" dirty="0" smtClean="0">
              <a:effectLst/>
            </a:endParaRPr>
          </a:p>
          <a:p>
            <a:r>
              <a:rPr lang="fi-FI" dirty="0"/>
              <a:t>Importancy (I) </a:t>
            </a:r>
            <a:r>
              <a:rPr lang="id-ID" dirty="0" smtClean="0"/>
              <a:t>  </a:t>
            </a:r>
            <a:r>
              <a:rPr lang="fi-FI" dirty="0"/>
              <a:t>  :     pentingnya masalah</a:t>
            </a:r>
            <a:endParaRPr lang="fi-FI" dirty="0" smtClean="0">
              <a:effectLst/>
            </a:endParaRPr>
          </a:p>
          <a:p>
            <a:r>
              <a:rPr lang="fi-FI" dirty="0"/>
              <a:t>Vulnerability (V)  :     kerentanannya terhadap cara inervensi</a:t>
            </a:r>
            <a:endParaRPr lang="fi-FI" dirty="0" smtClean="0">
              <a:effectLst/>
            </a:endParaRPr>
          </a:p>
          <a:p>
            <a:r>
              <a:rPr lang="fi-FI" dirty="0"/>
              <a:t>Cost (C)            </a:t>
            </a:r>
            <a:r>
              <a:rPr lang="id-ID" dirty="0" smtClean="0"/>
              <a:t>     </a:t>
            </a:r>
            <a:r>
              <a:rPr lang="fi-FI" dirty="0" smtClean="0"/>
              <a:t>:</a:t>
            </a:r>
            <a:r>
              <a:rPr lang="fi-FI" dirty="0"/>
              <a:t>     besarnya biaya.</a:t>
            </a:r>
            <a:endParaRPr lang="fi-FI" dirty="0" smtClean="0">
              <a:effectLst/>
            </a:endParaRPr>
          </a:p>
          <a:p>
            <a:pPr marL="0" indent="0">
              <a:buNone/>
            </a:pPr>
            <a:endParaRPr lang="fi-FI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9942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Magnitude terdiri dari: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Severity </a:t>
            </a:r>
            <a:r>
              <a:rPr lang="fi-FI" dirty="0"/>
              <a:t>(S)                    :     berat ringannya masalah tersebut terhadap masalah kesehatan pada umumnya (semakin berat, nilai semakin tinggi</a:t>
            </a:r>
            <a:r>
              <a:rPr lang="fi-FI" dirty="0" smtClean="0"/>
              <a:t>).</a:t>
            </a:r>
            <a:endParaRPr lang="fi-FI" dirty="0" smtClean="0">
              <a:effectLst/>
            </a:endParaRPr>
          </a:p>
          <a:p>
            <a:r>
              <a:rPr lang="fi-FI" dirty="0"/>
              <a:t>Rate of Increase (RI)       :     berat ringannya hambatan jika masalah tersebut tidak segera ditangani (semakin berat hambatan, nilai semakin tinggi).</a:t>
            </a:r>
            <a:endParaRPr lang="fi-FI" dirty="0" smtClean="0">
              <a:effectLst/>
            </a:endParaRPr>
          </a:p>
          <a:p>
            <a:r>
              <a:rPr lang="fi-FI" dirty="0"/>
              <a:t>Public Concern (Pco)        :     banyak sedikitnya masalah tersebut menjadi perhatian masyarakat (semakin menjadi perhatian, nilai semakin tinggi)</a:t>
            </a:r>
            <a:endParaRPr lang="fi-FI" dirty="0" smtClean="0">
              <a:effectLst/>
            </a:endParaRPr>
          </a:p>
          <a:p>
            <a:r>
              <a:rPr lang="fi-FI" dirty="0"/>
              <a:t>Political Climate (PC)        :     banyak sedikitnya perhatian politik terhadap masalah tersebut (semakin menjadi perhatian politik, nilai semakin tinggi)</a:t>
            </a:r>
            <a:endParaRPr lang="fi-FI" dirty="0" smtClean="0">
              <a:effectLst/>
            </a:endParaRPr>
          </a:p>
          <a:p>
            <a:r>
              <a:rPr lang="fi-FI" dirty="0"/>
              <a:t>Social Benefit (SB)           :     banyak sedikitnya masalah tersebut memberikan manfaat sosial jika ditangani (semakin banyak memberi manfaat sosial, nilai semakin tinggi)</a:t>
            </a:r>
            <a:endParaRPr lang="fi-FI" dirty="0" smtClean="0">
              <a:effectLst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43529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40928702"/>
              </p:ext>
            </p:extLst>
          </p:nvPr>
        </p:nvGraphicFramePr>
        <p:xfrm>
          <a:off x="539552" y="1844827"/>
          <a:ext cx="8208913" cy="4248468"/>
        </p:xfrm>
        <a:graphic>
          <a:graphicData uri="http://schemas.openxmlformats.org/drawingml/2006/table">
            <a:tbl>
              <a:tblPr/>
              <a:tblGrid>
                <a:gridCol w="629504"/>
                <a:gridCol w="1468841"/>
                <a:gridCol w="524587"/>
                <a:gridCol w="679080"/>
                <a:gridCol w="679080"/>
                <a:gridCol w="599527"/>
                <a:gridCol w="540727"/>
                <a:gridCol w="698680"/>
                <a:gridCol w="629504"/>
                <a:gridCol w="629504"/>
                <a:gridCol w="1129879"/>
              </a:tblGrid>
              <a:tr h="606924">
                <a:tc rowSpan="2"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NO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MASALAH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I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M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V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C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Nilai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92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S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RI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PCo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PCl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SB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06924">
                <a:tc rowSpan="2"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fi-FI">
                          <a:effectLst/>
                          <a:latin typeface="Verdana"/>
                        </a:rPr>
                        <a:t>Masalah 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5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5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>
                          <a:effectLst/>
                          <a:latin typeface="Verdana"/>
                        </a:rPr>
                        <a:t>45</a:t>
                      </a:r>
                      <a:endParaRPr lang="id-ID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92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06924">
                <a:tc rowSpan="2"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fi-FI">
                          <a:effectLst/>
                          <a:latin typeface="Verdana"/>
                        </a:rPr>
                        <a:t>Masalah 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5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92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06924"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>
                          <a:effectLst/>
                          <a:latin typeface="Verdana"/>
                        </a:rPr>
                        <a:t>Masalah 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5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5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5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>
                          <a:effectLst/>
                          <a:latin typeface="Verdana"/>
                        </a:rPr>
                        <a:t>25</a:t>
                      </a:r>
                      <a:endParaRPr lang="fi-FI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63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Sederhana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Metode sederhana menggunakan kriteria yang ditetapkan sendiri, menurut kepentingan pengguna. </a:t>
            </a:r>
            <a:endParaRPr lang="id-ID" dirty="0" smtClean="0"/>
          </a:p>
          <a:p>
            <a:r>
              <a:rPr lang="fi-FI" dirty="0" smtClean="0"/>
              <a:t>Nilai </a:t>
            </a:r>
            <a:r>
              <a:rPr lang="fi-FI" dirty="0"/>
              <a:t>akhir bisa merupakan hasil perkalian antar kriteria ataupun hasil penjumlahan.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19555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7987387"/>
              </p:ext>
            </p:extLst>
          </p:nvPr>
        </p:nvGraphicFramePr>
        <p:xfrm>
          <a:off x="611562" y="1700806"/>
          <a:ext cx="8136900" cy="4176465"/>
        </p:xfrm>
        <a:graphic>
          <a:graphicData uri="http://schemas.openxmlformats.org/drawingml/2006/table">
            <a:tbl>
              <a:tblPr/>
              <a:tblGrid>
                <a:gridCol w="807353"/>
                <a:gridCol w="1614707"/>
                <a:gridCol w="692016"/>
                <a:gridCol w="692016"/>
                <a:gridCol w="692016"/>
                <a:gridCol w="692016"/>
                <a:gridCol w="807353"/>
                <a:gridCol w="922690"/>
                <a:gridCol w="1216733"/>
              </a:tblGrid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NO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MASALAH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C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A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R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L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>
                          <a:effectLst/>
                          <a:latin typeface="Verdana"/>
                        </a:rPr>
                        <a:t>S</a:t>
                      </a:r>
                      <a:endParaRPr lang="id-ID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>
                          <a:effectLst/>
                          <a:latin typeface="Verdana"/>
                        </a:rPr>
                        <a:t>RI</a:t>
                      </a:r>
                      <a:endParaRPr lang="id-ID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NILAI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Masalah 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Masalah 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15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Masalah 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12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4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Masalah 4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4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1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3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>
                          <a:effectLst/>
                          <a:latin typeface="Verdana"/>
                        </a:rPr>
                        <a:t>4</a:t>
                      </a:r>
                      <a:endParaRPr lang="fi-FI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>
                          <a:effectLst/>
                          <a:latin typeface="Verdana"/>
                        </a:rPr>
                        <a:t>16</a:t>
                      </a:r>
                      <a:endParaRPr lang="fi-FI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33650" y="2490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50651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71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</TotalTime>
  <Words>265</Words>
  <Application>Microsoft Office PowerPoint</Application>
  <PresentationFormat>On-screen Show (4:3)</PresentationFormat>
  <Paragraphs>187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Penentuan Prioritas Masalah Kesehatan</vt:lpstr>
      <vt:lpstr>Metode CARL</vt:lpstr>
      <vt:lpstr>Contoh Tabel</vt:lpstr>
      <vt:lpstr>Metode PAHO-CENDES</vt:lpstr>
      <vt:lpstr>PowerPoint Presentation</vt:lpstr>
      <vt:lpstr>Magnitude terdiri dari:</vt:lpstr>
      <vt:lpstr>PowerPoint Presentation</vt:lpstr>
      <vt:lpstr>Metode Sederhana</vt:lpstr>
      <vt:lpstr>PowerPoint Presentation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Penentuan Prioritas Masalah Kesehatan</dc:title>
  <dc:creator>HP PC</dc:creator>
  <cp:lastModifiedBy>HP PC</cp:lastModifiedBy>
  <cp:revision>3</cp:revision>
  <dcterms:created xsi:type="dcterms:W3CDTF">2018-04-11T20:51:48Z</dcterms:created>
  <dcterms:modified xsi:type="dcterms:W3CDTF">2018-04-17T07:25:34Z</dcterms:modified>
</cp:coreProperties>
</file>