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57" r:id="rId5"/>
    <p:sldId id="259" r:id="rId6"/>
    <p:sldId id="261" r:id="rId7"/>
    <p:sldId id="262" r:id="rId8"/>
    <p:sldId id="263" r:id="rId9"/>
    <p:sldId id="277" r:id="rId10"/>
    <p:sldId id="278" r:id="rId11"/>
    <p:sldId id="279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0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45D501-9A94-4002-B109-DD1D76B90F57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D38F51BD-D25F-41B7-9437-BC91F1770881}">
      <dgm:prSet phldrT="[Text]"/>
      <dgm:spPr/>
      <dgm:t>
        <a:bodyPr/>
        <a:lstStyle/>
        <a:p>
          <a:r>
            <a:rPr lang="id-ID" dirty="0" smtClean="0"/>
            <a:t>Identifikasi Masalah</a:t>
          </a:r>
          <a:endParaRPr lang="id-ID" dirty="0"/>
        </a:p>
      </dgm:t>
    </dgm:pt>
    <dgm:pt modelId="{20D68D78-C3D3-4BF3-9340-6CD5756C6FD1}" type="parTrans" cxnId="{26FB0094-6FEC-461D-9405-CC6264176DB5}">
      <dgm:prSet/>
      <dgm:spPr/>
      <dgm:t>
        <a:bodyPr/>
        <a:lstStyle/>
        <a:p>
          <a:endParaRPr lang="id-ID"/>
        </a:p>
      </dgm:t>
    </dgm:pt>
    <dgm:pt modelId="{62B79610-EB8D-460C-86CC-0263EBD399D3}" type="sibTrans" cxnId="{26FB0094-6FEC-461D-9405-CC6264176DB5}">
      <dgm:prSet/>
      <dgm:spPr/>
      <dgm:t>
        <a:bodyPr/>
        <a:lstStyle/>
        <a:p>
          <a:endParaRPr lang="id-ID"/>
        </a:p>
      </dgm:t>
    </dgm:pt>
    <dgm:pt modelId="{F04DCF7C-6DB9-4292-A109-0C1FD3A3153E}">
      <dgm:prSet phldrT="[Text]"/>
      <dgm:spPr/>
      <dgm:t>
        <a:bodyPr/>
        <a:lstStyle/>
        <a:p>
          <a:r>
            <a:rPr lang="id-ID" dirty="0" smtClean="0"/>
            <a:t>Prioritas Masalah</a:t>
          </a:r>
          <a:endParaRPr lang="id-ID" dirty="0"/>
        </a:p>
      </dgm:t>
    </dgm:pt>
    <dgm:pt modelId="{86457B8C-1C0C-454D-9DC3-2A5B9B6EC211}" type="parTrans" cxnId="{DBB1A281-07D2-47DA-9FF9-4C863F9B4EEE}">
      <dgm:prSet/>
      <dgm:spPr/>
      <dgm:t>
        <a:bodyPr/>
        <a:lstStyle/>
        <a:p>
          <a:endParaRPr lang="id-ID"/>
        </a:p>
      </dgm:t>
    </dgm:pt>
    <dgm:pt modelId="{604E1522-2F60-4B45-B0F0-E235CBE2E9D8}" type="sibTrans" cxnId="{DBB1A281-07D2-47DA-9FF9-4C863F9B4EEE}">
      <dgm:prSet/>
      <dgm:spPr/>
      <dgm:t>
        <a:bodyPr/>
        <a:lstStyle/>
        <a:p>
          <a:endParaRPr lang="id-ID"/>
        </a:p>
      </dgm:t>
    </dgm:pt>
    <dgm:pt modelId="{4248FD1E-FEA3-42EB-9A5D-69941EA3173E}">
      <dgm:prSet phldrT="[Text]"/>
      <dgm:spPr/>
      <dgm:t>
        <a:bodyPr/>
        <a:lstStyle/>
        <a:p>
          <a:r>
            <a:rPr lang="id-ID" dirty="0" smtClean="0"/>
            <a:t>Perencanaan Masalah</a:t>
          </a:r>
          <a:endParaRPr lang="id-ID" dirty="0"/>
        </a:p>
      </dgm:t>
    </dgm:pt>
    <dgm:pt modelId="{7B01D029-C5B1-483D-8836-7EE76E3A5719}" type="parTrans" cxnId="{35A5D006-1A82-497E-8C87-B36B64503933}">
      <dgm:prSet/>
      <dgm:spPr/>
      <dgm:t>
        <a:bodyPr/>
        <a:lstStyle/>
        <a:p>
          <a:endParaRPr lang="id-ID"/>
        </a:p>
      </dgm:t>
    </dgm:pt>
    <dgm:pt modelId="{620BFC04-866A-46AB-A34B-EC1F08CE4A6E}" type="sibTrans" cxnId="{35A5D006-1A82-497E-8C87-B36B64503933}">
      <dgm:prSet/>
      <dgm:spPr/>
      <dgm:t>
        <a:bodyPr/>
        <a:lstStyle/>
        <a:p>
          <a:endParaRPr lang="id-ID"/>
        </a:p>
      </dgm:t>
    </dgm:pt>
    <dgm:pt modelId="{007A23FC-E73E-47F9-8244-6995BC9FD26F}">
      <dgm:prSet phldrT="[Text]"/>
      <dgm:spPr/>
      <dgm:t>
        <a:bodyPr/>
        <a:lstStyle/>
        <a:p>
          <a:r>
            <a:rPr lang="id-ID" dirty="0" smtClean="0"/>
            <a:t>Pelaksanaan</a:t>
          </a:r>
          <a:endParaRPr lang="id-ID" dirty="0"/>
        </a:p>
      </dgm:t>
    </dgm:pt>
    <dgm:pt modelId="{7A4D0603-B172-4F9C-A639-7DEC1F33CB26}" type="parTrans" cxnId="{8C4D372D-D56C-4DA1-9CBB-9EF1E74E9AA9}">
      <dgm:prSet/>
      <dgm:spPr/>
      <dgm:t>
        <a:bodyPr/>
        <a:lstStyle/>
        <a:p>
          <a:endParaRPr lang="id-ID"/>
        </a:p>
      </dgm:t>
    </dgm:pt>
    <dgm:pt modelId="{E3B01D51-9D1B-4614-B6F1-3BFB5B5879AD}" type="sibTrans" cxnId="{8C4D372D-D56C-4DA1-9CBB-9EF1E74E9AA9}">
      <dgm:prSet/>
      <dgm:spPr/>
      <dgm:t>
        <a:bodyPr/>
        <a:lstStyle/>
        <a:p>
          <a:endParaRPr lang="id-ID"/>
        </a:p>
      </dgm:t>
    </dgm:pt>
    <dgm:pt modelId="{E3357A81-A08B-4CF7-90CA-EB218D62B55C}">
      <dgm:prSet phldrT="[Text]"/>
      <dgm:spPr/>
      <dgm:t>
        <a:bodyPr/>
        <a:lstStyle/>
        <a:p>
          <a:r>
            <a:rPr lang="id-ID" dirty="0" smtClean="0"/>
            <a:t>Evaluasi</a:t>
          </a:r>
          <a:endParaRPr lang="id-ID" dirty="0"/>
        </a:p>
      </dgm:t>
    </dgm:pt>
    <dgm:pt modelId="{CA643886-736B-4D10-967A-3955021A781D}" type="parTrans" cxnId="{B7A44068-9D4E-4892-BB35-C2FF3C95C8EA}">
      <dgm:prSet/>
      <dgm:spPr/>
      <dgm:t>
        <a:bodyPr/>
        <a:lstStyle/>
        <a:p>
          <a:endParaRPr lang="id-ID"/>
        </a:p>
      </dgm:t>
    </dgm:pt>
    <dgm:pt modelId="{4FD264FF-537A-4394-A0D6-B51ECDA83A05}" type="sibTrans" cxnId="{B7A44068-9D4E-4892-BB35-C2FF3C95C8EA}">
      <dgm:prSet/>
      <dgm:spPr/>
      <dgm:t>
        <a:bodyPr/>
        <a:lstStyle/>
        <a:p>
          <a:endParaRPr lang="id-ID"/>
        </a:p>
      </dgm:t>
    </dgm:pt>
    <dgm:pt modelId="{3CDA633A-94E9-40F9-AF5C-F21A0D65D00A}" type="pres">
      <dgm:prSet presAssocID="{5A45D501-9A94-4002-B109-DD1D76B90F57}" presName="cycle" presStyleCnt="0">
        <dgm:presLayoutVars>
          <dgm:dir/>
          <dgm:resizeHandles val="exact"/>
        </dgm:presLayoutVars>
      </dgm:prSet>
      <dgm:spPr/>
    </dgm:pt>
    <dgm:pt modelId="{9C8FDB0D-7CF6-4640-AEFF-4B9D2380C04D}" type="pres">
      <dgm:prSet presAssocID="{D38F51BD-D25F-41B7-9437-BC91F177088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65E2754-C75F-4336-8EF4-F387F1E9C747}" type="pres">
      <dgm:prSet presAssocID="{62B79610-EB8D-460C-86CC-0263EBD399D3}" presName="sibTrans" presStyleLbl="sibTrans2D1" presStyleIdx="0" presStyleCnt="5"/>
      <dgm:spPr/>
    </dgm:pt>
    <dgm:pt modelId="{F6185416-727B-41E1-B560-77766BF8894A}" type="pres">
      <dgm:prSet presAssocID="{62B79610-EB8D-460C-86CC-0263EBD399D3}" presName="connectorText" presStyleLbl="sibTrans2D1" presStyleIdx="0" presStyleCnt="5"/>
      <dgm:spPr/>
    </dgm:pt>
    <dgm:pt modelId="{76E9BAEE-F8F3-4786-ACA5-A93109379EC7}" type="pres">
      <dgm:prSet presAssocID="{F04DCF7C-6DB9-4292-A109-0C1FD3A3153E}" presName="node" presStyleLbl="node1" presStyleIdx="1" presStyleCnt="5">
        <dgm:presLayoutVars>
          <dgm:bulletEnabled val="1"/>
        </dgm:presLayoutVars>
      </dgm:prSet>
      <dgm:spPr/>
    </dgm:pt>
    <dgm:pt modelId="{E0AAFC55-62AC-4B45-95B8-C370E2BB5D08}" type="pres">
      <dgm:prSet presAssocID="{604E1522-2F60-4B45-B0F0-E235CBE2E9D8}" presName="sibTrans" presStyleLbl="sibTrans2D1" presStyleIdx="1" presStyleCnt="5"/>
      <dgm:spPr/>
    </dgm:pt>
    <dgm:pt modelId="{BE79C819-2600-4479-863E-0F747CFD2315}" type="pres">
      <dgm:prSet presAssocID="{604E1522-2F60-4B45-B0F0-E235CBE2E9D8}" presName="connectorText" presStyleLbl="sibTrans2D1" presStyleIdx="1" presStyleCnt="5"/>
      <dgm:spPr/>
    </dgm:pt>
    <dgm:pt modelId="{ADF09EDC-2543-47DE-A81A-3AE66223A144}" type="pres">
      <dgm:prSet presAssocID="{4248FD1E-FEA3-42EB-9A5D-69941EA3173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EE2736E-4D92-46C3-B1F3-891785D60AD3}" type="pres">
      <dgm:prSet presAssocID="{620BFC04-866A-46AB-A34B-EC1F08CE4A6E}" presName="sibTrans" presStyleLbl="sibTrans2D1" presStyleIdx="2" presStyleCnt="5"/>
      <dgm:spPr/>
    </dgm:pt>
    <dgm:pt modelId="{42C7BFC5-5C96-4690-B510-00D2C199384A}" type="pres">
      <dgm:prSet presAssocID="{620BFC04-866A-46AB-A34B-EC1F08CE4A6E}" presName="connectorText" presStyleLbl="sibTrans2D1" presStyleIdx="2" presStyleCnt="5"/>
      <dgm:spPr/>
    </dgm:pt>
    <dgm:pt modelId="{B81439B9-8E7E-4B36-96E1-D864F0DBD2FC}" type="pres">
      <dgm:prSet presAssocID="{007A23FC-E73E-47F9-8244-6995BC9FD26F}" presName="node" presStyleLbl="node1" presStyleIdx="3" presStyleCnt="5">
        <dgm:presLayoutVars>
          <dgm:bulletEnabled val="1"/>
        </dgm:presLayoutVars>
      </dgm:prSet>
      <dgm:spPr/>
    </dgm:pt>
    <dgm:pt modelId="{1CC206F8-D21A-4E75-8DC4-F120D1401244}" type="pres">
      <dgm:prSet presAssocID="{E3B01D51-9D1B-4614-B6F1-3BFB5B5879AD}" presName="sibTrans" presStyleLbl="sibTrans2D1" presStyleIdx="3" presStyleCnt="5"/>
      <dgm:spPr/>
    </dgm:pt>
    <dgm:pt modelId="{798E219E-9084-4D39-823D-500B090024FE}" type="pres">
      <dgm:prSet presAssocID="{E3B01D51-9D1B-4614-B6F1-3BFB5B5879AD}" presName="connectorText" presStyleLbl="sibTrans2D1" presStyleIdx="3" presStyleCnt="5"/>
      <dgm:spPr/>
    </dgm:pt>
    <dgm:pt modelId="{469CB8F1-9192-434A-8DEA-8910C2CD85D5}" type="pres">
      <dgm:prSet presAssocID="{E3357A81-A08B-4CF7-90CA-EB218D62B55C}" presName="node" presStyleLbl="node1" presStyleIdx="4" presStyleCnt="5">
        <dgm:presLayoutVars>
          <dgm:bulletEnabled val="1"/>
        </dgm:presLayoutVars>
      </dgm:prSet>
      <dgm:spPr/>
    </dgm:pt>
    <dgm:pt modelId="{5FE24B9D-618A-4529-BEC0-E7C646707370}" type="pres">
      <dgm:prSet presAssocID="{4FD264FF-537A-4394-A0D6-B51ECDA83A05}" presName="sibTrans" presStyleLbl="sibTrans2D1" presStyleIdx="4" presStyleCnt="5"/>
      <dgm:spPr/>
    </dgm:pt>
    <dgm:pt modelId="{D3D22E8D-A002-413C-B39B-9B47408B1FC0}" type="pres">
      <dgm:prSet presAssocID="{4FD264FF-537A-4394-A0D6-B51ECDA83A05}" presName="connectorText" presStyleLbl="sibTrans2D1" presStyleIdx="4" presStyleCnt="5"/>
      <dgm:spPr/>
    </dgm:pt>
  </dgm:ptLst>
  <dgm:cxnLst>
    <dgm:cxn modelId="{962ADA3C-DC8C-4E94-88EC-E3DABC4E41E8}" type="presOf" srcId="{62B79610-EB8D-460C-86CC-0263EBD399D3}" destId="{F6185416-727B-41E1-B560-77766BF8894A}" srcOrd="1" destOrd="0" presId="urn:microsoft.com/office/officeart/2005/8/layout/cycle2"/>
    <dgm:cxn modelId="{ADF73DBB-C2BA-4036-971E-8467BFD28B0C}" type="presOf" srcId="{604E1522-2F60-4B45-B0F0-E235CBE2E9D8}" destId="{E0AAFC55-62AC-4B45-95B8-C370E2BB5D08}" srcOrd="0" destOrd="0" presId="urn:microsoft.com/office/officeart/2005/8/layout/cycle2"/>
    <dgm:cxn modelId="{9B9C3136-507C-4A7D-B01D-0B2426C842EE}" type="presOf" srcId="{E3B01D51-9D1B-4614-B6F1-3BFB5B5879AD}" destId="{1CC206F8-D21A-4E75-8DC4-F120D1401244}" srcOrd="0" destOrd="0" presId="urn:microsoft.com/office/officeart/2005/8/layout/cycle2"/>
    <dgm:cxn modelId="{DBB1A281-07D2-47DA-9FF9-4C863F9B4EEE}" srcId="{5A45D501-9A94-4002-B109-DD1D76B90F57}" destId="{F04DCF7C-6DB9-4292-A109-0C1FD3A3153E}" srcOrd="1" destOrd="0" parTransId="{86457B8C-1C0C-454D-9DC3-2A5B9B6EC211}" sibTransId="{604E1522-2F60-4B45-B0F0-E235CBE2E9D8}"/>
    <dgm:cxn modelId="{63A0E364-D173-4A45-80C0-96A948223413}" type="presOf" srcId="{007A23FC-E73E-47F9-8244-6995BC9FD26F}" destId="{B81439B9-8E7E-4B36-96E1-D864F0DBD2FC}" srcOrd="0" destOrd="0" presId="urn:microsoft.com/office/officeart/2005/8/layout/cycle2"/>
    <dgm:cxn modelId="{CD4E3B93-6FAE-4B41-A1F0-07F6228D62CF}" type="presOf" srcId="{4FD264FF-537A-4394-A0D6-B51ECDA83A05}" destId="{D3D22E8D-A002-413C-B39B-9B47408B1FC0}" srcOrd="1" destOrd="0" presId="urn:microsoft.com/office/officeart/2005/8/layout/cycle2"/>
    <dgm:cxn modelId="{8E7E04C0-C5C2-4C44-AE27-A325CEF51B2C}" type="presOf" srcId="{62B79610-EB8D-460C-86CC-0263EBD399D3}" destId="{265E2754-C75F-4336-8EF4-F387F1E9C747}" srcOrd="0" destOrd="0" presId="urn:microsoft.com/office/officeart/2005/8/layout/cycle2"/>
    <dgm:cxn modelId="{1B8F9023-C394-496D-8658-CC44E19CD7CF}" type="presOf" srcId="{620BFC04-866A-46AB-A34B-EC1F08CE4A6E}" destId="{DEE2736E-4D92-46C3-B1F3-891785D60AD3}" srcOrd="0" destOrd="0" presId="urn:microsoft.com/office/officeart/2005/8/layout/cycle2"/>
    <dgm:cxn modelId="{0D01CAD5-9B40-474C-8FC7-31849A110F16}" type="presOf" srcId="{F04DCF7C-6DB9-4292-A109-0C1FD3A3153E}" destId="{76E9BAEE-F8F3-4786-ACA5-A93109379EC7}" srcOrd="0" destOrd="0" presId="urn:microsoft.com/office/officeart/2005/8/layout/cycle2"/>
    <dgm:cxn modelId="{8C4D372D-D56C-4DA1-9CBB-9EF1E74E9AA9}" srcId="{5A45D501-9A94-4002-B109-DD1D76B90F57}" destId="{007A23FC-E73E-47F9-8244-6995BC9FD26F}" srcOrd="3" destOrd="0" parTransId="{7A4D0603-B172-4F9C-A639-7DEC1F33CB26}" sibTransId="{E3B01D51-9D1B-4614-B6F1-3BFB5B5879AD}"/>
    <dgm:cxn modelId="{2C7EFF1C-57DD-4D1F-84B4-2B31E97B61AD}" type="presOf" srcId="{D38F51BD-D25F-41B7-9437-BC91F1770881}" destId="{9C8FDB0D-7CF6-4640-AEFF-4B9D2380C04D}" srcOrd="0" destOrd="0" presId="urn:microsoft.com/office/officeart/2005/8/layout/cycle2"/>
    <dgm:cxn modelId="{B7A44068-9D4E-4892-BB35-C2FF3C95C8EA}" srcId="{5A45D501-9A94-4002-B109-DD1D76B90F57}" destId="{E3357A81-A08B-4CF7-90CA-EB218D62B55C}" srcOrd="4" destOrd="0" parTransId="{CA643886-736B-4D10-967A-3955021A781D}" sibTransId="{4FD264FF-537A-4394-A0D6-B51ECDA83A05}"/>
    <dgm:cxn modelId="{26FB0094-6FEC-461D-9405-CC6264176DB5}" srcId="{5A45D501-9A94-4002-B109-DD1D76B90F57}" destId="{D38F51BD-D25F-41B7-9437-BC91F1770881}" srcOrd="0" destOrd="0" parTransId="{20D68D78-C3D3-4BF3-9340-6CD5756C6FD1}" sibTransId="{62B79610-EB8D-460C-86CC-0263EBD399D3}"/>
    <dgm:cxn modelId="{7AA4DE98-A9FF-471B-BE57-DE7F8A6DB4E1}" type="presOf" srcId="{E3B01D51-9D1B-4614-B6F1-3BFB5B5879AD}" destId="{798E219E-9084-4D39-823D-500B090024FE}" srcOrd="1" destOrd="0" presId="urn:microsoft.com/office/officeart/2005/8/layout/cycle2"/>
    <dgm:cxn modelId="{346F5983-D078-4881-8132-9D903711A1E2}" type="presOf" srcId="{4248FD1E-FEA3-42EB-9A5D-69941EA3173E}" destId="{ADF09EDC-2543-47DE-A81A-3AE66223A144}" srcOrd="0" destOrd="0" presId="urn:microsoft.com/office/officeart/2005/8/layout/cycle2"/>
    <dgm:cxn modelId="{BEE967BD-5848-4D3C-86BB-81F0C68C1087}" type="presOf" srcId="{5A45D501-9A94-4002-B109-DD1D76B90F57}" destId="{3CDA633A-94E9-40F9-AF5C-F21A0D65D00A}" srcOrd="0" destOrd="0" presId="urn:microsoft.com/office/officeart/2005/8/layout/cycle2"/>
    <dgm:cxn modelId="{21659139-C73F-4A66-8020-A93A00EDFBF4}" type="presOf" srcId="{604E1522-2F60-4B45-B0F0-E235CBE2E9D8}" destId="{BE79C819-2600-4479-863E-0F747CFD2315}" srcOrd="1" destOrd="0" presId="urn:microsoft.com/office/officeart/2005/8/layout/cycle2"/>
    <dgm:cxn modelId="{BF982287-FE11-4F1D-AA95-AC075EC45BB1}" type="presOf" srcId="{4FD264FF-537A-4394-A0D6-B51ECDA83A05}" destId="{5FE24B9D-618A-4529-BEC0-E7C646707370}" srcOrd="0" destOrd="0" presId="urn:microsoft.com/office/officeart/2005/8/layout/cycle2"/>
    <dgm:cxn modelId="{87D27917-BCDF-4C2B-B980-5B8DF5434D75}" type="presOf" srcId="{620BFC04-866A-46AB-A34B-EC1F08CE4A6E}" destId="{42C7BFC5-5C96-4690-B510-00D2C199384A}" srcOrd="1" destOrd="0" presId="urn:microsoft.com/office/officeart/2005/8/layout/cycle2"/>
    <dgm:cxn modelId="{35A5D006-1A82-497E-8C87-B36B64503933}" srcId="{5A45D501-9A94-4002-B109-DD1D76B90F57}" destId="{4248FD1E-FEA3-42EB-9A5D-69941EA3173E}" srcOrd="2" destOrd="0" parTransId="{7B01D029-C5B1-483D-8836-7EE76E3A5719}" sibTransId="{620BFC04-866A-46AB-A34B-EC1F08CE4A6E}"/>
    <dgm:cxn modelId="{1A850047-C555-4915-8DCB-B2276AC5DBE4}" type="presOf" srcId="{E3357A81-A08B-4CF7-90CA-EB218D62B55C}" destId="{469CB8F1-9192-434A-8DEA-8910C2CD85D5}" srcOrd="0" destOrd="0" presId="urn:microsoft.com/office/officeart/2005/8/layout/cycle2"/>
    <dgm:cxn modelId="{71DC092F-F2BE-4895-88E0-70F75E295049}" type="presParOf" srcId="{3CDA633A-94E9-40F9-AF5C-F21A0D65D00A}" destId="{9C8FDB0D-7CF6-4640-AEFF-4B9D2380C04D}" srcOrd="0" destOrd="0" presId="urn:microsoft.com/office/officeart/2005/8/layout/cycle2"/>
    <dgm:cxn modelId="{342AE07B-A65E-48ED-A7A9-524EA42F5D3A}" type="presParOf" srcId="{3CDA633A-94E9-40F9-AF5C-F21A0D65D00A}" destId="{265E2754-C75F-4336-8EF4-F387F1E9C747}" srcOrd="1" destOrd="0" presId="urn:microsoft.com/office/officeart/2005/8/layout/cycle2"/>
    <dgm:cxn modelId="{74315BE6-BB57-436B-A005-166EF09A375D}" type="presParOf" srcId="{265E2754-C75F-4336-8EF4-F387F1E9C747}" destId="{F6185416-727B-41E1-B560-77766BF8894A}" srcOrd="0" destOrd="0" presId="urn:microsoft.com/office/officeart/2005/8/layout/cycle2"/>
    <dgm:cxn modelId="{2BB0BFF4-13AA-4BA4-B092-969549CF44BA}" type="presParOf" srcId="{3CDA633A-94E9-40F9-AF5C-F21A0D65D00A}" destId="{76E9BAEE-F8F3-4786-ACA5-A93109379EC7}" srcOrd="2" destOrd="0" presId="urn:microsoft.com/office/officeart/2005/8/layout/cycle2"/>
    <dgm:cxn modelId="{7916CB82-8094-4213-9A0B-F34C0BE9C4BD}" type="presParOf" srcId="{3CDA633A-94E9-40F9-AF5C-F21A0D65D00A}" destId="{E0AAFC55-62AC-4B45-95B8-C370E2BB5D08}" srcOrd="3" destOrd="0" presId="urn:microsoft.com/office/officeart/2005/8/layout/cycle2"/>
    <dgm:cxn modelId="{B14A17BE-AB5F-4B99-9582-5B91A568B79E}" type="presParOf" srcId="{E0AAFC55-62AC-4B45-95B8-C370E2BB5D08}" destId="{BE79C819-2600-4479-863E-0F747CFD2315}" srcOrd="0" destOrd="0" presId="urn:microsoft.com/office/officeart/2005/8/layout/cycle2"/>
    <dgm:cxn modelId="{C9E0C2B9-A87F-4EF1-A0B3-42DB2BB1EA5F}" type="presParOf" srcId="{3CDA633A-94E9-40F9-AF5C-F21A0D65D00A}" destId="{ADF09EDC-2543-47DE-A81A-3AE66223A144}" srcOrd="4" destOrd="0" presId="urn:microsoft.com/office/officeart/2005/8/layout/cycle2"/>
    <dgm:cxn modelId="{5204F7EF-30A2-485D-B8E5-5F0E5E3D645B}" type="presParOf" srcId="{3CDA633A-94E9-40F9-AF5C-F21A0D65D00A}" destId="{DEE2736E-4D92-46C3-B1F3-891785D60AD3}" srcOrd="5" destOrd="0" presId="urn:microsoft.com/office/officeart/2005/8/layout/cycle2"/>
    <dgm:cxn modelId="{31A85395-63CD-47F6-8D07-BAB53360E5F4}" type="presParOf" srcId="{DEE2736E-4D92-46C3-B1F3-891785D60AD3}" destId="{42C7BFC5-5C96-4690-B510-00D2C199384A}" srcOrd="0" destOrd="0" presId="urn:microsoft.com/office/officeart/2005/8/layout/cycle2"/>
    <dgm:cxn modelId="{6FF3E06F-D94C-426B-99A1-241718D1D5E5}" type="presParOf" srcId="{3CDA633A-94E9-40F9-AF5C-F21A0D65D00A}" destId="{B81439B9-8E7E-4B36-96E1-D864F0DBD2FC}" srcOrd="6" destOrd="0" presId="urn:microsoft.com/office/officeart/2005/8/layout/cycle2"/>
    <dgm:cxn modelId="{1CF5E0D5-34B5-4719-91AF-80BC9B4D6B4E}" type="presParOf" srcId="{3CDA633A-94E9-40F9-AF5C-F21A0D65D00A}" destId="{1CC206F8-D21A-4E75-8DC4-F120D1401244}" srcOrd="7" destOrd="0" presId="urn:microsoft.com/office/officeart/2005/8/layout/cycle2"/>
    <dgm:cxn modelId="{D9F905B8-FE38-49F4-8D0B-8ED033D29DB9}" type="presParOf" srcId="{1CC206F8-D21A-4E75-8DC4-F120D1401244}" destId="{798E219E-9084-4D39-823D-500B090024FE}" srcOrd="0" destOrd="0" presId="urn:microsoft.com/office/officeart/2005/8/layout/cycle2"/>
    <dgm:cxn modelId="{C179F268-A6FE-4784-A360-0F30D471903F}" type="presParOf" srcId="{3CDA633A-94E9-40F9-AF5C-F21A0D65D00A}" destId="{469CB8F1-9192-434A-8DEA-8910C2CD85D5}" srcOrd="8" destOrd="0" presId="urn:microsoft.com/office/officeart/2005/8/layout/cycle2"/>
    <dgm:cxn modelId="{1FBC42DF-4C68-4965-B491-496B5B4581E6}" type="presParOf" srcId="{3CDA633A-94E9-40F9-AF5C-F21A0D65D00A}" destId="{5FE24B9D-618A-4529-BEC0-E7C646707370}" srcOrd="9" destOrd="0" presId="urn:microsoft.com/office/officeart/2005/8/layout/cycle2"/>
    <dgm:cxn modelId="{0A07F926-37A2-425E-95AF-1984223C61FA}" type="presParOf" srcId="{5FE24B9D-618A-4529-BEC0-E7C646707370}" destId="{D3D22E8D-A002-413C-B39B-9B47408B1FC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FDB0D-7CF6-4640-AEFF-4B9D2380C04D}">
      <dsp:nvSpPr>
        <dsp:cNvPr id="0" name=""/>
        <dsp:cNvSpPr/>
      </dsp:nvSpPr>
      <dsp:spPr>
        <a:xfrm>
          <a:off x="3392499" y="1496"/>
          <a:ext cx="1444600" cy="14446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Identifikasi Masalah</a:t>
          </a:r>
          <a:endParaRPr lang="id-ID" sz="1300" kern="1200" dirty="0"/>
        </a:p>
      </dsp:txBody>
      <dsp:txXfrm>
        <a:off x="3604056" y="213053"/>
        <a:ext cx="1021486" cy="1021486"/>
      </dsp:txXfrm>
    </dsp:sp>
    <dsp:sp modelId="{265E2754-C75F-4336-8EF4-F387F1E9C747}">
      <dsp:nvSpPr>
        <dsp:cNvPr id="0" name=""/>
        <dsp:cNvSpPr/>
      </dsp:nvSpPr>
      <dsp:spPr>
        <a:xfrm rot="2160000">
          <a:off x="4791426" y="1111096"/>
          <a:ext cx="383950" cy="4875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100" kern="1200"/>
        </a:p>
      </dsp:txBody>
      <dsp:txXfrm>
        <a:off x="4802425" y="1174754"/>
        <a:ext cx="268765" cy="292532"/>
      </dsp:txXfrm>
    </dsp:sp>
    <dsp:sp modelId="{76E9BAEE-F8F3-4786-ACA5-A93109379EC7}">
      <dsp:nvSpPr>
        <dsp:cNvPr id="0" name=""/>
        <dsp:cNvSpPr/>
      </dsp:nvSpPr>
      <dsp:spPr>
        <a:xfrm>
          <a:off x="5147285" y="1276423"/>
          <a:ext cx="1444600" cy="14446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Prioritas Masalah</a:t>
          </a:r>
          <a:endParaRPr lang="id-ID" sz="1300" kern="1200" dirty="0"/>
        </a:p>
      </dsp:txBody>
      <dsp:txXfrm>
        <a:off x="5358842" y="1487980"/>
        <a:ext cx="1021486" cy="1021486"/>
      </dsp:txXfrm>
    </dsp:sp>
    <dsp:sp modelId="{E0AAFC55-62AC-4B45-95B8-C370E2BB5D08}">
      <dsp:nvSpPr>
        <dsp:cNvPr id="0" name=""/>
        <dsp:cNvSpPr/>
      </dsp:nvSpPr>
      <dsp:spPr>
        <a:xfrm rot="6480000">
          <a:off x="5345834" y="2776049"/>
          <a:ext cx="383950" cy="4875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100" kern="1200"/>
        </a:p>
      </dsp:txBody>
      <dsp:txXfrm rot="10800000">
        <a:off x="5421224" y="2818785"/>
        <a:ext cx="268765" cy="292532"/>
      </dsp:txXfrm>
    </dsp:sp>
    <dsp:sp modelId="{ADF09EDC-2543-47DE-A81A-3AE66223A144}">
      <dsp:nvSpPr>
        <dsp:cNvPr id="0" name=""/>
        <dsp:cNvSpPr/>
      </dsp:nvSpPr>
      <dsp:spPr>
        <a:xfrm>
          <a:off x="4477017" y="3339297"/>
          <a:ext cx="1444600" cy="14446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Perencanaan Masalah</a:t>
          </a:r>
          <a:endParaRPr lang="id-ID" sz="1300" kern="1200" dirty="0"/>
        </a:p>
      </dsp:txBody>
      <dsp:txXfrm>
        <a:off x="4688574" y="3550854"/>
        <a:ext cx="1021486" cy="1021486"/>
      </dsp:txXfrm>
    </dsp:sp>
    <dsp:sp modelId="{DEE2736E-4D92-46C3-B1F3-891785D60AD3}">
      <dsp:nvSpPr>
        <dsp:cNvPr id="0" name=""/>
        <dsp:cNvSpPr/>
      </dsp:nvSpPr>
      <dsp:spPr>
        <a:xfrm rot="10800000">
          <a:off x="3933691" y="3817821"/>
          <a:ext cx="383950" cy="4875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100" kern="1200"/>
        </a:p>
      </dsp:txBody>
      <dsp:txXfrm rot="10800000">
        <a:off x="4048876" y="3915331"/>
        <a:ext cx="268765" cy="292532"/>
      </dsp:txXfrm>
    </dsp:sp>
    <dsp:sp modelId="{B81439B9-8E7E-4B36-96E1-D864F0DBD2FC}">
      <dsp:nvSpPr>
        <dsp:cNvPr id="0" name=""/>
        <dsp:cNvSpPr/>
      </dsp:nvSpPr>
      <dsp:spPr>
        <a:xfrm>
          <a:off x="2307982" y="3339297"/>
          <a:ext cx="1444600" cy="14446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Pelaksanaan</a:t>
          </a:r>
          <a:endParaRPr lang="id-ID" sz="1300" kern="1200" dirty="0"/>
        </a:p>
      </dsp:txBody>
      <dsp:txXfrm>
        <a:off x="2519539" y="3550854"/>
        <a:ext cx="1021486" cy="1021486"/>
      </dsp:txXfrm>
    </dsp:sp>
    <dsp:sp modelId="{1CC206F8-D21A-4E75-8DC4-F120D1401244}">
      <dsp:nvSpPr>
        <dsp:cNvPr id="0" name=""/>
        <dsp:cNvSpPr/>
      </dsp:nvSpPr>
      <dsp:spPr>
        <a:xfrm rot="15120000">
          <a:off x="2506531" y="2796719"/>
          <a:ext cx="383950" cy="4875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100" kern="1200"/>
        </a:p>
      </dsp:txBody>
      <dsp:txXfrm rot="10800000">
        <a:off x="2581921" y="2949003"/>
        <a:ext cx="268765" cy="292532"/>
      </dsp:txXfrm>
    </dsp:sp>
    <dsp:sp modelId="{469CB8F1-9192-434A-8DEA-8910C2CD85D5}">
      <dsp:nvSpPr>
        <dsp:cNvPr id="0" name=""/>
        <dsp:cNvSpPr/>
      </dsp:nvSpPr>
      <dsp:spPr>
        <a:xfrm>
          <a:off x="1637714" y="1276423"/>
          <a:ext cx="1444600" cy="14446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Evaluasi</a:t>
          </a:r>
          <a:endParaRPr lang="id-ID" sz="1300" kern="1200" dirty="0"/>
        </a:p>
      </dsp:txBody>
      <dsp:txXfrm>
        <a:off x="1849271" y="1487980"/>
        <a:ext cx="1021486" cy="1021486"/>
      </dsp:txXfrm>
    </dsp:sp>
    <dsp:sp modelId="{5FE24B9D-618A-4529-BEC0-E7C646707370}">
      <dsp:nvSpPr>
        <dsp:cNvPr id="0" name=""/>
        <dsp:cNvSpPr/>
      </dsp:nvSpPr>
      <dsp:spPr>
        <a:xfrm rot="19440000">
          <a:off x="3036640" y="1123871"/>
          <a:ext cx="383950" cy="4875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100" kern="1200"/>
        </a:p>
      </dsp:txBody>
      <dsp:txXfrm>
        <a:off x="3047639" y="1255233"/>
        <a:ext cx="268765" cy="292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4D47542-B9BB-480B-A7FA-10D631A842A6}" type="datetimeFigureOut">
              <a:rPr lang="id-ID" smtClean="0"/>
              <a:t>16/04/2018</a:t>
            </a:fld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D3D113A-BF3F-4A78-889F-9E7DBC462F17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47542-B9BB-480B-A7FA-10D631A842A6}" type="datetimeFigureOut">
              <a:rPr lang="id-ID" smtClean="0"/>
              <a:t>16/04/2018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D113A-BF3F-4A78-889F-9E7DBC462F1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47542-B9BB-480B-A7FA-10D631A842A6}" type="datetimeFigureOut">
              <a:rPr lang="id-ID" smtClean="0"/>
              <a:t>16/04/2018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D113A-BF3F-4A78-889F-9E7DBC462F1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47542-B9BB-480B-A7FA-10D631A842A6}" type="datetimeFigureOut">
              <a:rPr lang="id-ID" smtClean="0"/>
              <a:t>16/04/2018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D113A-BF3F-4A78-889F-9E7DBC462F1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4D47542-B9BB-480B-A7FA-10D631A842A6}" type="datetimeFigureOut">
              <a:rPr lang="id-ID" smtClean="0"/>
              <a:t>16/04/2018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D3D113A-BF3F-4A78-889F-9E7DBC462F17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47542-B9BB-480B-A7FA-10D631A842A6}" type="datetimeFigureOut">
              <a:rPr lang="id-ID" smtClean="0"/>
              <a:t>16/04/2018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D3D113A-BF3F-4A78-889F-9E7DBC462F17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47542-B9BB-480B-A7FA-10D631A842A6}" type="datetimeFigureOut">
              <a:rPr lang="id-ID" smtClean="0"/>
              <a:t>16/04/2018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D3D113A-BF3F-4A78-889F-9E7DBC462F1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47542-B9BB-480B-A7FA-10D631A842A6}" type="datetimeFigureOut">
              <a:rPr lang="id-ID" smtClean="0"/>
              <a:t>16/04/2018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D113A-BF3F-4A78-889F-9E7DBC462F17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47542-B9BB-480B-A7FA-10D631A842A6}" type="datetimeFigureOut">
              <a:rPr lang="id-ID" smtClean="0"/>
              <a:t>16/04/2018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D113A-BF3F-4A78-889F-9E7DBC462F1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4D47542-B9BB-480B-A7FA-10D631A842A6}" type="datetimeFigureOut">
              <a:rPr lang="id-ID" smtClean="0"/>
              <a:t>16/04/2018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D3D113A-BF3F-4A78-889F-9E7DBC462F17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4D47542-B9BB-480B-A7FA-10D631A842A6}" type="datetimeFigureOut">
              <a:rPr lang="id-ID" smtClean="0"/>
              <a:t>16/04/2018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D3D113A-BF3F-4A78-889F-9E7DBC462F17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4D47542-B9BB-480B-A7FA-10D631A842A6}" type="datetimeFigureOut">
              <a:rPr lang="id-ID" smtClean="0"/>
              <a:t>16/04/2018</a:t>
            </a:fld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D3D113A-BF3F-4A78-889F-9E7DBC462F17}" type="slidenum">
              <a:rPr lang="id-ID" smtClean="0"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Sistem Kesehatan Lingkungan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By</a:t>
            </a:r>
          </a:p>
          <a:p>
            <a:r>
              <a:rPr lang="id-ID" dirty="0" smtClean="0"/>
              <a:t>Ahmad Irfandi, SKM., MKM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98959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habitat dan kesehatan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Habitat juga ekosistim: ekosistim rawa habitat buaya, habitat serangga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Ekosistim pantai, mangrove, habitat monyet, mangrove, buaya dll.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Habitat kobra, habitat harimau, habitat nyamuk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362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habitat dan kesehatan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Habitat </a:t>
            </a:r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 smtClean="0"/>
              <a:t>penular</a:t>
            </a:r>
            <a:r>
              <a:rPr lang="en-US" dirty="0" smtClean="0"/>
              <a:t> </a:t>
            </a:r>
            <a:r>
              <a:rPr lang="en-US" dirty="0" err="1" smtClean="0"/>
              <a:t>Filariasis</a:t>
            </a:r>
            <a:endParaRPr lang="en-US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Habitat </a:t>
            </a:r>
            <a:r>
              <a:rPr lang="en-US" dirty="0" err="1" smtClean="0"/>
              <a:t>nyamuk</a:t>
            </a:r>
            <a:r>
              <a:rPr lang="en-US" dirty="0" smtClean="0"/>
              <a:t> Anopheles sp.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Habitat </a:t>
            </a:r>
            <a:r>
              <a:rPr lang="en-US" dirty="0" err="1" smtClean="0"/>
              <a:t>tikus</a:t>
            </a:r>
            <a:r>
              <a:rPr lang="en-US" dirty="0" smtClean="0"/>
              <a:t> + </a:t>
            </a:r>
            <a:r>
              <a:rPr lang="en-US" dirty="0" err="1" smtClean="0"/>
              <a:t>pinjal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pes</a:t>
            </a:r>
            <a:r>
              <a:rPr lang="en-US" dirty="0" smtClean="0"/>
              <a:t> (di </a:t>
            </a:r>
            <a:r>
              <a:rPr lang="en-US" dirty="0" err="1" smtClean="0"/>
              <a:t>Boyolali</a:t>
            </a:r>
            <a:r>
              <a:rPr lang="en-US" dirty="0" smtClean="0"/>
              <a:t>, </a:t>
            </a:r>
            <a:r>
              <a:rPr lang="en-US" dirty="0" err="1" smtClean="0"/>
              <a:t>Pasuruan</a:t>
            </a:r>
            <a:r>
              <a:rPr lang="en-US" dirty="0" smtClean="0"/>
              <a:t>)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Habitat </a:t>
            </a:r>
            <a:r>
              <a:rPr lang="en-US" dirty="0" err="1" smtClean="0"/>
              <a:t>burung</a:t>
            </a:r>
            <a:r>
              <a:rPr lang="en-US" dirty="0" smtClean="0"/>
              <a:t> </a:t>
            </a:r>
            <a:r>
              <a:rPr lang="en-US" dirty="0" err="1" smtClean="0"/>
              <a:t>burung</a:t>
            </a:r>
            <a:r>
              <a:rPr lang="en-US" dirty="0" smtClean="0"/>
              <a:t>, </a:t>
            </a:r>
            <a:r>
              <a:rPr lang="en-US" dirty="0" err="1" smtClean="0"/>
              <a:t>kelelawar</a:t>
            </a:r>
            <a:r>
              <a:rPr lang="en-US" dirty="0" smtClean="0"/>
              <a:t> </a:t>
            </a:r>
            <a:r>
              <a:rPr lang="en-US" dirty="0" err="1" smtClean="0"/>
              <a:t>dstnya</a:t>
            </a:r>
            <a:endParaRPr lang="en-US" dirty="0" smtClean="0"/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3260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Perencanaan Program Kesehatan Lingkungan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Perencanaan harus didasarkan kpd analisis dan pemahaman sistem dengan baik</a:t>
            </a:r>
          </a:p>
          <a:p>
            <a:r>
              <a:rPr lang="id-ID" dirty="0" smtClean="0"/>
              <a:t>Perencanaan pada hakikatnya menyusun konsep dan kegiatan yg akan dilaksanakan utk mencapai tujuan dan misi organisasi</a:t>
            </a:r>
          </a:p>
          <a:p>
            <a:r>
              <a:rPr lang="id-ID" dirty="0" smtClean="0"/>
              <a:t>Perencanaan secara implisit mengemban misi organisasi utk mencapai hari depan yg lebih baik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6607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Perencanaan dilihat Jangka Waktu Berlakunya Rencana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Rencana juangka panjang (10-25 tahun)</a:t>
            </a:r>
          </a:p>
          <a:p>
            <a:pPr marL="514350" indent="-514350">
              <a:buAutoNum type="arabicPeriod"/>
            </a:pPr>
            <a:r>
              <a:rPr lang="id-ID" dirty="0" smtClean="0"/>
              <a:t>Rencana jangka menengah (5-7 tahun)</a:t>
            </a:r>
          </a:p>
          <a:p>
            <a:pPr marL="514350" indent="-514350">
              <a:buAutoNum type="arabicPeriod"/>
            </a:pPr>
            <a:r>
              <a:rPr lang="id-ID" dirty="0" smtClean="0"/>
              <a:t>Rencana jangka pendek (berlaku 1 tahun)</a:t>
            </a:r>
          </a:p>
          <a:p>
            <a:pPr marL="514350" indent="-514350"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91446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Perencanaan dilihat dari Tingkatannya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id-ID" dirty="0" smtClean="0"/>
              <a:t>Rencana induk (masterplan)</a:t>
            </a:r>
            <a:r>
              <a:rPr lang="id-ID" dirty="0" smtClean="0">
                <a:sym typeface="Wingdings" pitchFamily="2" charset="2"/>
              </a:rPr>
              <a:t> mempunyai tujuan jangka panjang dan ruang lingkup yg luas</a:t>
            </a:r>
          </a:p>
          <a:p>
            <a:pPr marL="514350" indent="-514350">
              <a:buAutoNum type="alphaLcPeriod"/>
            </a:pPr>
            <a:r>
              <a:rPr lang="id-ID" dirty="0" smtClean="0">
                <a:sym typeface="Wingdings" pitchFamily="2" charset="2"/>
              </a:rPr>
              <a:t>Rencana operasional (operational planning), lebih menitikberatkan pada pedoman atau petunjuk dalam melaksanakan suatu program</a:t>
            </a:r>
          </a:p>
          <a:p>
            <a:pPr marL="514350" indent="-514350">
              <a:buAutoNum type="alphaLcPeriod"/>
            </a:pPr>
            <a:r>
              <a:rPr lang="id-ID" dirty="0" smtClean="0">
                <a:sym typeface="Wingdings" pitchFamily="2" charset="2"/>
              </a:rPr>
              <a:t>Rencana harian (day to day planning) rencana harian yg bersifat rutin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17133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Pererncanaan ditinjau dari Ruang Lingkupnya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Rencana strategis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berisi uraian tentang kebijakan tujuan jangka panjang dan waktu pelaksanaan lama</a:t>
            </a:r>
          </a:p>
          <a:p>
            <a:pPr marL="514350" indent="-514350">
              <a:buAutoNum type="arabicPeriod"/>
            </a:pPr>
            <a:r>
              <a:rPr lang="id-ID" dirty="0" smtClean="0"/>
              <a:t>Rencana taktis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 rencana yg berisi uraian yg bersifat jangka pendek, mudah menyesuaikan kegiatan-kegiatannya asalkan tujuan tidak berubah</a:t>
            </a:r>
          </a:p>
          <a:p>
            <a:pPr marL="514350" indent="-514350">
              <a:buAutoNum type="arabicPeriod"/>
            </a:pPr>
            <a:r>
              <a:rPr lang="id-ID" dirty="0" smtClean="0"/>
              <a:t>Rencana menyeluruh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rencana yg mengandung uraian secara menyeluruh dan lengkap</a:t>
            </a:r>
          </a:p>
          <a:p>
            <a:pPr marL="514350" indent="-514350">
              <a:buAutoNum type="arabicPeriod"/>
            </a:pPr>
            <a:r>
              <a:rPr lang="id-ID" dirty="0" smtClean="0"/>
              <a:t>Rencana terintegrasi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 berisi uraian yg menyeluru bersifat terpadu, misalnya dgn program lain diluar kesehatan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14421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Proses Perencanaan Kes.Lingk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57307"/>
              </p:ext>
            </p:extLst>
          </p:nvPr>
        </p:nvGraphicFramePr>
        <p:xfrm>
          <a:off x="395536" y="1556792"/>
          <a:ext cx="8229600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2804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Proses perencanaan pada umumnya menggunakan pendekatan pemecahan masalah yaitu </a:t>
            </a:r>
            <a:r>
              <a:rPr lang="id-ID" i="1" dirty="0" smtClean="0"/>
              <a:t>Problem Solving for better health</a:t>
            </a:r>
          </a:p>
          <a:p>
            <a:r>
              <a:rPr lang="id-ID" dirty="0" smtClean="0"/>
              <a:t>Problem solving skala kecil yg secara langsung dapat memberi manfaat bagi banyak orang</a:t>
            </a:r>
          </a:p>
          <a:p>
            <a:r>
              <a:rPr lang="id-ID" dirty="0" smtClean="0"/>
              <a:t>Untuk mencapai dampak positif yg lebih besar dalam mengatasi masalah kes. Setempat dibandingkan dgn dampak umum yg telah dicapai walaupun ketersediaan dana tidak memadai</a:t>
            </a:r>
          </a:p>
          <a:p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2418998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Proses dalam </a:t>
            </a:r>
            <a:r>
              <a:rPr lang="id-ID" i="1" dirty="0" smtClean="0"/>
              <a:t>Problem Solving for Better Health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Mendefenisikan masalah secara jelas</a:t>
            </a:r>
          </a:p>
          <a:p>
            <a:pPr>
              <a:buFontTx/>
              <a:buChar char="-"/>
            </a:pPr>
            <a:r>
              <a:rPr lang="id-ID" dirty="0" smtClean="0"/>
              <a:t>Tentukan sifat, besar, sebab dan faktor-faktor penunjang timbulnya suatu masalah kesehatan</a:t>
            </a:r>
          </a:p>
          <a:p>
            <a:pPr>
              <a:buFontTx/>
              <a:buChar char="-"/>
            </a:pPr>
            <a:r>
              <a:rPr lang="id-ID" dirty="0" smtClean="0"/>
              <a:t>Masalah yg didapat harus riil berdasarkan data primer yg didapatkan</a:t>
            </a:r>
          </a:p>
          <a:p>
            <a:pPr>
              <a:buFontTx/>
              <a:buChar char="-"/>
            </a:pPr>
            <a:r>
              <a:rPr lang="id-ID" dirty="0" smtClean="0"/>
              <a:t>Prioritas masalah merupakan masalah kesehatan yg dapat diatasi sendiri</a:t>
            </a:r>
          </a:p>
          <a:p>
            <a:pPr>
              <a:buFontTx/>
              <a:buChar char="-"/>
            </a:pPr>
            <a:r>
              <a:rPr lang="id-ID" dirty="0" smtClean="0"/>
              <a:t>Prinsip utamanya menggunakan sumber daya setempat yg sudah ada utk mengatasi masalah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43403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2. Menentukan bagian realistik dari masalah</a:t>
            </a:r>
          </a:p>
          <a:p>
            <a:r>
              <a:rPr lang="id-ID" dirty="0" smtClean="0"/>
              <a:t>prinsipnya mengatasi masalah bagian demi bagian</a:t>
            </a:r>
          </a:p>
          <a:p>
            <a:r>
              <a:rPr lang="id-ID" dirty="0" smtClean="0"/>
              <a:t>Caranya dgn mengambil bagian yg kecil dari masalah, bagian yg realistik dan dapat dikelola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7838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PENDAHULUAN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978025"/>
            <a:ext cx="86756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Interaksi manusia dengan lingkungan hidupnya yaitu manusia membutuhkan daya dukung lingkungan untuk kelangsungan hidupnya.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Masalah lingkungan hidup sudah ada sejak dahulu,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masalah lingkungan adalah masalah dunia dan masalah kita semua.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Keadaan ini ternyata menyebabkan kita berpikir untuk dapat menanggulangi permasalahan lingkungan secara terpadu dan tuntas.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Daya dukung lingkungan yang terbatas.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385351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3. Mendefenisikan suatu solusi</a:t>
            </a:r>
          </a:p>
          <a:p>
            <a:r>
              <a:rPr lang="id-ID" dirty="0" smtClean="0"/>
              <a:t>Jenis-jenis solusi: pendidikan, biomedis, psikologis, ekonomi, usaha mikro, job training, lingkungan</a:t>
            </a:r>
          </a:p>
          <a:p>
            <a:r>
              <a:rPr lang="id-ID" dirty="0" smtClean="0"/>
              <a:t>Buatlah pertanyaan yg relevan, terdefenisi dgn baik dan dapat dijawab. Misalnya dengan apa, melakukan apa, dengan siapa, dimana, berapa lama, akan mencapai apa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81455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4. Menyusun Plan of Action (POA)</a:t>
            </a:r>
          </a:p>
          <a:p>
            <a:r>
              <a:rPr lang="id-ID" dirty="0" smtClean="0"/>
              <a:t>Merupakan perangkat organisasi, langkah-langkah dan alat komunikasi</a:t>
            </a:r>
          </a:p>
          <a:p>
            <a:r>
              <a:rPr lang="id-ID" dirty="0" smtClean="0"/>
              <a:t>POA dapat menjabarkan rincian dari solusi yg diambil</a:t>
            </a:r>
          </a:p>
          <a:p>
            <a:r>
              <a:rPr lang="id-ID" dirty="0" smtClean="0"/>
              <a:t>POA harus dapat menjabarkan bagaiman anda akan mengevaluasi dampak dari upaya anda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82624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 smtClean="0"/>
              <a:t>Suatu POA seharusnya memiliki 5 komponen utama:</a:t>
            </a:r>
          </a:p>
          <a:p>
            <a:pPr marL="514350" indent="-514350">
              <a:buAutoNum type="arabicPeriod"/>
            </a:pPr>
            <a:r>
              <a:rPr lang="id-ID" dirty="0" smtClean="0"/>
              <a:t>mengapa, jabaran mengapa anda memilih masalah yg akan anda pecahkan</a:t>
            </a:r>
          </a:p>
          <a:p>
            <a:pPr marL="514350" indent="-514350">
              <a:buAutoNum type="arabicPeriod"/>
            </a:pPr>
            <a:r>
              <a:rPr lang="id-ID" dirty="0" smtClean="0"/>
              <a:t>Apa jabaran dari masalah yg anda pilih dan ditulis dlm bentuk pertanyaan yg baik</a:t>
            </a:r>
          </a:p>
          <a:p>
            <a:pPr marL="514350" indent="-514350">
              <a:buAutoNum type="arabicPeriod"/>
            </a:pPr>
            <a:r>
              <a:rPr lang="id-ID" dirty="0" smtClean="0"/>
              <a:t>Bagaimana, menjabarkan metodologi yg akan digunakan utk mengatasi masalah</a:t>
            </a:r>
          </a:p>
          <a:p>
            <a:pPr marL="514350" indent="-514350">
              <a:buAutoNum type="arabicPeriod"/>
            </a:pPr>
            <a:r>
              <a:rPr lang="id-ID" dirty="0" smtClean="0"/>
              <a:t>Evaluasi</a:t>
            </a:r>
          </a:p>
          <a:p>
            <a:pPr marL="514350" indent="-514350">
              <a:buAutoNum type="arabicPeriod"/>
            </a:pPr>
            <a:r>
              <a:rPr lang="id-ID" dirty="0" smtClean="0"/>
              <a:t>Kesinambungan, merupakan pendekatan utk menjamin kesinambungan solusi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86512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2870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b="1" i="1" dirty="0" err="1" smtClean="0">
                <a:solidFill>
                  <a:schemeClr val="accent1">
                    <a:lumMod val="50000"/>
                  </a:schemeClr>
                </a:solidFill>
              </a:rPr>
              <a:t>Mengapa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/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(</a:t>
            </a:r>
            <a:r>
              <a:rPr lang="en-US" dirty="0" err="1" smtClean="0"/>
              <a:t>mis</a:t>
            </a:r>
            <a:r>
              <a:rPr lang="en-US" dirty="0" smtClean="0"/>
              <a:t>. </a:t>
            </a:r>
            <a:r>
              <a:rPr lang="en-US" dirty="0" err="1" smtClean="0"/>
              <a:t>perindukan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 (</a:t>
            </a:r>
            <a:r>
              <a:rPr lang="en-US" dirty="0" err="1" smtClean="0"/>
              <a:t>seperti</a:t>
            </a:r>
            <a:r>
              <a:rPr lang="en-US" dirty="0" smtClean="0"/>
              <a:t> global warming)</a:t>
            </a:r>
          </a:p>
          <a:p>
            <a:pPr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inti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permasalahan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kesehatan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masyarakat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1425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Konsep dan batasan Kes.Lingk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Menurut WHO, Kesehatan adalah keadaan yg meliputi kesehatan fisik, mental dan sosial yang berarti tidak hanya bebas dari suatu kejadian penyakit dan kecacatan</a:t>
            </a:r>
          </a:p>
          <a:p>
            <a:r>
              <a:rPr lang="id-ID" dirty="0" smtClean="0"/>
              <a:t>Sehat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id-ID" dirty="0" smtClean="0"/>
              <a:t> SD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id-ID" dirty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;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tingggal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(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polusi,gangguan</a:t>
            </a:r>
            <a:r>
              <a:rPr lang="en-US" dirty="0" smtClean="0"/>
              <a:t>, </a:t>
            </a:r>
            <a:r>
              <a:rPr lang="en-US" dirty="0" err="1" smtClean="0"/>
              <a:t>patogen,hazard</a:t>
            </a:r>
            <a:r>
              <a:rPr lang="en-US" dirty="0" smtClean="0"/>
              <a:t>) (WHO,</a:t>
            </a:r>
            <a:r>
              <a:rPr lang="id-ID" dirty="0" smtClean="0"/>
              <a:t> </a:t>
            </a:r>
            <a:r>
              <a:rPr lang="en-US" dirty="0" smtClean="0"/>
              <a:t>1992)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79417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357188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/>
              <a:t>Faktor</a:t>
            </a:r>
            <a:r>
              <a:rPr lang="en-US" sz="4000" dirty="0"/>
              <a:t> yang </a:t>
            </a:r>
            <a:r>
              <a:rPr lang="en-US" sz="4000" dirty="0" err="1"/>
              <a:t>mempengaruhi</a:t>
            </a:r>
            <a:r>
              <a:rPr lang="en-US" sz="4000" dirty="0"/>
              <a:t> </a:t>
            </a:r>
            <a:r>
              <a:rPr lang="en-US" sz="4000" dirty="0" err="1"/>
              <a:t>Derajat</a:t>
            </a:r>
            <a:r>
              <a:rPr lang="en-US" sz="4000" dirty="0"/>
              <a:t> </a:t>
            </a:r>
            <a:r>
              <a:rPr lang="en-US" sz="4000" dirty="0" err="1"/>
              <a:t>kesehatan</a:t>
            </a:r>
            <a:r>
              <a:rPr lang="en-US" sz="4000" dirty="0"/>
              <a:t> </a:t>
            </a:r>
            <a:r>
              <a:rPr lang="en-US" sz="4000" dirty="0" err="1"/>
              <a:t>masyarakat</a:t>
            </a:r>
            <a:endParaRPr lang="en-US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90513" y="1719262"/>
            <a:ext cx="7772400" cy="3741738"/>
          </a:xfrm>
        </p:spPr>
        <p:txBody>
          <a:bodyPr/>
          <a:lstStyle/>
          <a:p>
            <a:pPr eaLnBrk="1" hangingPunct="1"/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H.L.Bloom</a:t>
            </a:r>
            <a:r>
              <a:rPr lang="en-US" dirty="0" smtClean="0"/>
              <a:t> di </a:t>
            </a:r>
            <a:r>
              <a:rPr lang="en-US" dirty="0" err="1" smtClean="0"/>
              <a:t>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: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2919413" y="3068638"/>
            <a:ext cx="2514600" cy="1109662"/>
          </a:xfrm>
          <a:prstGeom prst="downArrowCallout">
            <a:avLst>
              <a:gd name="adj1" fmla="val 56652"/>
              <a:gd name="adj2" fmla="val 54932"/>
              <a:gd name="adj3" fmla="val 26463"/>
              <a:gd name="adj4" fmla="val 5712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5867400" y="3398838"/>
            <a:ext cx="1441450" cy="2217737"/>
          </a:xfrm>
          <a:prstGeom prst="leftArrowCallout">
            <a:avLst>
              <a:gd name="adj1" fmla="val 16411"/>
              <a:gd name="adj2" fmla="val 38464"/>
              <a:gd name="adj3" fmla="val 15546"/>
              <a:gd name="adj4" fmla="val 5897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2268538" y="4940300"/>
            <a:ext cx="3816350" cy="1728788"/>
          </a:xfrm>
          <a:prstGeom prst="upArrowCallout">
            <a:avLst>
              <a:gd name="adj1" fmla="val 44621"/>
              <a:gd name="adj2" fmla="val 56936"/>
              <a:gd name="adj3" fmla="val 14866"/>
              <a:gd name="adj4" fmla="val 5765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046413" y="4221163"/>
            <a:ext cx="2246312" cy="663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n-US" sz="1400" b="1" dirty="0">
                <a:latin typeface="Arial" charset="0"/>
              </a:rPr>
              <a:t>DERAJAT KESEHATAN MASYARAKAT</a:t>
            </a:r>
            <a:endParaRPr lang="en-US" sz="1400" dirty="0">
              <a:latin typeface="Arial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622550" y="6065838"/>
            <a:ext cx="3090863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n-US" sz="1400" b="1" dirty="0">
                <a:latin typeface="Arial" charset="0"/>
              </a:rPr>
              <a:t>KESEHATAN LINGKUNGAN</a:t>
            </a:r>
            <a:endParaRPr lang="en-US" sz="1400" dirty="0">
              <a:latin typeface="Arial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130550" y="3116263"/>
            <a:ext cx="2057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n-US" sz="1400" b="1">
                <a:latin typeface="Arial" charset="0"/>
              </a:rPr>
              <a:t>PERILAKU</a:t>
            </a:r>
            <a:endParaRPr lang="en-US" sz="1400">
              <a:latin typeface="Arial" charset="0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187450" y="3684588"/>
            <a:ext cx="2571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n-US" sz="1400" b="1">
                <a:latin typeface="Arial" charset="0"/>
              </a:rPr>
              <a:t>GENETIK</a:t>
            </a:r>
            <a:endParaRPr lang="en-US" sz="1400">
              <a:latin typeface="Arial" charset="0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 rot="-5400000">
            <a:off x="6011862" y="4292601"/>
            <a:ext cx="18002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n-US" sz="1600" b="1">
                <a:latin typeface="Arial" charset="0"/>
              </a:rPr>
              <a:t>Pelayanan Kesehatan</a:t>
            </a:r>
            <a:endParaRPr lang="en-US" sz="1600">
              <a:latin typeface="Arial" charset="0"/>
            </a:endParaRP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827088" y="3357563"/>
            <a:ext cx="1800225" cy="2103437"/>
          </a:xfrm>
          <a:prstGeom prst="rightArrowCallout">
            <a:avLst>
              <a:gd name="adj1" fmla="val 11901"/>
              <a:gd name="adj2" fmla="val 27734"/>
              <a:gd name="adj3" fmla="val 15565"/>
              <a:gd name="adj4" fmla="val 5897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089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Kesehatan Lingkungan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619625"/>
          </a:xfrm>
        </p:spPr>
        <p:txBody>
          <a:bodyPr/>
          <a:lstStyle/>
          <a:p>
            <a:pPr marL="609600" indent="-609600" eaLnBrk="1" hangingPunct="1"/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1295400" lvl="2" indent="-457200" eaLnBrk="1" hangingPunct="1"/>
            <a:r>
              <a:rPr lang="en-US" sz="2000" dirty="0" err="1" smtClean="0"/>
              <a:t>Dalam</a:t>
            </a:r>
            <a:r>
              <a:rPr lang="en-US" sz="2000" dirty="0" smtClean="0"/>
              <a:t> diagram yang </a:t>
            </a:r>
            <a:r>
              <a:rPr lang="en-US" sz="2000" dirty="0" err="1" smtClean="0"/>
              <a:t>diusun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H.L Bloom </a:t>
            </a:r>
            <a:r>
              <a:rPr lang="en-US" sz="2000" dirty="0" err="1" smtClean="0"/>
              <a:t>Peran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 </a:t>
            </a:r>
            <a:r>
              <a:rPr lang="en-US" sz="2000" dirty="0" err="1" smtClean="0"/>
              <a:t>murapak</a:t>
            </a:r>
            <a:r>
              <a:rPr lang="id-ID" sz="2000" dirty="0" smtClean="0"/>
              <a:t>a</a:t>
            </a:r>
            <a:r>
              <a:rPr lang="en-US" sz="2000" dirty="0" smtClean="0"/>
              <a:t>n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terbesar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mempengaruhi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.</a:t>
            </a:r>
          </a:p>
          <a:p>
            <a:pPr marL="609600" indent="-609600" eaLnBrk="1" hangingPunct="1"/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:</a:t>
            </a:r>
          </a:p>
          <a:p>
            <a:pPr marL="1295400" lvl="2" indent="-457200" eaLnBrk="1" hangingPunct="1"/>
            <a:r>
              <a:rPr lang="en-US" sz="2000" dirty="0" smtClean="0"/>
              <a:t>Water borne disease</a:t>
            </a:r>
          </a:p>
          <a:p>
            <a:pPr marL="1295400" lvl="2" indent="-457200" eaLnBrk="1" hangingPunct="1"/>
            <a:r>
              <a:rPr lang="en-US" sz="2000" dirty="0" smtClean="0"/>
              <a:t>Air borne disease</a:t>
            </a:r>
          </a:p>
          <a:p>
            <a:pPr marL="1295400" lvl="2" indent="-457200" eaLnBrk="1" hangingPunct="1"/>
            <a:r>
              <a:rPr lang="en-US" sz="2000" dirty="0" smtClean="0"/>
              <a:t>Field borne disease</a:t>
            </a:r>
          </a:p>
          <a:p>
            <a:pPr marL="1295400" lvl="2" indent="-457200" eaLnBrk="1" hangingPunct="1"/>
            <a:r>
              <a:rPr lang="en-US" sz="2000" dirty="0" smtClean="0"/>
              <a:t>Vector born disease</a:t>
            </a:r>
          </a:p>
        </p:txBody>
      </p:sp>
    </p:spTree>
    <p:extLst>
      <p:ext uri="{BB962C8B-B14F-4D97-AF65-F5344CB8AC3E}">
        <p14:creationId xmlns:p14="http://schemas.microsoft.com/office/powerpoint/2010/main" val="38305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Kesehatan Lingkungan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Water borne diseases,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penyakit</a:t>
            </a:r>
            <a:r>
              <a:rPr lang="en-US" sz="2000" dirty="0"/>
              <a:t> yang </a:t>
            </a:r>
            <a:r>
              <a:rPr lang="en-US" sz="2000" dirty="0" err="1"/>
              <a:t>ditularkan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air </a:t>
            </a:r>
            <a:r>
              <a:rPr lang="en-US" sz="2000" dirty="0" err="1"/>
              <a:t>minum</a:t>
            </a:r>
            <a:r>
              <a:rPr lang="en-US" sz="2000" dirty="0"/>
              <a:t>, di </a:t>
            </a:r>
            <a:r>
              <a:rPr lang="en-US" sz="2000" dirty="0" err="1"/>
              <a:t>mana</a:t>
            </a:r>
            <a:r>
              <a:rPr lang="en-US" sz="2000" dirty="0"/>
              <a:t> air yang </a:t>
            </a:r>
            <a:r>
              <a:rPr lang="en-US" sz="2000" dirty="0" err="1"/>
              <a:t>diminum</a:t>
            </a:r>
            <a:r>
              <a:rPr lang="en-US" sz="2000" dirty="0"/>
              <a:t> </a:t>
            </a:r>
            <a:r>
              <a:rPr lang="en-US" sz="2000" dirty="0" err="1"/>
              <a:t>mengandung</a:t>
            </a:r>
            <a:r>
              <a:rPr lang="en-US" sz="2000" dirty="0"/>
              <a:t> </a:t>
            </a:r>
            <a:r>
              <a:rPr lang="en-US" sz="2000" dirty="0" err="1"/>
              <a:t>kuman</a:t>
            </a:r>
            <a:r>
              <a:rPr lang="en-US" sz="2000" dirty="0"/>
              <a:t> pathogen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menyebabkan</a:t>
            </a:r>
            <a:r>
              <a:rPr lang="en-US" sz="2000" dirty="0"/>
              <a:t> yang </a:t>
            </a:r>
            <a:r>
              <a:rPr lang="en-US" sz="2000" dirty="0" err="1"/>
              <a:t>bersangkutan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sakit</a:t>
            </a:r>
            <a:r>
              <a:rPr lang="en-US" sz="2000" dirty="0"/>
              <a:t>. </a:t>
            </a:r>
            <a:r>
              <a:rPr lang="en-US" sz="2000" dirty="0" err="1"/>
              <a:t>Penyakit-penyakit</a:t>
            </a:r>
            <a:r>
              <a:rPr lang="en-US" sz="2000" dirty="0"/>
              <a:t> yang </a:t>
            </a:r>
            <a:r>
              <a:rPr lang="en-US" sz="2000" dirty="0" err="1"/>
              <a:t>tergolong</a:t>
            </a:r>
            <a:r>
              <a:rPr lang="en-US" sz="2000" dirty="0"/>
              <a:t> water borne diseases </a:t>
            </a:r>
            <a:r>
              <a:rPr lang="en-US" sz="2000" dirty="0" err="1"/>
              <a:t>adalah</a:t>
            </a:r>
            <a:r>
              <a:rPr lang="en-US" sz="2000" dirty="0"/>
              <a:t>: </a:t>
            </a:r>
            <a:r>
              <a:rPr lang="en-US" sz="2000" dirty="0" err="1"/>
              <a:t>kolera</a:t>
            </a:r>
            <a:r>
              <a:rPr lang="en-US" sz="2000" dirty="0"/>
              <a:t>, typhus, </a:t>
            </a:r>
            <a:r>
              <a:rPr lang="en-US" sz="2000" dirty="0" err="1"/>
              <a:t>desentri</a:t>
            </a:r>
            <a:r>
              <a:rPr lang="en-US" sz="2000" dirty="0"/>
              <a:t> , </a:t>
            </a:r>
            <a:r>
              <a:rPr lang="en-US" sz="2000" dirty="0" err="1"/>
              <a:t>dll</a:t>
            </a:r>
            <a:r>
              <a:rPr lang="en-US" sz="2000" dirty="0"/>
              <a:t>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Air Borne diseases, 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penyakit</a:t>
            </a:r>
            <a:r>
              <a:rPr lang="en-US" sz="2000" dirty="0"/>
              <a:t> yang </a:t>
            </a:r>
            <a:r>
              <a:rPr lang="en-US" sz="2000" dirty="0" err="1"/>
              <a:t>berkaitan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udara</a:t>
            </a:r>
            <a:r>
              <a:rPr lang="en-US" sz="2000" dirty="0"/>
              <a:t> yang </a:t>
            </a:r>
            <a:r>
              <a:rPr lang="en-US" sz="2000" dirty="0" err="1"/>
              <a:t>mengandung</a:t>
            </a:r>
            <a:r>
              <a:rPr lang="en-US" sz="2000" dirty="0"/>
              <a:t> agent </a:t>
            </a:r>
            <a:r>
              <a:rPr lang="en-US" sz="2000" dirty="0" err="1"/>
              <a:t>penyakit</a:t>
            </a:r>
            <a:r>
              <a:rPr lang="en-US" sz="2000" dirty="0"/>
              <a:t>. </a:t>
            </a:r>
            <a:r>
              <a:rPr lang="en-US" sz="2000" dirty="0" err="1"/>
              <a:t>Penyakit</a:t>
            </a:r>
            <a:r>
              <a:rPr lang="en-US" sz="2000" dirty="0"/>
              <a:t> yang </a:t>
            </a:r>
            <a:r>
              <a:rPr lang="en-US" sz="2000" dirty="0" err="1"/>
              <a:t>tergolong</a:t>
            </a:r>
            <a:r>
              <a:rPr lang="en-US" sz="2000" dirty="0"/>
              <a:t> di </a:t>
            </a:r>
            <a:r>
              <a:rPr lang="en-US" sz="2000" dirty="0" err="1"/>
              <a:t>sini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: TBC, Flu, ISPA, SARS,  </a:t>
            </a:r>
            <a:r>
              <a:rPr lang="en-US" sz="2000" dirty="0" err="1"/>
              <a:t>dll</a:t>
            </a:r>
            <a:r>
              <a:rPr lang="en-US" sz="2000" dirty="0"/>
              <a:t>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Field Borne diseases, 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penyakit</a:t>
            </a:r>
            <a:r>
              <a:rPr lang="en-US" sz="2000" dirty="0"/>
              <a:t> yang </a:t>
            </a:r>
            <a:r>
              <a:rPr lang="en-US" sz="2000" dirty="0" err="1"/>
              <a:t>disebabkan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agent </a:t>
            </a:r>
            <a:r>
              <a:rPr lang="en-US" sz="2000" dirty="0" err="1"/>
              <a:t>penyakit</a:t>
            </a:r>
            <a:r>
              <a:rPr lang="en-US" sz="2000" dirty="0"/>
              <a:t> yang </a:t>
            </a:r>
            <a:r>
              <a:rPr lang="en-US" sz="2000" dirty="0" err="1"/>
              <a:t>siklus</a:t>
            </a:r>
            <a:r>
              <a:rPr lang="en-US" sz="2000" dirty="0"/>
              <a:t> </a:t>
            </a:r>
            <a:r>
              <a:rPr lang="en-US" sz="2000" dirty="0" err="1"/>
              <a:t>kehidupannya</a:t>
            </a:r>
            <a:r>
              <a:rPr lang="en-US" sz="2000" dirty="0"/>
              <a:t> </a:t>
            </a:r>
            <a:r>
              <a:rPr lang="en-US" sz="2000" dirty="0" err="1"/>
              <a:t>berhubungan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tanah</a:t>
            </a:r>
            <a:r>
              <a:rPr lang="en-US" sz="2000" dirty="0"/>
              <a:t>. </a:t>
            </a:r>
            <a:r>
              <a:rPr lang="en-US" sz="2000" dirty="0" err="1"/>
              <a:t>Penyakit</a:t>
            </a:r>
            <a:r>
              <a:rPr lang="en-US" sz="2000" dirty="0"/>
              <a:t> yang </a:t>
            </a:r>
            <a:r>
              <a:rPr lang="en-US" sz="2000" dirty="0" err="1"/>
              <a:t>tergolong</a:t>
            </a:r>
            <a:r>
              <a:rPr lang="en-US" sz="2000" dirty="0"/>
              <a:t> di </a:t>
            </a:r>
            <a:r>
              <a:rPr lang="en-US" sz="2000" dirty="0" err="1"/>
              <a:t>sini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diare</a:t>
            </a:r>
            <a:r>
              <a:rPr lang="en-US" sz="2000" dirty="0" smtClean="0"/>
              <a:t>,</a:t>
            </a:r>
            <a:r>
              <a:rPr lang="id-ID" sz="2000" dirty="0" smtClean="0"/>
              <a:t> antrax, cacingan dll</a:t>
            </a:r>
            <a:endParaRPr lang="en-US" sz="20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775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1440" rIns="91440" bIns="45720" anchor="ctr"/>
          <a:lstStyle/>
          <a:p>
            <a:pPr eaLnBrk="1" hangingPunct="1"/>
            <a:r>
              <a:rPr lang="en-US" smtClean="0"/>
              <a:t>Kesehatan Lingkungan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Water Related Vectors, </a:t>
            </a:r>
          </a:p>
          <a:p>
            <a:pPr lvl="1" eaLnBrk="1" hangingPunct="1"/>
            <a:r>
              <a:rPr lang="en-US" smtClean="0"/>
              <a:t>Adalah penyakit yang ditularkan oleh vektor penyakit yang sebagian atau seluruhnya perindukannya berada di air. Penyakit yang tergolong di sini adalah malaria, demam berdarah dengue, filariasis dsb.</a:t>
            </a:r>
          </a:p>
        </p:txBody>
      </p:sp>
    </p:spTree>
    <p:extLst>
      <p:ext uri="{BB962C8B-B14F-4D97-AF65-F5344CB8AC3E}">
        <p14:creationId xmlns:p14="http://schemas.microsoft.com/office/powerpoint/2010/main" val="198373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Ekosistim dan Kesehatan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Mikroorganisme</a:t>
            </a:r>
            <a:r>
              <a:rPr lang="en-US" dirty="0" smtClean="0"/>
              <a:t> (virus, </a:t>
            </a:r>
            <a:r>
              <a:rPr lang="en-US" dirty="0" err="1" smtClean="0"/>
              <a:t>bakteri</a:t>
            </a:r>
            <a:r>
              <a:rPr lang="en-US" dirty="0" smtClean="0"/>
              <a:t>, </a:t>
            </a:r>
            <a:r>
              <a:rPr lang="en-US" dirty="0" err="1" smtClean="0"/>
              <a:t>parasit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,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 smtClean="0"/>
              <a:t>toksik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(non-</a:t>
            </a:r>
            <a:r>
              <a:rPr lang="en-US" dirty="0" err="1" smtClean="0"/>
              <a:t>toksik</a:t>
            </a:r>
            <a:r>
              <a:rPr lang="en-US" dirty="0" smtClean="0"/>
              <a:t>?)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(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-heat, </a:t>
            </a:r>
            <a:r>
              <a:rPr lang="en-US" dirty="0" err="1" smtClean="0"/>
              <a:t>debu</a:t>
            </a:r>
            <a:r>
              <a:rPr lang="en-US" dirty="0" smtClean="0"/>
              <a:t>, </a:t>
            </a:r>
            <a:r>
              <a:rPr lang="en-US" dirty="0" err="1" smtClean="0"/>
              <a:t>kebisingan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 ..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/</a:t>
            </a:r>
            <a:r>
              <a:rPr lang="en-US" dirty="0" err="1" smtClean="0"/>
              <a:t>zat</a:t>
            </a:r>
            <a:r>
              <a:rPr lang="en-US" dirty="0" smtClean="0"/>
              <a:t> non living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/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, air, </a:t>
            </a:r>
            <a:r>
              <a:rPr lang="en-US" dirty="0" err="1" smtClean="0"/>
              <a:t>pangan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, </a:t>
            </a:r>
            <a:r>
              <a:rPr lang="en-US" dirty="0" err="1" smtClean="0"/>
              <a:t>sapi</a:t>
            </a:r>
            <a:r>
              <a:rPr lang="en-US" dirty="0" smtClean="0"/>
              <a:t>, </a:t>
            </a:r>
            <a:r>
              <a:rPr lang="en-US" dirty="0" err="1" smtClean="0"/>
              <a:t>kelelawar</a:t>
            </a:r>
            <a:r>
              <a:rPr lang="en-US" dirty="0" smtClean="0"/>
              <a:t>, </a:t>
            </a:r>
            <a:r>
              <a:rPr lang="en-US" dirty="0" err="1" smtClean="0"/>
              <a:t>burung</a:t>
            </a:r>
            <a:r>
              <a:rPr lang="en-US" dirty="0" smtClean="0"/>
              <a:t>, </a:t>
            </a:r>
            <a:r>
              <a:rPr lang="en-US" dirty="0" err="1" smtClean="0"/>
              <a:t>gajah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Kesemuanya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tatanan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ekosistim</a:t>
            </a:r>
            <a:r>
              <a:rPr lang="en-US" dirty="0" smtClean="0"/>
              <a:t>, d</a:t>
            </a:r>
            <a:r>
              <a:rPr lang="id-ID" dirty="0" smtClean="0"/>
              <a:t>imana m</a:t>
            </a:r>
            <a:r>
              <a:rPr lang="en-US" dirty="0" err="1" smtClean="0"/>
              <a:t>anusia</a:t>
            </a:r>
            <a:r>
              <a:rPr lang="en-US" dirty="0" smtClean="0"/>
              <a:t> </a:t>
            </a:r>
            <a:r>
              <a:rPr lang="en-US" dirty="0" err="1" smtClean="0"/>
              <a:t>bertempat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endParaRPr lang="en-US" dirty="0" smtClean="0"/>
          </a:p>
          <a:p>
            <a:pPr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9715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1121</TotalTime>
  <Words>999</Words>
  <Application>Microsoft Office PowerPoint</Application>
  <PresentationFormat>On-screen Show (4:3)</PresentationFormat>
  <Paragraphs>103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Foundry</vt:lpstr>
      <vt:lpstr>Sistem Kesehatan Lingkungan</vt:lpstr>
      <vt:lpstr>PENDAHULUAN</vt:lpstr>
      <vt:lpstr>PowerPoint Presentation</vt:lpstr>
      <vt:lpstr>Konsep dan batasan Kes.Lingk</vt:lpstr>
      <vt:lpstr>Faktor yang mempengaruhi Derajat kesehatan masyarakat</vt:lpstr>
      <vt:lpstr>Kesehatan Lingkungan</vt:lpstr>
      <vt:lpstr>Kesehatan Lingkungan</vt:lpstr>
      <vt:lpstr>Kesehatan Lingkungan</vt:lpstr>
      <vt:lpstr>Ekosistim dan Kesehatan</vt:lpstr>
      <vt:lpstr>habitat dan kesehatan</vt:lpstr>
      <vt:lpstr>habitat dan kesehatan</vt:lpstr>
      <vt:lpstr>Perencanaan Program Kesehatan Lingkungan</vt:lpstr>
      <vt:lpstr>Perencanaan dilihat Jangka Waktu Berlakunya Rencana</vt:lpstr>
      <vt:lpstr>Perencanaan dilihat dari Tingkatannya</vt:lpstr>
      <vt:lpstr>Pererncanaan ditinjau dari Ruang Lingkupnya</vt:lpstr>
      <vt:lpstr>Proses Perencanaan Kes.Lingk</vt:lpstr>
      <vt:lpstr>PowerPoint Presentation</vt:lpstr>
      <vt:lpstr>Proses dalam Problem Solving for Better Health</vt:lpstr>
      <vt:lpstr>PowerPoint Presentation</vt:lpstr>
      <vt:lpstr>PowerPoint Presentation</vt:lpstr>
      <vt:lpstr>PowerPoint Presentation</vt:lpstr>
      <vt:lpstr>PowerPoint Presentation</vt:lpstr>
      <vt:lpstr>Terimakasih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Kesehatan Lingkungan</dc:title>
  <dc:creator>HP PC</dc:creator>
  <cp:lastModifiedBy>HP PC</cp:lastModifiedBy>
  <cp:revision>8</cp:revision>
  <dcterms:created xsi:type="dcterms:W3CDTF">2018-04-16T09:40:38Z</dcterms:created>
  <dcterms:modified xsi:type="dcterms:W3CDTF">2018-04-17T04:22:36Z</dcterms:modified>
</cp:coreProperties>
</file>