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402" y="-6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75D94B-4C72-401D-B3C7-82A1C903C573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d-ID"/>
        </a:p>
      </dgm:t>
    </dgm:pt>
    <dgm:pt modelId="{FC12BC8C-41FA-4973-83B1-F92B8E928614}">
      <dgm:prSet phldrT="[Text]"/>
      <dgm:spPr/>
      <dgm:t>
        <a:bodyPr/>
        <a:lstStyle/>
        <a:p>
          <a:r>
            <a:rPr lang="id-ID" dirty="0" smtClean="0"/>
            <a:t>Sampah Padat</a:t>
          </a:r>
          <a:endParaRPr lang="id-ID" dirty="0"/>
        </a:p>
      </dgm:t>
    </dgm:pt>
    <dgm:pt modelId="{8E7F7679-B923-4F59-AA0F-9ED77EE38094}" type="parTrans" cxnId="{E9BE3695-8931-48F4-A50C-DF0FD00A1D19}">
      <dgm:prSet/>
      <dgm:spPr/>
      <dgm:t>
        <a:bodyPr/>
        <a:lstStyle/>
        <a:p>
          <a:endParaRPr lang="id-ID"/>
        </a:p>
      </dgm:t>
    </dgm:pt>
    <dgm:pt modelId="{C0893E6E-DCD5-451A-91B1-51B42BAC2ED6}" type="sibTrans" cxnId="{E9BE3695-8931-48F4-A50C-DF0FD00A1D19}">
      <dgm:prSet/>
      <dgm:spPr/>
      <dgm:t>
        <a:bodyPr/>
        <a:lstStyle/>
        <a:p>
          <a:endParaRPr lang="id-ID"/>
        </a:p>
      </dgm:t>
    </dgm:pt>
    <dgm:pt modelId="{A7CFD94E-BD77-44F2-B002-B6E637345F03}">
      <dgm:prSet phldrT="[Text]"/>
      <dgm:spPr/>
      <dgm:t>
        <a:bodyPr/>
        <a:lstStyle/>
        <a:p>
          <a:r>
            <a:rPr lang="id-ID" dirty="0" smtClean="0"/>
            <a:t>Sampah Cair</a:t>
          </a:r>
          <a:endParaRPr lang="id-ID" dirty="0"/>
        </a:p>
      </dgm:t>
    </dgm:pt>
    <dgm:pt modelId="{0C709106-725D-4B8F-836F-969849B8F595}" type="parTrans" cxnId="{865A5883-909D-4608-962F-868140DAAF64}">
      <dgm:prSet/>
      <dgm:spPr/>
      <dgm:t>
        <a:bodyPr/>
        <a:lstStyle/>
        <a:p>
          <a:endParaRPr lang="id-ID"/>
        </a:p>
      </dgm:t>
    </dgm:pt>
    <dgm:pt modelId="{26220BB5-5C50-493B-A05D-12E16DC18496}" type="sibTrans" cxnId="{865A5883-909D-4608-962F-868140DAAF64}">
      <dgm:prSet/>
      <dgm:spPr/>
      <dgm:t>
        <a:bodyPr/>
        <a:lstStyle/>
        <a:p>
          <a:endParaRPr lang="id-ID"/>
        </a:p>
      </dgm:t>
    </dgm:pt>
    <dgm:pt modelId="{11B87F9F-036A-46DD-8096-37479C202A13}">
      <dgm:prSet phldrT="[Text]"/>
      <dgm:spPr/>
      <dgm:t>
        <a:bodyPr/>
        <a:lstStyle/>
        <a:p>
          <a:r>
            <a:rPr lang="id-ID" dirty="0" smtClean="0"/>
            <a:t>Sampah Gas</a:t>
          </a:r>
          <a:endParaRPr lang="id-ID" dirty="0"/>
        </a:p>
      </dgm:t>
    </dgm:pt>
    <dgm:pt modelId="{F95965BE-91B7-46C9-BF2F-CA11B5A475DC}" type="parTrans" cxnId="{16E00033-2DBF-4AF1-B95E-22397C0B8019}">
      <dgm:prSet/>
      <dgm:spPr/>
      <dgm:t>
        <a:bodyPr/>
        <a:lstStyle/>
        <a:p>
          <a:endParaRPr lang="id-ID"/>
        </a:p>
      </dgm:t>
    </dgm:pt>
    <dgm:pt modelId="{A3B1806E-F92F-46DF-A4A8-23AB5D79B25E}" type="sibTrans" cxnId="{16E00033-2DBF-4AF1-B95E-22397C0B8019}">
      <dgm:prSet/>
      <dgm:spPr/>
      <dgm:t>
        <a:bodyPr/>
        <a:lstStyle/>
        <a:p>
          <a:endParaRPr lang="id-ID"/>
        </a:p>
      </dgm:t>
    </dgm:pt>
    <dgm:pt modelId="{6855938D-95C5-4C19-9EB4-FCF9252142DE}" type="pres">
      <dgm:prSet presAssocID="{7475D94B-4C72-401D-B3C7-82A1C903C573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6DA2219D-8E61-454C-97FA-F56A8C27A764}" type="pres">
      <dgm:prSet presAssocID="{FC12BC8C-41FA-4973-83B1-F92B8E928614}" presName="comp" presStyleCnt="0"/>
      <dgm:spPr/>
    </dgm:pt>
    <dgm:pt modelId="{0010F78E-7234-4814-98C6-A75749DAE951}" type="pres">
      <dgm:prSet presAssocID="{FC12BC8C-41FA-4973-83B1-F92B8E928614}" presName="box" presStyleLbl="node1" presStyleIdx="0" presStyleCnt="3"/>
      <dgm:spPr/>
      <dgm:t>
        <a:bodyPr/>
        <a:lstStyle/>
        <a:p>
          <a:endParaRPr lang="id-ID"/>
        </a:p>
      </dgm:t>
    </dgm:pt>
    <dgm:pt modelId="{8C3D8C10-1B91-4B95-8FA3-C506DF988852}" type="pres">
      <dgm:prSet presAssocID="{FC12BC8C-41FA-4973-83B1-F92B8E928614}" presName="img" presStyleLbl="fgImgPlace1" presStyleIdx="0" presStyleCnt="3"/>
      <dgm:spPr/>
    </dgm:pt>
    <dgm:pt modelId="{CF3F75FE-78BF-4892-A101-09FFF35033AF}" type="pres">
      <dgm:prSet presAssocID="{FC12BC8C-41FA-4973-83B1-F92B8E928614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26EE8F79-608F-4D30-A22F-BCA641B81796}" type="pres">
      <dgm:prSet presAssocID="{C0893E6E-DCD5-451A-91B1-51B42BAC2ED6}" presName="spacer" presStyleCnt="0"/>
      <dgm:spPr/>
    </dgm:pt>
    <dgm:pt modelId="{C528F1D0-4AF1-4B53-9BBF-9569877340E6}" type="pres">
      <dgm:prSet presAssocID="{A7CFD94E-BD77-44F2-B002-B6E637345F03}" presName="comp" presStyleCnt="0"/>
      <dgm:spPr/>
    </dgm:pt>
    <dgm:pt modelId="{D47FB50B-ABA7-4A40-981C-76AFEC3D40E3}" type="pres">
      <dgm:prSet presAssocID="{A7CFD94E-BD77-44F2-B002-B6E637345F03}" presName="box" presStyleLbl="node1" presStyleIdx="1" presStyleCnt="3"/>
      <dgm:spPr/>
      <dgm:t>
        <a:bodyPr/>
        <a:lstStyle/>
        <a:p>
          <a:endParaRPr lang="id-ID"/>
        </a:p>
      </dgm:t>
    </dgm:pt>
    <dgm:pt modelId="{CB886C30-7B8B-451B-98E8-21461DD4528B}" type="pres">
      <dgm:prSet presAssocID="{A7CFD94E-BD77-44F2-B002-B6E637345F03}" presName="img" presStyleLbl="fgImgPlace1" presStyleIdx="1" presStyleCnt="3"/>
      <dgm:spPr/>
    </dgm:pt>
    <dgm:pt modelId="{B8015FEB-3B7D-444B-A993-5FE05B8ADA84}" type="pres">
      <dgm:prSet presAssocID="{A7CFD94E-BD77-44F2-B002-B6E637345F03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3474121D-6044-4264-A2FE-4346E8D612E9}" type="pres">
      <dgm:prSet presAssocID="{26220BB5-5C50-493B-A05D-12E16DC18496}" presName="spacer" presStyleCnt="0"/>
      <dgm:spPr/>
    </dgm:pt>
    <dgm:pt modelId="{71A1B9A4-4B64-483F-9045-54A6477C2417}" type="pres">
      <dgm:prSet presAssocID="{11B87F9F-036A-46DD-8096-37479C202A13}" presName="comp" presStyleCnt="0"/>
      <dgm:spPr/>
    </dgm:pt>
    <dgm:pt modelId="{79602FB9-E3F3-4E80-9906-97C7C42283FC}" type="pres">
      <dgm:prSet presAssocID="{11B87F9F-036A-46DD-8096-37479C202A13}" presName="box" presStyleLbl="node1" presStyleIdx="2" presStyleCnt="3"/>
      <dgm:spPr/>
      <dgm:t>
        <a:bodyPr/>
        <a:lstStyle/>
        <a:p>
          <a:endParaRPr lang="id-ID"/>
        </a:p>
      </dgm:t>
    </dgm:pt>
    <dgm:pt modelId="{6EF997F9-F89B-4B80-BA3F-C3FB21C370D9}" type="pres">
      <dgm:prSet presAssocID="{11B87F9F-036A-46DD-8096-37479C202A13}" presName="img" presStyleLbl="fgImgPlace1" presStyleIdx="2" presStyleCnt="3"/>
      <dgm:spPr/>
    </dgm:pt>
    <dgm:pt modelId="{5C0FE639-538E-4C0F-99C7-677DCDF05356}" type="pres">
      <dgm:prSet presAssocID="{11B87F9F-036A-46DD-8096-37479C202A13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CC0A3873-CA18-40BA-A6F8-BBDD0D45295D}" type="presOf" srcId="{11B87F9F-036A-46DD-8096-37479C202A13}" destId="{79602FB9-E3F3-4E80-9906-97C7C42283FC}" srcOrd="0" destOrd="0" presId="urn:microsoft.com/office/officeart/2005/8/layout/vList4"/>
    <dgm:cxn modelId="{344E4F33-2017-4E71-BC03-AC69D39C65BD}" type="presOf" srcId="{FC12BC8C-41FA-4973-83B1-F92B8E928614}" destId="{CF3F75FE-78BF-4892-A101-09FFF35033AF}" srcOrd="1" destOrd="0" presId="urn:microsoft.com/office/officeart/2005/8/layout/vList4"/>
    <dgm:cxn modelId="{9E7ABE04-B72B-478D-85B0-806A44BE6CE4}" type="presOf" srcId="{7475D94B-4C72-401D-B3C7-82A1C903C573}" destId="{6855938D-95C5-4C19-9EB4-FCF9252142DE}" srcOrd="0" destOrd="0" presId="urn:microsoft.com/office/officeart/2005/8/layout/vList4"/>
    <dgm:cxn modelId="{E9BE3695-8931-48F4-A50C-DF0FD00A1D19}" srcId="{7475D94B-4C72-401D-B3C7-82A1C903C573}" destId="{FC12BC8C-41FA-4973-83B1-F92B8E928614}" srcOrd="0" destOrd="0" parTransId="{8E7F7679-B923-4F59-AA0F-9ED77EE38094}" sibTransId="{C0893E6E-DCD5-451A-91B1-51B42BAC2ED6}"/>
    <dgm:cxn modelId="{865A5883-909D-4608-962F-868140DAAF64}" srcId="{7475D94B-4C72-401D-B3C7-82A1C903C573}" destId="{A7CFD94E-BD77-44F2-B002-B6E637345F03}" srcOrd="1" destOrd="0" parTransId="{0C709106-725D-4B8F-836F-969849B8F595}" sibTransId="{26220BB5-5C50-493B-A05D-12E16DC18496}"/>
    <dgm:cxn modelId="{0594C6DB-F072-4CF4-991F-5CD1364630D8}" type="presOf" srcId="{A7CFD94E-BD77-44F2-B002-B6E637345F03}" destId="{B8015FEB-3B7D-444B-A993-5FE05B8ADA84}" srcOrd="1" destOrd="0" presId="urn:microsoft.com/office/officeart/2005/8/layout/vList4"/>
    <dgm:cxn modelId="{C8F8ECFB-E1F7-462F-AFB4-CBA259ABA8A3}" type="presOf" srcId="{11B87F9F-036A-46DD-8096-37479C202A13}" destId="{5C0FE639-538E-4C0F-99C7-677DCDF05356}" srcOrd="1" destOrd="0" presId="urn:microsoft.com/office/officeart/2005/8/layout/vList4"/>
    <dgm:cxn modelId="{6BA4BB09-99C7-4E02-8545-63D7C5EA29A0}" type="presOf" srcId="{FC12BC8C-41FA-4973-83B1-F92B8E928614}" destId="{0010F78E-7234-4814-98C6-A75749DAE951}" srcOrd="0" destOrd="0" presId="urn:microsoft.com/office/officeart/2005/8/layout/vList4"/>
    <dgm:cxn modelId="{16E00033-2DBF-4AF1-B95E-22397C0B8019}" srcId="{7475D94B-4C72-401D-B3C7-82A1C903C573}" destId="{11B87F9F-036A-46DD-8096-37479C202A13}" srcOrd="2" destOrd="0" parTransId="{F95965BE-91B7-46C9-BF2F-CA11B5A475DC}" sibTransId="{A3B1806E-F92F-46DF-A4A8-23AB5D79B25E}"/>
    <dgm:cxn modelId="{C359F7C0-A023-4C36-A737-B8002FFE35E3}" type="presOf" srcId="{A7CFD94E-BD77-44F2-B002-B6E637345F03}" destId="{D47FB50B-ABA7-4A40-981C-76AFEC3D40E3}" srcOrd="0" destOrd="0" presId="urn:microsoft.com/office/officeart/2005/8/layout/vList4"/>
    <dgm:cxn modelId="{F1C23F7A-3176-4BE9-B65C-E9DE4CE5AF60}" type="presParOf" srcId="{6855938D-95C5-4C19-9EB4-FCF9252142DE}" destId="{6DA2219D-8E61-454C-97FA-F56A8C27A764}" srcOrd="0" destOrd="0" presId="urn:microsoft.com/office/officeart/2005/8/layout/vList4"/>
    <dgm:cxn modelId="{DCC23AC1-C5BE-4479-AFB8-9C66C774E3E1}" type="presParOf" srcId="{6DA2219D-8E61-454C-97FA-F56A8C27A764}" destId="{0010F78E-7234-4814-98C6-A75749DAE951}" srcOrd="0" destOrd="0" presId="urn:microsoft.com/office/officeart/2005/8/layout/vList4"/>
    <dgm:cxn modelId="{30AA6754-C1FF-44B7-B5D8-6A74F1020A3A}" type="presParOf" srcId="{6DA2219D-8E61-454C-97FA-F56A8C27A764}" destId="{8C3D8C10-1B91-4B95-8FA3-C506DF988852}" srcOrd="1" destOrd="0" presId="urn:microsoft.com/office/officeart/2005/8/layout/vList4"/>
    <dgm:cxn modelId="{4CE0D6E2-46F2-4695-9F78-EFD6CA4CCC94}" type="presParOf" srcId="{6DA2219D-8E61-454C-97FA-F56A8C27A764}" destId="{CF3F75FE-78BF-4892-A101-09FFF35033AF}" srcOrd="2" destOrd="0" presId="urn:microsoft.com/office/officeart/2005/8/layout/vList4"/>
    <dgm:cxn modelId="{A689B701-0A52-4D15-980E-A9F912B22E67}" type="presParOf" srcId="{6855938D-95C5-4C19-9EB4-FCF9252142DE}" destId="{26EE8F79-608F-4D30-A22F-BCA641B81796}" srcOrd="1" destOrd="0" presId="urn:microsoft.com/office/officeart/2005/8/layout/vList4"/>
    <dgm:cxn modelId="{C5A0AB21-43ED-479C-815C-D0725C0EB8EC}" type="presParOf" srcId="{6855938D-95C5-4C19-9EB4-FCF9252142DE}" destId="{C528F1D0-4AF1-4B53-9BBF-9569877340E6}" srcOrd="2" destOrd="0" presId="urn:microsoft.com/office/officeart/2005/8/layout/vList4"/>
    <dgm:cxn modelId="{208AAAC2-0C9B-4E0A-AEA5-A684364AE4A9}" type="presParOf" srcId="{C528F1D0-4AF1-4B53-9BBF-9569877340E6}" destId="{D47FB50B-ABA7-4A40-981C-76AFEC3D40E3}" srcOrd="0" destOrd="0" presId="urn:microsoft.com/office/officeart/2005/8/layout/vList4"/>
    <dgm:cxn modelId="{CEC637CE-DF59-47BD-971B-18011F8A5143}" type="presParOf" srcId="{C528F1D0-4AF1-4B53-9BBF-9569877340E6}" destId="{CB886C30-7B8B-451B-98E8-21461DD4528B}" srcOrd="1" destOrd="0" presId="urn:microsoft.com/office/officeart/2005/8/layout/vList4"/>
    <dgm:cxn modelId="{43F053A0-D9C8-4470-B95F-00F1775E704E}" type="presParOf" srcId="{C528F1D0-4AF1-4B53-9BBF-9569877340E6}" destId="{B8015FEB-3B7D-444B-A993-5FE05B8ADA84}" srcOrd="2" destOrd="0" presId="urn:microsoft.com/office/officeart/2005/8/layout/vList4"/>
    <dgm:cxn modelId="{C5AB0B7C-EFBF-4290-A924-C1D2534CA041}" type="presParOf" srcId="{6855938D-95C5-4C19-9EB4-FCF9252142DE}" destId="{3474121D-6044-4264-A2FE-4346E8D612E9}" srcOrd="3" destOrd="0" presId="urn:microsoft.com/office/officeart/2005/8/layout/vList4"/>
    <dgm:cxn modelId="{E695E96A-6496-4C54-ADC7-BEF17DA98050}" type="presParOf" srcId="{6855938D-95C5-4C19-9EB4-FCF9252142DE}" destId="{71A1B9A4-4B64-483F-9045-54A6477C2417}" srcOrd="4" destOrd="0" presId="urn:microsoft.com/office/officeart/2005/8/layout/vList4"/>
    <dgm:cxn modelId="{4D618CDF-CE52-4D48-B50F-050090B04850}" type="presParOf" srcId="{71A1B9A4-4B64-483F-9045-54A6477C2417}" destId="{79602FB9-E3F3-4E80-9906-97C7C42283FC}" srcOrd="0" destOrd="0" presId="urn:microsoft.com/office/officeart/2005/8/layout/vList4"/>
    <dgm:cxn modelId="{7D1D29B9-9FE4-4B32-9D27-948D5B700220}" type="presParOf" srcId="{71A1B9A4-4B64-483F-9045-54A6477C2417}" destId="{6EF997F9-F89B-4B80-BA3F-C3FB21C370D9}" srcOrd="1" destOrd="0" presId="urn:microsoft.com/office/officeart/2005/8/layout/vList4"/>
    <dgm:cxn modelId="{1B1082FF-08AC-454F-A6CE-099504CC3EDD}" type="presParOf" srcId="{71A1B9A4-4B64-483F-9045-54A6477C2417}" destId="{5C0FE639-538E-4C0F-99C7-677DCDF05356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10F78E-7234-4814-98C6-A75749DAE951}">
      <dsp:nvSpPr>
        <dsp:cNvPr id="0" name=""/>
        <dsp:cNvSpPr/>
      </dsp:nvSpPr>
      <dsp:spPr>
        <a:xfrm>
          <a:off x="0" y="0"/>
          <a:ext cx="7920880" cy="126999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000" kern="1200" dirty="0" smtClean="0"/>
            <a:t>Sampah Padat</a:t>
          </a:r>
          <a:endParaRPr lang="id-ID" sz="6000" kern="1200" dirty="0"/>
        </a:p>
      </dsp:txBody>
      <dsp:txXfrm>
        <a:off x="1711176" y="0"/>
        <a:ext cx="6209704" cy="1269999"/>
      </dsp:txXfrm>
    </dsp:sp>
    <dsp:sp modelId="{8C3D8C10-1B91-4B95-8FA3-C506DF988852}">
      <dsp:nvSpPr>
        <dsp:cNvPr id="0" name=""/>
        <dsp:cNvSpPr/>
      </dsp:nvSpPr>
      <dsp:spPr>
        <a:xfrm>
          <a:off x="126999" y="126999"/>
          <a:ext cx="1584176" cy="1015999"/>
        </a:xfrm>
        <a:prstGeom prst="roundRect">
          <a:avLst>
            <a:gd name="adj" fmla="val 1000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FB50B-ABA7-4A40-981C-76AFEC3D40E3}">
      <dsp:nvSpPr>
        <dsp:cNvPr id="0" name=""/>
        <dsp:cNvSpPr/>
      </dsp:nvSpPr>
      <dsp:spPr>
        <a:xfrm>
          <a:off x="0" y="1396999"/>
          <a:ext cx="7920880" cy="126999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000" kern="1200" dirty="0" smtClean="0"/>
            <a:t>Sampah Cair</a:t>
          </a:r>
          <a:endParaRPr lang="id-ID" sz="6000" kern="1200" dirty="0"/>
        </a:p>
      </dsp:txBody>
      <dsp:txXfrm>
        <a:off x="1711176" y="1396999"/>
        <a:ext cx="6209704" cy="1269999"/>
      </dsp:txXfrm>
    </dsp:sp>
    <dsp:sp modelId="{CB886C30-7B8B-451B-98E8-21461DD4528B}">
      <dsp:nvSpPr>
        <dsp:cNvPr id="0" name=""/>
        <dsp:cNvSpPr/>
      </dsp:nvSpPr>
      <dsp:spPr>
        <a:xfrm>
          <a:off x="126999" y="1523999"/>
          <a:ext cx="1584176" cy="1015999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02FB9-E3F3-4E80-9906-97C7C42283FC}">
      <dsp:nvSpPr>
        <dsp:cNvPr id="0" name=""/>
        <dsp:cNvSpPr/>
      </dsp:nvSpPr>
      <dsp:spPr>
        <a:xfrm>
          <a:off x="0" y="2793999"/>
          <a:ext cx="7920880" cy="126999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0" tIns="228600" rIns="228600" bIns="228600" numCol="1" spcCol="1270" anchor="ctr" anchorCtr="0">
          <a:noAutofit/>
        </a:bodyPr>
        <a:lstStyle/>
        <a:p>
          <a:pPr lvl="0" algn="l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6000" kern="1200" dirty="0" smtClean="0"/>
            <a:t>Sampah Gas</a:t>
          </a:r>
          <a:endParaRPr lang="id-ID" sz="6000" kern="1200" dirty="0"/>
        </a:p>
      </dsp:txBody>
      <dsp:txXfrm>
        <a:off x="1711176" y="2793999"/>
        <a:ext cx="6209704" cy="1269999"/>
      </dsp:txXfrm>
    </dsp:sp>
    <dsp:sp modelId="{6EF997F9-F89B-4B80-BA3F-C3FB21C370D9}">
      <dsp:nvSpPr>
        <dsp:cNvPr id="0" name=""/>
        <dsp:cNvSpPr/>
      </dsp:nvSpPr>
      <dsp:spPr>
        <a:xfrm>
          <a:off x="126999" y="2920999"/>
          <a:ext cx="1584176" cy="1015999"/>
        </a:xfrm>
        <a:prstGeom prst="roundRect">
          <a:avLst>
            <a:gd name="adj" fmla="val 10000"/>
          </a:avLst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D5869-7C93-4836-A906-E43FC6D5A519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FE940-1626-4D25-A7F1-00A88817DD98}" type="slidenum">
              <a:rPr lang="id-ID" smtClean="0"/>
              <a:t>‹#›</a:t>
            </a:fld>
            <a:endParaRPr lang="id-ID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D5869-7C93-4836-A906-E43FC6D5A519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FE940-1626-4D25-A7F1-00A88817DD9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D5869-7C93-4836-A906-E43FC6D5A519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FE940-1626-4D25-A7F1-00A88817DD9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D5869-7C93-4836-A906-E43FC6D5A519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FE940-1626-4D25-A7F1-00A88817DD9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D5869-7C93-4836-A906-E43FC6D5A519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FE940-1626-4D25-A7F1-00A88817DD98}" type="slidenum">
              <a:rPr lang="id-ID" smtClean="0"/>
              <a:t>‹#›</a:t>
            </a:fld>
            <a:endParaRPr lang="id-ID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D5869-7C93-4836-A906-E43FC6D5A519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FE940-1626-4D25-A7F1-00A88817DD9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D5869-7C93-4836-A906-E43FC6D5A519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FE940-1626-4D25-A7F1-00A88817DD9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D5869-7C93-4836-A906-E43FC6D5A519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FE940-1626-4D25-A7F1-00A88817DD9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D5869-7C93-4836-A906-E43FC6D5A519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FE940-1626-4D25-A7F1-00A88817DD98}" type="slidenum">
              <a:rPr lang="id-ID" smtClean="0"/>
              <a:t>‹#›</a:t>
            </a:fld>
            <a:endParaRPr lang="id-ID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D5869-7C93-4836-A906-E43FC6D5A519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FE940-1626-4D25-A7F1-00A88817DD98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B5D5869-7C93-4836-A906-E43FC6D5A519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B0FE940-1626-4D25-A7F1-00A88817DD98}" type="slidenum">
              <a:rPr lang="id-ID" smtClean="0"/>
              <a:t>‹#›</a:t>
            </a:fld>
            <a:endParaRPr lang="id-ID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B5D5869-7C93-4836-A906-E43FC6D5A519}" type="datetimeFigureOut">
              <a:rPr lang="id-ID" smtClean="0"/>
              <a:t>23/05/2018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id-ID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3B0FE940-1626-4D25-A7F1-00A88817DD98}" type="slidenum">
              <a:rPr lang="id-ID" smtClean="0"/>
              <a:t>‹#›</a:t>
            </a:fld>
            <a:endParaRPr lang="id-ID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Identifikasi Masalah Kesehatan Lingkungan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d-ID" dirty="0" smtClean="0"/>
              <a:t>By</a:t>
            </a:r>
          </a:p>
          <a:p>
            <a:r>
              <a:rPr lang="id-ID" dirty="0" smtClean="0"/>
              <a:t>Ahmad Irfandi, SKM., MKM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39346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Masalah Penyediaan Air Bersih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dirty="0" smtClean="0"/>
              <a:t>Air sangat penting bagi kehidupan manusia</a:t>
            </a:r>
          </a:p>
          <a:p>
            <a:r>
              <a:rPr lang="id-ID" dirty="0" smtClean="0"/>
              <a:t>Didalam tubuh manusia dewasa komposisi air 55-60% dari berat badan, anak-anak 65%, dan bayi 80%</a:t>
            </a:r>
          </a:p>
          <a:p>
            <a:r>
              <a:rPr lang="id-ID" dirty="0" smtClean="0"/>
              <a:t>Menurut WHO dinegara-negara maju kebutuhan air setiap orang 60-120 L/hari, di negara-negara berkembang 30-60 L/hari</a:t>
            </a:r>
          </a:p>
          <a:p>
            <a:r>
              <a:rPr lang="id-ID" dirty="0" smtClean="0"/>
              <a:t>Air minum harus memenuhi standar Permenkes 492 tahun 2010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52650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</a:rPr>
              <a:t>Jenis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Arial Black" pitchFamily="34" charset="0"/>
              </a:rPr>
              <a:t>sumber</a:t>
            </a:r>
            <a:r>
              <a:rPr lang="en-US" sz="4000" dirty="0" smtClean="0">
                <a:solidFill>
                  <a:schemeClr val="tx1"/>
                </a:solidFill>
                <a:latin typeface="Arial Black" pitchFamily="34" charset="0"/>
              </a:rPr>
              <a:t> air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id-ID" sz="2000" dirty="0" err="1"/>
              <a:t>D</a:t>
            </a:r>
            <a:r>
              <a:rPr lang="en-US" sz="2000" dirty="0" err="1" smtClean="0"/>
              <a:t>ari</a:t>
            </a:r>
            <a:r>
              <a:rPr lang="en-US" sz="2000" dirty="0" smtClean="0"/>
              <a:t> </a:t>
            </a:r>
            <a:r>
              <a:rPr lang="en-US" sz="2000" dirty="0" err="1" smtClean="0"/>
              <a:t>siklus</a:t>
            </a:r>
            <a:r>
              <a:rPr lang="en-US" sz="2000" dirty="0" smtClean="0"/>
              <a:t> </a:t>
            </a:r>
            <a:r>
              <a:rPr lang="en-US" sz="2000" dirty="0" err="1" smtClean="0"/>
              <a:t>hidrologi</a:t>
            </a:r>
            <a:r>
              <a:rPr lang="en-US" sz="2000" dirty="0" smtClean="0"/>
              <a:t> </a:t>
            </a:r>
            <a:r>
              <a:rPr lang="en-US" sz="2000" dirty="0" err="1" smtClean="0"/>
              <a:t>maka</a:t>
            </a:r>
            <a:r>
              <a:rPr lang="en-US" sz="2000" dirty="0" smtClean="0"/>
              <a:t> </a:t>
            </a:r>
            <a:r>
              <a:rPr lang="en-US" sz="2000" dirty="0" err="1" smtClean="0"/>
              <a:t>terlihat</a:t>
            </a:r>
            <a:r>
              <a:rPr lang="en-US" sz="2000" dirty="0" smtClean="0"/>
              <a:t> </a:t>
            </a:r>
            <a:r>
              <a:rPr lang="en-US" sz="2000" dirty="0" err="1" smtClean="0"/>
              <a:t>adanya</a:t>
            </a:r>
            <a:r>
              <a:rPr lang="en-US" sz="2000" dirty="0" smtClean="0"/>
              <a:t> </a:t>
            </a:r>
            <a:r>
              <a:rPr lang="en-US" sz="2000" dirty="0" err="1" smtClean="0"/>
              <a:t>berbagai</a:t>
            </a:r>
            <a:r>
              <a:rPr lang="en-US" sz="2000" dirty="0" smtClean="0"/>
              <a:t>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air yang </a:t>
            </a:r>
            <a:r>
              <a:rPr lang="en-US" sz="2000" dirty="0" err="1" smtClean="0"/>
              <a:t>dibagi</a:t>
            </a:r>
            <a:r>
              <a:rPr lang="en-US" sz="2000" dirty="0" smtClean="0"/>
              <a:t> </a:t>
            </a:r>
            <a:r>
              <a:rPr lang="en-US" sz="2000" dirty="0" err="1" smtClean="0"/>
              <a:t>menjadi</a:t>
            </a:r>
            <a:r>
              <a:rPr lang="en-US" sz="2000" dirty="0" smtClean="0"/>
              <a:t> :</a:t>
            </a:r>
          </a:p>
          <a:p>
            <a:pPr eaLnBrk="1" hangingPunct="1">
              <a:lnSpc>
                <a:spcPct val="80000"/>
              </a:lnSpc>
              <a:spcBef>
                <a:spcPct val="65000"/>
              </a:spcBef>
              <a:buFont typeface="Wingdings" pitchFamily="2" charset="2"/>
              <a:buNone/>
            </a:pPr>
            <a:r>
              <a:rPr lang="id-ID" sz="2000" dirty="0" smtClean="0"/>
              <a:t>1. </a:t>
            </a:r>
            <a:r>
              <a:rPr lang="id-ID" sz="2000" b="1" dirty="0" smtClean="0"/>
              <a:t>B</a:t>
            </a:r>
            <a:r>
              <a:rPr lang="en-US" sz="2000" b="1" dirty="0" err="1" smtClean="0"/>
              <a:t>erdasarkan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letak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air </a:t>
            </a:r>
            <a:r>
              <a:rPr lang="en-US" sz="2000" dirty="0" err="1" smtClean="0"/>
              <a:t>angkasa</a:t>
            </a:r>
            <a:r>
              <a:rPr lang="en-US" sz="2000" dirty="0" smtClean="0"/>
              <a:t>. (air </a:t>
            </a:r>
            <a:r>
              <a:rPr lang="en-US" sz="2000" dirty="0" err="1" smtClean="0"/>
              <a:t>hujan</a:t>
            </a:r>
            <a:r>
              <a:rPr lang="en-US" sz="2000" dirty="0" smtClean="0"/>
              <a:t>, </a:t>
            </a:r>
            <a:r>
              <a:rPr lang="en-US" sz="2000" dirty="0" err="1" smtClean="0"/>
              <a:t>embun</a:t>
            </a:r>
            <a:r>
              <a:rPr lang="en-US" sz="2000" dirty="0" smtClean="0"/>
              <a:t>, </a:t>
            </a:r>
            <a:r>
              <a:rPr lang="en-US" sz="2000" dirty="0" err="1" smtClean="0"/>
              <a:t>salju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- air yang </a:t>
            </a:r>
            <a:r>
              <a:rPr lang="en-US" sz="2000" dirty="0" err="1" smtClean="0"/>
              <a:t>merupakan</a:t>
            </a:r>
            <a:r>
              <a:rPr lang="en-US" sz="2000" dirty="0" smtClean="0"/>
              <a:t> </a:t>
            </a:r>
            <a:r>
              <a:rPr lang="en-US" sz="2000" dirty="0" err="1" smtClean="0"/>
              <a:t>hasil</a:t>
            </a:r>
            <a:r>
              <a:rPr lang="en-US" sz="2000" dirty="0" smtClean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proses  </a:t>
            </a:r>
            <a:r>
              <a:rPr lang="en-US" sz="2000" dirty="0" err="1" smtClean="0"/>
              <a:t>penyubliman</a:t>
            </a:r>
            <a:r>
              <a:rPr lang="en-US" sz="2000" dirty="0" smtClean="0"/>
              <a:t> </a:t>
            </a:r>
            <a:r>
              <a:rPr lang="en-US" sz="2000" dirty="0" err="1" smtClean="0"/>
              <a:t>awan</a:t>
            </a:r>
            <a:r>
              <a:rPr lang="en-US" sz="2000" dirty="0" smtClean="0"/>
              <a:t> </a:t>
            </a:r>
            <a:r>
              <a:rPr lang="en-US" sz="2000" dirty="0" err="1" smtClean="0"/>
              <a:t>atau</a:t>
            </a:r>
            <a:r>
              <a:rPr lang="en-US" sz="2000" dirty="0" smtClean="0"/>
              <a:t> </a:t>
            </a:r>
            <a:r>
              <a:rPr lang="en-US" sz="2000" dirty="0" err="1" smtClean="0"/>
              <a:t>uap</a:t>
            </a:r>
            <a:r>
              <a:rPr lang="en-US" sz="2000" dirty="0" smtClean="0"/>
              <a:t> air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air </a:t>
            </a:r>
            <a:r>
              <a:rPr lang="en-US" sz="2000" dirty="0" err="1" smtClean="0"/>
              <a:t>permukaan</a:t>
            </a:r>
            <a:r>
              <a:rPr lang="en-US" sz="2000" dirty="0" smtClean="0"/>
              <a:t> (air </a:t>
            </a:r>
            <a:r>
              <a:rPr lang="en-US" sz="2000" dirty="0" err="1" smtClean="0"/>
              <a:t>sungai</a:t>
            </a:r>
            <a:r>
              <a:rPr lang="en-US" sz="2000" dirty="0" smtClean="0"/>
              <a:t>, air </a:t>
            </a:r>
            <a:r>
              <a:rPr lang="en-US" sz="2000" dirty="0" err="1" smtClean="0"/>
              <a:t>danau</a:t>
            </a:r>
            <a:r>
              <a:rPr lang="en-US" sz="2000" dirty="0" smtClean="0"/>
              <a:t>, </a:t>
            </a:r>
            <a:r>
              <a:rPr lang="id-ID" sz="2000" dirty="0" smtClean="0"/>
              <a:t>waduk, </a:t>
            </a:r>
            <a:r>
              <a:rPr lang="en-US" sz="2000" dirty="0" err="1" smtClean="0"/>
              <a:t>dll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-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air yang </a:t>
            </a:r>
            <a:r>
              <a:rPr lang="en-US" sz="2000" dirty="0" err="1" smtClean="0"/>
              <a:t>mengalir</a:t>
            </a:r>
            <a:r>
              <a:rPr lang="en-US" sz="2000" dirty="0" smtClean="0"/>
              <a:t> di </a:t>
            </a:r>
            <a:r>
              <a:rPr lang="en-US" sz="2000" dirty="0" err="1" smtClean="0"/>
              <a:t>permukaan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air </a:t>
            </a:r>
            <a:r>
              <a:rPr lang="en-US" sz="2000" dirty="0" err="1" smtClean="0"/>
              <a:t>tanah</a:t>
            </a:r>
            <a:r>
              <a:rPr lang="en-US" sz="2000" dirty="0" smtClean="0"/>
              <a:t> (</a:t>
            </a:r>
            <a:r>
              <a:rPr lang="en-US" sz="2000" dirty="0" err="1" smtClean="0"/>
              <a:t>mata</a:t>
            </a:r>
            <a:r>
              <a:rPr lang="en-US" sz="2000" dirty="0" smtClean="0"/>
              <a:t> air, </a:t>
            </a:r>
            <a:r>
              <a:rPr lang="en-US" sz="2000" dirty="0" err="1" smtClean="0"/>
              <a:t>sumur</a:t>
            </a:r>
            <a:r>
              <a:rPr lang="en-US" sz="2000" dirty="0" smtClean="0"/>
              <a:t>, </a:t>
            </a:r>
            <a:r>
              <a:rPr lang="en-US" sz="2000" dirty="0" err="1" smtClean="0"/>
              <a:t>artesis</a:t>
            </a:r>
            <a:r>
              <a:rPr lang="en-US" sz="2000" dirty="0" smtClean="0"/>
              <a:t>, </a:t>
            </a:r>
            <a:r>
              <a:rPr lang="en-US" sz="2000" dirty="0" err="1" smtClean="0"/>
              <a:t>dll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- </a:t>
            </a:r>
            <a:r>
              <a:rPr lang="en-US" sz="2000" dirty="0" err="1" smtClean="0"/>
              <a:t>adalah</a:t>
            </a:r>
            <a:r>
              <a:rPr lang="en-US" sz="2000" dirty="0" smtClean="0"/>
              <a:t> air yang </a:t>
            </a:r>
            <a:r>
              <a:rPr lang="en-US" sz="2000" dirty="0" err="1" smtClean="0"/>
              <a:t>berada</a:t>
            </a:r>
            <a:r>
              <a:rPr lang="en-US" sz="2000" dirty="0" smtClean="0"/>
              <a:t> di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lapisan</a:t>
            </a:r>
            <a:r>
              <a:rPr lang="en-US" sz="2000" dirty="0" smtClean="0"/>
              <a:t> </a:t>
            </a:r>
            <a:r>
              <a:rPr lang="en-US" sz="2000" dirty="0" err="1" smtClean="0"/>
              <a:t>tanah</a:t>
            </a:r>
            <a:endParaRPr lang="id-ID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id-ID" sz="2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id-ID" sz="2000" dirty="0" smtClean="0"/>
              <a:t>2. </a:t>
            </a:r>
            <a:r>
              <a:rPr lang="id-ID" sz="2000" b="1" dirty="0" err="1"/>
              <a:t>B</a:t>
            </a:r>
            <a:r>
              <a:rPr lang="en-US" sz="2000" b="1" dirty="0" err="1" smtClean="0"/>
              <a:t>erdasarkan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terjadinya</a:t>
            </a:r>
            <a:endParaRPr lang="en-US" sz="2000" b="1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sumber</a:t>
            </a:r>
            <a:r>
              <a:rPr lang="en-US" sz="2000" dirty="0" smtClean="0"/>
              <a:t> air </a:t>
            </a:r>
            <a:r>
              <a:rPr lang="en-US" sz="2000" dirty="0" err="1" smtClean="0"/>
              <a:t>alami</a:t>
            </a:r>
            <a:r>
              <a:rPr lang="en-US" sz="2000" dirty="0" smtClean="0"/>
              <a:t> (</a:t>
            </a:r>
            <a:r>
              <a:rPr lang="en-US" sz="2000" dirty="0" err="1" smtClean="0"/>
              <a:t>sungai</a:t>
            </a:r>
            <a:r>
              <a:rPr lang="en-US" sz="2000" dirty="0" smtClean="0"/>
              <a:t>, </a:t>
            </a:r>
            <a:r>
              <a:rPr lang="en-US" sz="2000" dirty="0" err="1" smtClean="0"/>
              <a:t>danau</a:t>
            </a:r>
            <a:r>
              <a:rPr lang="en-US" sz="2000" dirty="0" smtClean="0"/>
              <a:t>, </a:t>
            </a:r>
            <a:r>
              <a:rPr lang="en-US" sz="2000" dirty="0" err="1" smtClean="0"/>
              <a:t>dll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-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air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dengan</a:t>
            </a:r>
            <a:r>
              <a:rPr lang="en-US" sz="2000" dirty="0" smtClean="0"/>
              <a:t> </a:t>
            </a:r>
            <a:r>
              <a:rPr lang="en-US" sz="2000" dirty="0" err="1" smtClean="0"/>
              <a:t>sendirinya</a:t>
            </a:r>
            <a:endParaRPr lang="en-US" sz="2000" dirty="0" smtClean="0"/>
          </a:p>
          <a:p>
            <a:pPr eaLnBrk="1" hangingPunct="1">
              <a:lnSpc>
                <a:spcPct val="80000"/>
              </a:lnSpc>
            </a:pPr>
            <a:r>
              <a:rPr lang="en-US" sz="2000" dirty="0" err="1" smtClean="0"/>
              <a:t>sumber</a:t>
            </a:r>
            <a:r>
              <a:rPr lang="en-US" sz="2000" dirty="0" smtClean="0"/>
              <a:t> air </a:t>
            </a:r>
            <a:r>
              <a:rPr lang="en-US" sz="2000" dirty="0" err="1" smtClean="0"/>
              <a:t>buatan</a:t>
            </a:r>
            <a:r>
              <a:rPr lang="en-US" sz="2000" dirty="0" smtClean="0"/>
              <a:t> (</a:t>
            </a:r>
            <a:r>
              <a:rPr lang="en-US" sz="2000" dirty="0" err="1" smtClean="0"/>
              <a:t>sumur</a:t>
            </a:r>
            <a:r>
              <a:rPr lang="en-US" sz="2000" dirty="0" smtClean="0"/>
              <a:t>, </a:t>
            </a:r>
            <a:r>
              <a:rPr lang="en-US" sz="2000" dirty="0" err="1" smtClean="0"/>
              <a:t>waduk</a:t>
            </a:r>
            <a:r>
              <a:rPr lang="en-US" sz="2000" dirty="0" smtClean="0"/>
              <a:t>, </a:t>
            </a:r>
            <a:r>
              <a:rPr lang="en-US" sz="2000" dirty="0" err="1" smtClean="0"/>
              <a:t>dll</a:t>
            </a:r>
            <a:r>
              <a:rPr lang="en-US" sz="2000" dirty="0" smtClean="0"/>
              <a:t>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 smtClean="0"/>
              <a:t>	- </a:t>
            </a:r>
            <a:r>
              <a:rPr lang="en-US" sz="2000" dirty="0" err="1" smtClean="0"/>
              <a:t>sumber</a:t>
            </a:r>
            <a:r>
              <a:rPr lang="en-US" sz="2000" dirty="0" smtClean="0"/>
              <a:t> air yang </a:t>
            </a:r>
            <a:r>
              <a:rPr lang="en-US" sz="2000" dirty="0" err="1" smtClean="0"/>
              <a:t>terjadi</a:t>
            </a:r>
            <a:r>
              <a:rPr lang="en-US" sz="2000" dirty="0" smtClean="0"/>
              <a:t> </a:t>
            </a:r>
            <a:r>
              <a:rPr lang="en-US" sz="2000" dirty="0" err="1" smtClean="0"/>
              <a:t>karena</a:t>
            </a:r>
            <a:r>
              <a:rPr lang="en-US" sz="2000" dirty="0" smtClean="0"/>
              <a:t> </a:t>
            </a:r>
            <a:r>
              <a:rPr lang="en-US" sz="2000" dirty="0" err="1" smtClean="0"/>
              <a:t>ada</a:t>
            </a:r>
            <a:r>
              <a:rPr lang="en-US" sz="2000" dirty="0" smtClean="0"/>
              <a:t> </a:t>
            </a:r>
            <a:r>
              <a:rPr lang="en-US" sz="2000" dirty="0" err="1" smtClean="0"/>
              <a:t>campur</a:t>
            </a:r>
            <a:r>
              <a:rPr lang="en-US" sz="2000" dirty="0" smtClean="0"/>
              <a:t> </a:t>
            </a:r>
            <a:r>
              <a:rPr lang="en-US" sz="2000" dirty="0" err="1" smtClean="0"/>
              <a:t>tangan</a:t>
            </a:r>
            <a:r>
              <a:rPr lang="en-US" sz="2000" dirty="0" smtClean="0"/>
              <a:t>   </a:t>
            </a:r>
            <a:r>
              <a:rPr lang="en-US" sz="2000" dirty="0" err="1" smtClean="0"/>
              <a:t>manusia</a:t>
            </a:r>
            <a:r>
              <a:rPr lang="en-US" sz="2000" dirty="0" smtClean="0"/>
              <a:t>.</a:t>
            </a:r>
          </a:p>
          <a:p>
            <a:pPr eaLnBrk="1" hangingPunct="1">
              <a:lnSpc>
                <a:spcPct val="80000"/>
              </a:lnSpc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9963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Masalah Pembuangan Air Limbah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Air limbah adalah sisa buangan yg berasal dari rumah tangga, industri maupun tempat-tempat umum lainnya dan pada umumnya mengandung bahan-bahan/zat-zat yg membahayakan kesehatan</a:t>
            </a:r>
          </a:p>
          <a:p>
            <a:r>
              <a:rPr lang="id-ID" dirty="0" smtClean="0"/>
              <a:t>Lebih kurang 80% dari air yg digunakan utk kegiatan manusia dibuang dalam bentuk kotor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226372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Sumber air limbah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Air buangan yg berasal dari rumah tangga (domestic waste water)</a:t>
            </a:r>
          </a:p>
          <a:p>
            <a:pPr marL="400050" lvl="1" indent="0">
              <a:buNone/>
            </a:pPr>
            <a:r>
              <a:rPr lang="id-ID" dirty="0" smtClean="0"/>
              <a:t>Air limbah yg berasal dari pemukiman penduduk</a:t>
            </a:r>
          </a:p>
          <a:p>
            <a:pPr marL="514350" indent="-514350">
              <a:buAutoNum type="arabicPeriod"/>
            </a:pPr>
            <a:r>
              <a:rPr lang="id-ID" dirty="0" smtClean="0"/>
              <a:t>Air buangan industri (industrial waste water)</a:t>
            </a:r>
          </a:p>
          <a:p>
            <a:pPr marL="400050" lvl="1" indent="0">
              <a:buNone/>
            </a:pPr>
            <a:r>
              <a:rPr lang="id-ID" dirty="0" smtClean="0"/>
              <a:t>Air limbah yg berasal dari berbagai jenis industri akibat proses produksi</a:t>
            </a:r>
          </a:p>
          <a:p>
            <a:pPr marL="514350" indent="-514350">
              <a:buAutoNum type="arabicPeriod"/>
            </a:pPr>
            <a:r>
              <a:rPr lang="id-ID" dirty="0" smtClean="0"/>
              <a:t>Air buangan kotapraja (muncipal waste water)</a:t>
            </a:r>
          </a:p>
          <a:p>
            <a:pPr marL="400050" lvl="1" indent="0">
              <a:buNone/>
            </a:pPr>
            <a:r>
              <a:rPr lang="id-ID" dirty="0" smtClean="0"/>
              <a:t>Air buangan yg berasal dari daerah perkantoran, perdagangan, hotel, restoran, TTU, temap ibadah, dsb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69788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Pengolahan air limbah dimaksudkan untk melindungi lingkungan hidup terhadap pencemaran air limbah tersebut</a:t>
            </a:r>
          </a:p>
          <a:p>
            <a:r>
              <a:rPr lang="id-ID" dirty="0" smtClean="0"/>
              <a:t>Secara alamiah sebenarnya lingkungan mempunyai daya dukung untuk menetralkan limbah tersebut</a:t>
            </a:r>
          </a:p>
          <a:p>
            <a:r>
              <a:rPr lang="id-ID" dirty="0" smtClean="0"/>
              <a:t>Namun alam mempunyai kekmampuan yg terbatas dalam daya dukungnya sehingga air limbah perlu diolah sebelum dibuang ke lingkungan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12870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Masalah Kotoran Manusia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d-ID" dirty="0" smtClean="0"/>
              <a:t>Yg dimaksud kotoran manusia adalah semua benda atau zat yg tidak dipakai lagi oleh tubuh yg harus dikeluarkan dari dalam tubuh</a:t>
            </a:r>
          </a:p>
          <a:p>
            <a:r>
              <a:rPr lang="id-ID" dirty="0" smtClean="0"/>
              <a:t>Zat-zat ygharus dikeluarkan dari dalam tubuh ini berebntuk tinja, air seni, dan C02sebagai hasil pernapasan</a:t>
            </a:r>
          </a:p>
          <a:p>
            <a:r>
              <a:rPr lang="id-ID" dirty="0" smtClean="0"/>
              <a:t>Pertambahan jumlah penduduk yg tidak sebanding dengan area pemukiman maka masalahpembuangan kotoran manusia juga akan meningkat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3866045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Berdasarkan hasil penelitian, tinja rata-rata yg dihasilkan setiap orang per hari 970 gr, dan menghasilkan air seni 970 gram.</a:t>
            </a:r>
          </a:p>
          <a:p>
            <a:r>
              <a:rPr lang="id-ID" dirty="0" smtClean="0"/>
              <a:t>Jadi jika penduduk Indonesia 200 juta maka setiap hari tinja yg dikeluarkan sekitar 194.000 juta gram (194.000 Ton)</a:t>
            </a:r>
          </a:p>
          <a:p>
            <a:r>
              <a:rPr lang="id-ID" dirty="0" smtClean="0"/>
              <a:t>Maka apabila pengelolaan tinja tidak baik akan menimbulkan masalah penyakit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430352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Masalah Sampah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Sampah adalah suatu bahan atau benda padat yg sudah tidak dipakai lagi oleh manusia atau benda padat yg sudah tidak digunakan lagi oleh manusia dan dibuang.</a:t>
            </a:r>
          </a:p>
          <a:p>
            <a:r>
              <a:rPr lang="id-ID" dirty="0" smtClean="0"/>
              <a:t>Menurut ahli kes. Masyarakat Amerika, sampah adalah sesuatu yg tidak digunakan, tidak dipakai, tidak disenangi, atau sesuatu yg dibuang yg berasal dari kegiatan manusia dan tidak terjadi dengan sendirinya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61656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Sumber Sampah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id-ID" dirty="0" smtClean="0"/>
              <a:t>Sampah yg berasal dari pemukiman ( domestic waste)</a:t>
            </a:r>
          </a:p>
          <a:p>
            <a:pPr marL="514350" indent="-514350">
              <a:buAutoNum type="arabicPeriod"/>
            </a:pPr>
            <a:r>
              <a:rPr lang="id-ID" dirty="0" smtClean="0"/>
              <a:t>Sampah yg berasal dari TTU (Pasar, terminal, stasiun, dsb)</a:t>
            </a:r>
          </a:p>
          <a:p>
            <a:pPr marL="514350" indent="-514350">
              <a:buAutoNum type="arabicPeriod"/>
            </a:pPr>
            <a:r>
              <a:rPr lang="id-ID" dirty="0" smtClean="0"/>
              <a:t>Sampah yg berasal dari perkantoran</a:t>
            </a:r>
          </a:p>
          <a:p>
            <a:pPr marL="514350" indent="-514350">
              <a:buAutoNum type="arabicPeriod"/>
            </a:pPr>
            <a:r>
              <a:rPr lang="id-ID" dirty="0" smtClean="0"/>
              <a:t>Sampah yg berasal dari jalan raya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5"/>
            </a:pPr>
            <a:r>
              <a:rPr lang="id-ID" dirty="0" smtClean="0"/>
              <a:t>Sampah yg berasal dari kawasan industri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id-ID" dirty="0" smtClean="0"/>
              <a:t>Sampah ygberasal dari pertanian/perkebunan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id-ID" dirty="0" smtClean="0"/>
              <a:t>Sampah yg berasal dari pertambangan</a:t>
            </a:r>
          </a:p>
          <a:p>
            <a:pPr marL="514350" indent="-514350">
              <a:buFont typeface="+mj-lt"/>
              <a:buAutoNum type="arabicPeriod" startAt="5"/>
            </a:pPr>
            <a:r>
              <a:rPr lang="id-ID" dirty="0" smtClean="0"/>
              <a:t>Sampah yg berasal dari peternakan dan perikanan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159178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Jenis-Jenis Sampah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24772983"/>
              </p:ext>
            </p:extLst>
          </p:nvPr>
        </p:nvGraphicFramePr>
        <p:xfrm>
          <a:off x="539552" y="1916832"/>
          <a:ext cx="79208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24907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Pendahuluan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Masalah kesehatan merupakan masalah yg kompleks karena berkaitan dgn masalah-masalah diluar kesehatan</a:t>
            </a:r>
          </a:p>
          <a:p>
            <a:r>
              <a:rPr lang="id-ID" dirty="0" smtClean="0"/>
              <a:t>Demikian juga pemecahan masalahnya, tidakhanya dilihat dari segi kesehatan ttpi dari segi yg ada pengaruhnya terhadap kesehatan tersebut 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2762112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Sampah harus dikelola dengan baik sampai sekecil mungkin agar tidak mengganggu atau mengancam kesehatan masyarakat</a:t>
            </a:r>
          </a:p>
          <a:p>
            <a:r>
              <a:rPr lang="id-ID" dirty="0" smtClean="0"/>
              <a:t>Pengelolan sampay yg baik bukan saja untuk kepentingan kesehatan manusia tetapi juga untuk keindahan lingkungan dan terjaganya ekosistem.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486826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Perumahan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d-ID" dirty="0" smtClean="0"/>
              <a:t>Rumah adalah salah satu persayaratan pokok bagi kehidupan manusia</a:t>
            </a:r>
          </a:p>
          <a:p>
            <a:r>
              <a:rPr lang="id-ID" dirty="0" smtClean="0"/>
              <a:t>Rumah atau tempat tinggal manusia mengalami perkembangan dari zaman-ke zaman </a:t>
            </a:r>
          </a:p>
          <a:p>
            <a:r>
              <a:rPr lang="id-ID" dirty="0" smtClean="0"/>
              <a:t>Pada zaman purba manusia bertempat tinggal di gua-gua, kemudian berkembang di hutan-hutan dan dibawah pohon, sampai di rumah bertingkat seperti sekarang ini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347913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Penetapan Rumah Sehat menurut APHA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d-ID" altLang="id-ID" dirty="0" smtClean="0">
                <a:latin typeface="Arial" charset="0"/>
              </a:rPr>
              <a:t>Sistem penyediaan air harus baik;</a:t>
            </a:r>
          </a:p>
          <a:p>
            <a:r>
              <a:rPr lang="id-ID" altLang="id-ID" dirty="0" smtClean="0">
                <a:latin typeface="Arial" charset="0"/>
              </a:rPr>
              <a:t>Tersedia fasilitas untuk mandi;</a:t>
            </a:r>
          </a:p>
          <a:p>
            <a:r>
              <a:rPr lang="en-US" altLang="id-ID" dirty="0" smtClean="0">
                <a:latin typeface="Arial" charset="0"/>
              </a:rPr>
              <a:t>P</a:t>
            </a:r>
            <a:r>
              <a:rPr lang="id-ID" altLang="id-ID" dirty="0" smtClean="0">
                <a:latin typeface="Arial" charset="0"/>
              </a:rPr>
              <a:t>unya fasilitas pembuangan air bekas;</a:t>
            </a:r>
          </a:p>
          <a:p>
            <a:r>
              <a:rPr lang="en-US" altLang="id-ID" dirty="0" smtClean="0">
                <a:latin typeface="Arial" charset="0"/>
              </a:rPr>
              <a:t>P</a:t>
            </a:r>
            <a:r>
              <a:rPr lang="id-ID" altLang="id-ID" dirty="0" smtClean="0">
                <a:latin typeface="Arial" charset="0"/>
              </a:rPr>
              <a:t>unya fasilitas pembuangan tinja;</a:t>
            </a:r>
          </a:p>
          <a:p>
            <a:r>
              <a:rPr lang="id-ID" altLang="id-ID" dirty="0" smtClean="0">
                <a:latin typeface="Arial" charset="0"/>
              </a:rPr>
              <a:t>Penghuni tidak padat (1 orang/1,2 m</a:t>
            </a:r>
            <a:r>
              <a:rPr lang="id-ID" altLang="id-ID" baseline="30000" dirty="0" smtClean="0">
                <a:latin typeface="Arial" charset="0"/>
              </a:rPr>
              <a:t>2</a:t>
            </a:r>
            <a:r>
              <a:rPr lang="id-ID" altLang="id-ID" dirty="0" smtClean="0">
                <a:latin typeface="Arial" charset="0"/>
              </a:rPr>
              <a:t>);</a:t>
            </a:r>
          </a:p>
          <a:p>
            <a:r>
              <a:rPr lang="id-ID" altLang="id-ID" dirty="0" smtClean="0">
                <a:latin typeface="Arial" charset="0"/>
              </a:rPr>
              <a:t>Ventilasi dan Penerangan yang cukup;</a:t>
            </a:r>
          </a:p>
          <a:p>
            <a:r>
              <a:rPr lang="id-ID" altLang="id-ID" dirty="0" smtClean="0">
                <a:latin typeface="Arial" charset="0"/>
              </a:rPr>
              <a:t>Kondisi bangunan rumah yg kuat :</a:t>
            </a:r>
          </a:p>
          <a:p>
            <a:pPr>
              <a:buNone/>
            </a:pPr>
            <a:r>
              <a:rPr lang="id-ID" altLang="id-ID" dirty="0" smtClean="0">
                <a:latin typeface="Arial" charset="0"/>
              </a:rPr>
              <a:t>	Fondasi yg kokoh, dinding kuat dan kayu t</a:t>
            </a:r>
            <a:r>
              <a:rPr lang="en-US" altLang="id-ID" dirty="0" smtClean="0">
                <a:latin typeface="Arial" charset="0"/>
              </a:rPr>
              <a:t>i</a:t>
            </a:r>
            <a:r>
              <a:rPr lang="id-ID" altLang="id-ID" dirty="0" smtClean="0">
                <a:latin typeface="Arial" charset="0"/>
              </a:rPr>
              <a:t>d</a:t>
            </a:r>
            <a:r>
              <a:rPr lang="en-US" altLang="id-ID" dirty="0" smtClean="0">
                <a:latin typeface="Arial" charset="0"/>
              </a:rPr>
              <a:t>a</a:t>
            </a:r>
            <a:r>
              <a:rPr lang="id-ID" altLang="id-ID" dirty="0" smtClean="0">
                <a:latin typeface="Arial" charset="0"/>
              </a:rPr>
              <a:t>k lapuk.</a:t>
            </a:r>
          </a:p>
          <a:p>
            <a:pPr marL="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826723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Syarat Rumah Sehat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609600" indent="-609600">
              <a:buFontTx/>
              <a:buAutoNum type="arabicPeriod"/>
            </a:pPr>
            <a:r>
              <a:rPr lang="id-ID" altLang="id-ID" dirty="0" smtClean="0">
                <a:latin typeface="Arial" charset="0"/>
              </a:rPr>
              <a:t>Memenuhi syarat kebutuhan fisik dasar penghuninya : temperatur, penerangan, ventilasi dan kebisingan;</a:t>
            </a:r>
          </a:p>
          <a:p>
            <a:pPr marL="609600" indent="-609600">
              <a:buFontTx/>
              <a:buAutoNum type="arabicPeriod"/>
            </a:pPr>
            <a:r>
              <a:rPr lang="id-ID" altLang="id-ID" dirty="0" smtClean="0">
                <a:latin typeface="Arial" charset="0"/>
              </a:rPr>
              <a:t>Memenuhi syarat kebutuhan kejiwaan dasar penghuninya : </a:t>
            </a:r>
            <a:r>
              <a:rPr lang="id-ID" altLang="id-ID" i="1" dirty="0" smtClean="0">
                <a:latin typeface="Arial" charset="0"/>
              </a:rPr>
              <a:t>health is begun at home;</a:t>
            </a:r>
          </a:p>
          <a:p>
            <a:pPr marL="609600" indent="-609600">
              <a:buFontTx/>
              <a:buAutoNum type="arabicPeriod"/>
            </a:pPr>
            <a:r>
              <a:rPr lang="id-ID" altLang="id-ID" dirty="0" smtClean="0">
                <a:latin typeface="Arial" charset="0"/>
              </a:rPr>
              <a:t>Memenuhi syarat melindungi penghuninya dari penularan penyakit : air bersih, pemb sampah, terhindar dari pencemaran lingk, tidak jadi sarang vektor, dll);</a:t>
            </a:r>
          </a:p>
          <a:p>
            <a:pPr marL="609600" indent="-609600">
              <a:buFontTx/>
              <a:buAutoNum type="arabicPeriod"/>
            </a:pPr>
            <a:r>
              <a:rPr lang="id-ID" altLang="id-ID" dirty="0" smtClean="0">
                <a:latin typeface="Arial" charset="0"/>
              </a:rPr>
              <a:t>Memenuhi syarat melindungi penghuni dari kemungkinan bahaya dan kecelakaan : kokoh, tangga tak curam, bahaya kebakaran, listrik, keracunan, kecelakaan lalu lintas, dll).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0524950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Slum Area (Daerah Kumuh)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altLang="id-ID" dirty="0" smtClean="0">
                <a:latin typeface="Arial" charset="0"/>
              </a:rPr>
              <a:t>Apabila di suatu daerah banyak sekali rumah yang tidak sehat atau dibawah standard kriteria APHA disebut sebagai Daerah Kumuh (Slum Area)</a:t>
            </a:r>
            <a:r>
              <a:rPr lang="en-US" altLang="id-ID" dirty="0" smtClean="0">
                <a:latin typeface="Arial" charset="0"/>
              </a:rPr>
              <a:t> :</a:t>
            </a:r>
            <a:endParaRPr lang="id-ID" altLang="id-ID" dirty="0" smtClean="0">
              <a:latin typeface="Arial" charset="0"/>
            </a:endParaRPr>
          </a:p>
          <a:p>
            <a:pPr>
              <a:buNone/>
            </a:pPr>
            <a:r>
              <a:rPr lang="id-ID" altLang="id-ID" dirty="0" smtClean="0">
                <a:latin typeface="Arial" charset="0"/>
              </a:rPr>
              <a:t>	- padat penghuni</a:t>
            </a:r>
          </a:p>
          <a:p>
            <a:pPr>
              <a:buNone/>
            </a:pPr>
            <a:r>
              <a:rPr lang="id-ID" altLang="id-ID" dirty="0" smtClean="0">
                <a:latin typeface="Arial" charset="0"/>
              </a:rPr>
              <a:t>	- sanitasi tak memenuhi syarat</a:t>
            </a:r>
          </a:p>
          <a:p>
            <a:pPr>
              <a:buNone/>
            </a:pPr>
            <a:r>
              <a:rPr lang="id-ID" altLang="id-ID" dirty="0" smtClean="0">
                <a:latin typeface="Arial" charset="0"/>
              </a:rPr>
              <a:t>	- hub antar keluarga tak serasi</a:t>
            </a:r>
          </a:p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id-ID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595" y="1700808"/>
            <a:ext cx="372084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89939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Terimakasih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63200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Ruang lingkup Kesehatan Lingkungan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Perumahan</a:t>
            </a:r>
          </a:p>
          <a:p>
            <a:r>
              <a:rPr lang="id-ID" dirty="0" smtClean="0"/>
              <a:t>Pembuangan kotoran manusia</a:t>
            </a:r>
          </a:p>
          <a:p>
            <a:r>
              <a:rPr lang="id-ID" dirty="0" smtClean="0"/>
              <a:t>Penyediaan air bersih</a:t>
            </a:r>
          </a:p>
          <a:p>
            <a:r>
              <a:rPr lang="id-ID" dirty="0" smtClean="0"/>
              <a:t>Pembuangan sampah</a:t>
            </a:r>
          </a:p>
          <a:p>
            <a:r>
              <a:rPr lang="id-ID" dirty="0" smtClean="0"/>
              <a:t>Pembuangan air limbah</a:t>
            </a:r>
          </a:p>
          <a:p>
            <a:r>
              <a:rPr lang="id-ID" dirty="0" smtClean="0"/>
              <a:t>Kesehatan tempat-tempat umum</a:t>
            </a:r>
          </a:p>
          <a:p>
            <a:r>
              <a:rPr lang="id-ID" dirty="0" smtClean="0"/>
              <a:t>dsb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49839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Masalah Kesling di Kota-Kota Besar</a:t>
            </a:r>
            <a:endParaRPr lang="id-ID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45138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1. Urbanisasi Penduduk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92088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26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2. Tempat Pembuangan Sampah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98032"/>
            <a:ext cx="7344816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2743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3. Penyediaan Air Bersih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60% penduduk perkotaan mendapatkan air bersih dari PDAM, selebihnya menggunakan sumur, atau sumber lain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2"/>
            <a:ext cx="2269058" cy="283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1"/>
            <a:ext cx="2448272" cy="2832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17032"/>
            <a:ext cx="2771800" cy="2832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056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4. 	Pencemaran Udara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1844824"/>
            <a:ext cx="7128792" cy="401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802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5. Pembuangan Limbah Industri dan Rumah Tangga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00806"/>
            <a:ext cx="4005064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7"/>
            <a:ext cx="3816424" cy="446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351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228</TotalTime>
  <Words>832</Words>
  <Application>Microsoft Office PowerPoint</Application>
  <PresentationFormat>On-screen Show (4:3)</PresentationFormat>
  <Paragraphs>103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Solstice</vt:lpstr>
      <vt:lpstr>Identifikasi Masalah Kesehatan Lingkungan</vt:lpstr>
      <vt:lpstr>Pendahuluan</vt:lpstr>
      <vt:lpstr>Ruang lingkup Kesehatan Lingkungan</vt:lpstr>
      <vt:lpstr>Masalah Kesling di Kota-Kota Besar</vt:lpstr>
      <vt:lpstr>1. Urbanisasi Penduduk</vt:lpstr>
      <vt:lpstr>2. Tempat Pembuangan Sampah</vt:lpstr>
      <vt:lpstr>3. Penyediaan Air Bersih</vt:lpstr>
      <vt:lpstr>4.  Pencemaran Udara</vt:lpstr>
      <vt:lpstr>5. Pembuangan Limbah Industri dan Rumah Tangga</vt:lpstr>
      <vt:lpstr>Masalah Penyediaan Air Bersih</vt:lpstr>
      <vt:lpstr>Jenis sumber air</vt:lpstr>
      <vt:lpstr>Masalah Pembuangan Air Limbah</vt:lpstr>
      <vt:lpstr>Sumber air limbah</vt:lpstr>
      <vt:lpstr>PowerPoint Presentation</vt:lpstr>
      <vt:lpstr>Masalah Kotoran Manusia</vt:lpstr>
      <vt:lpstr>PowerPoint Presentation</vt:lpstr>
      <vt:lpstr>Masalah Sampah</vt:lpstr>
      <vt:lpstr>Sumber Sampah</vt:lpstr>
      <vt:lpstr>Jenis-Jenis Sampah</vt:lpstr>
      <vt:lpstr>PowerPoint Presentation</vt:lpstr>
      <vt:lpstr>Perumahan</vt:lpstr>
      <vt:lpstr>Penetapan Rumah Sehat menurut APHA</vt:lpstr>
      <vt:lpstr>Syarat Rumah Sehat</vt:lpstr>
      <vt:lpstr>Slum Area (Daerah Kumuh)</vt:lpstr>
      <vt:lpstr>Terimakasih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Identifikasi Masalah Kesehatan Lingkungan</dc:title>
  <dc:creator>HP PC</dc:creator>
  <cp:lastModifiedBy>HP PC</cp:lastModifiedBy>
  <cp:revision>12</cp:revision>
  <dcterms:created xsi:type="dcterms:W3CDTF">2018-05-23T03:55:58Z</dcterms:created>
  <dcterms:modified xsi:type="dcterms:W3CDTF">2018-05-23T10:31:02Z</dcterms:modified>
</cp:coreProperties>
</file>