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Default Extension="doc" ContentType="application/kswp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73" r:id="rId9"/>
    <p:sldId id="274" r:id="rId10"/>
    <p:sldId id="275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64" r:id="rId2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F3734-01D4-40EC-9B75-A0B7A0F20382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87FC9-E039-43C5-B3F7-08D098F1BD8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3634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9027" name="Rectangle 3"/>
          <p:cNvSpPr>
            <a:spLocks noGrp="1" noRot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113" y="147638"/>
            <a:ext cx="8391525" cy="439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04813" y="1025525"/>
            <a:ext cx="8242300" cy="50419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1116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AD02E5-1B91-4D2E-8B2E-8EF55AD99EFE}" type="datetimeFigureOut">
              <a:rPr lang="id-ID" smtClean="0"/>
              <a:t>23/05/2018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AF83AF1-8539-4E1C-A72D-BB1DA65CA44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Microsoft_Word_97_-_2003_Document111.doc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11111111111111111111111111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Visio_Drawing111111111111112222222222222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Penyusunan Strategi Kesehatan Lingkungan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By</a:t>
            </a:r>
          </a:p>
          <a:p>
            <a:r>
              <a:rPr lang="id-ID" dirty="0" smtClean="0"/>
              <a:t>Ahmad Irfandi, SKM., MKM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1040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7913" y="147638"/>
            <a:ext cx="7705725" cy="744537"/>
          </a:xfrm>
          <a:solidFill>
            <a:srgbClr val="CCFFFF"/>
          </a:solidFill>
          <a:ln>
            <a:solidFill>
              <a:srgbClr val="000080"/>
            </a:solidFill>
          </a:ln>
        </p:spPr>
        <p:txBody>
          <a:bodyPr/>
          <a:lstStyle/>
          <a:p>
            <a:pPr algn="ctr"/>
            <a:r>
              <a:rPr lang="en-US" sz="2800" b="1" smtClean="0">
                <a:solidFill>
                  <a:srgbClr val="0000FF"/>
                </a:solidFill>
                <a:latin typeface="Trebuchet MS" pitchFamily="34" charset="0"/>
              </a:rPr>
              <a:t>Membuat Tujuan yg SMART!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33363" y="1025525"/>
            <a:ext cx="4083050" cy="5289550"/>
          </a:xfrm>
          <a:noFill/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err="1" smtClean="0">
                <a:latin typeface="Trebuchet MS" pitchFamily="34" charset="0"/>
              </a:rPr>
              <a:t>Pergunakan</a:t>
            </a:r>
            <a:r>
              <a:rPr lang="en-US" sz="1400" dirty="0" smtClean="0">
                <a:latin typeface="Trebuchet MS" pitchFamily="34" charset="0"/>
              </a:rPr>
              <a:t> </a:t>
            </a:r>
            <a:r>
              <a:rPr lang="en-US" sz="1400" dirty="0" err="1" smtClean="0">
                <a:latin typeface="Trebuchet MS" pitchFamily="34" charset="0"/>
              </a:rPr>
              <a:t>dlm</a:t>
            </a:r>
            <a:r>
              <a:rPr lang="en-US" sz="1400" dirty="0" smtClean="0">
                <a:latin typeface="Trebuchet MS" pitchFamily="34" charset="0"/>
              </a:rPr>
              <a:t>. </a:t>
            </a:r>
            <a:r>
              <a:rPr lang="en-US" sz="1400" dirty="0" err="1" smtClean="0">
                <a:latin typeface="Trebuchet MS" pitchFamily="34" charset="0"/>
              </a:rPr>
              <a:t>merumuskan</a:t>
            </a:r>
            <a:r>
              <a:rPr lang="en-US" sz="1400" dirty="0" smtClean="0">
                <a:latin typeface="Trebuchet MS" pitchFamily="34" charset="0"/>
              </a:rPr>
              <a:t> </a:t>
            </a:r>
            <a:r>
              <a:rPr lang="en-US" sz="1400" dirty="0" err="1" smtClean="0">
                <a:latin typeface="Trebuchet MS" pitchFamily="34" charset="0"/>
              </a:rPr>
              <a:t>tjuan</a:t>
            </a:r>
            <a:r>
              <a:rPr lang="en-US" sz="1400" dirty="0" smtClean="0">
                <a:latin typeface="Trebuchet MS" pitchFamily="34" charset="0"/>
              </a:rPr>
              <a:t> </a:t>
            </a:r>
            <a:r>
              <a:rPr lang="en-US" sz="1400" dirty="0" err="1" smtClean="0">
                <a:latin typeface="Trebuchet MS" pitchFamily="34" charset="0"/>
              </a:rPr>
              <a:t>perilaku</a:t>
            </a:r>
            <a:r>
              <a:rPr lang="en-US" sz="1400" dirty="0" smtClean="0">
                <a:latin typeface="Trebuchet MS" pitchFamily="34" charset="0"/>
              </a:rPr>
              <a:t>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err="1" smtClean="0">
                <a:solidFill>
                  <a:srgbClr val="0000FF"/>
                </a:solidFill>
                <a:latin typeface="Arial" pitchFamily="34" charset="0"/>
              </a:rPr>
              <a:t>Kriteria</a:t>
            </a:r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</a:rPr>
              <a:t> S-M-A-R-T: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</a:rPr>
              <a:t> =  </a:t>
            </a:r>
            <a:r>
              <a:rPr lang="en-US" sz="2400" b="1" dirty="0" smtClean="0">
                <a:latin typeface="Arial" pitchFamily="34" charset="0"/>
              </a:rPr>
              <a:t>S</a:t>
            </a:r>
            <a:r>
              <a:rPr lang="en-US" sz="2400" dirty="0" smtClean="0">
                <a:latin typeface="Arial" pitchFamily="34" charset="0"/>
              </a:rPr>
              <a:t>pecific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</a:rPr>
              <a:t>M = </a:t>
            </a:r>
            <a:r>
              <a:rPr lang="en-US" sz="2400" dirty="0" err="1" smtClean="0">
                <a:latin typeface="Arial" pitchFamily="34" charset="0"/>
              </a:rPr>
              <a:t>easurable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dapatdiukur</a:t>
            </a:r>
            <a:endParaRPr lang="en-US" sz="2400" dirty="0" smtClean="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</a:rPr>
              <a:t>A</a:t>
            </a:r>
            <a:r>
              <a:rPr lang="id-ID" sz="2400" b="1" dirty="0" smtClean="0">
                <a:latin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</a:rPr>
              <a:t>=</a:t>
            </a:r>
            <a:r>
              <a:rPr lang="en-US" sz="2400" dirty="0" err="1" smtClean="0">
                <a:latin typeface="Arial" pitchFamily="34" charset="0"/>
              </a:rPr>
              <a:t>ppropriate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sesuai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id-ID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adekuat</a:t>
            </a:r>
            <a:endParaRPr lang="en-US" sz="2400" dirty="0" smtClean="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</a:rPr>
              <a:t>R</a:t>
            </a:r>
            <a:r>
              <a:rPr lang="en-US" sz="2400" dirty="0" smtClean="0">
                <a:latin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</a:rPr>
              <a:t>ealistic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Rasional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masuk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akal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layak</a:t>
            </a:r>
            <a:endParaRPr lang="en-US" sz="2400" dirty="0" smtClean="0">
              <a:latin typeface="Arial" pitchFamily="34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dirty="0" smtClean="0">
                <a:latin typeface="Arial" pitchFamily="34" charset="0"/>
              </a:rPr>
              <a:t>T</a:t>
            </a:r>
            <a:r>
              <a:rPr lang="en-US" sz="2400" dirty="0" smtClean="0">
                <a:latin typeface="Arial" pitchFamily="34" charset="0"/>
              </a:rPr>
              <a:t> = </a:t>
            </a:r>
            <a:r>
              <a:rPr lang="en-US" sz="2400" dirty="0" err="1" smtClean="0">
                <a:latin typeface="Arial" pitchFamily="34" charset="0"/>
              </a:rPr>
              <a:t>ime</a:t>
            </a:r>
            <a:r>
              <a:rPr lang="en-US" sz="2400" dirty="0" smtClean="0">
                <a:latin typeface="Arial" pitchFamily="34" charset="0"/>
              </a:rPr>
              <a:t>-bound/</a:t>
            </a:r>
            <a:r>
              <a:rPr lang="en-US" sz="2400" dirty="0" err="1" smtClean="0">
                <a:latin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batas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tenggang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waktu</a:t>
            </a:r>
            <a:endParaRPr lang="en-US" sz="2400" dirty="0" smtClean="0">
              <a:latin typeface="Arial" pitchFamily="34" charset="0"/>
            </a:endParaRPr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02163" y="1025525"/>
            <a:ext cx="4044950" cy="5041900"/>
          </a:xfrm>
          <a:noFill/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</a:rPr>
              <a:t>Acuan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</a:rPr>
              <a:t> “4” W + “1” W: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0000CC"/>
                </a:solidFill>
                <a:latin typeface="Arial" pitchFamily="34" charset="0"/>
              </a:rPr>
              <a:t>Siapa</a:t>
            </a:r>
            <a:r>
              <a:rPr lang="en-US" sz="2800" b="1" dirty="0" smtClean="0">
                <a:solidFill>
                  <a:srgbClr val="0000CC"/>
                </a:solidFill>
                <a:latin typeface="Arial" pitchFamily="34" charset="0"/>
              </a:rPr>
              <a:t>?(</a:t>
            </a:r>
            <a:r>
              <a:rPr lang="en-US" sz="2800" b="1" dirty="0" smtClean="0">
                <a:latin typeface="Arial" pitchFamily="34" charset="0"/>
              </a:rPr>
              <a:t>Who)…</a:t>
            </a:r>
            <a:r>
              <a:rPr lang="en-US" sz="2800" dirty="0" smtClean="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dirty="0" err="1" smtClean="0">
                <a:latin typeface="Arial" pitchFamily="34" charset="0"/>
              </a:rPr>
              <a:t>akan</a:t>
            </a:r>
            <a:r>
              <a:rPr lang="en-US" sz="2800" dirty="0" smtClean="0">
                <a:latin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</a:rPr>
              <a:t>melakukan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8000"/>
                </a:solidFill>
                <a:latin typeface="Arial" pitchFamily="34" charset="0"/>
              </a:rPr>
              <a:t>Apa</a:t>
            </a:r>
            <a:r>
              <a:rPr lang="en-US" sz="2800" b="1" dirty="0" smtClean="0">
                <a:solidFill>
                  <a:srgbClr val="008000"/>
                </a:solidFill>
                <a:latin typeface="Arial" pitchFamily="34" charset="0"/>
              </a:rPr>
              <a:t>?(</a:t>
            </a:r>
            <a:r>
              <a:rPr lang="en-US" sz="2800" b="1" dirty="0" smtClean="0">
                <a:latin typeface="Arial" pitchFamily="34" charset="0"/>
              </a:rPr>
              <a:t>will do what)…,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663300"/>
                </a:solidFill>
                <a:latin typeface="Arial" pitchFamily="34" charset="0"/>
              </a:rPr>
              <a:t>Dimana</a:t>
            </a:r>
            <a:r>
              <a:rPr lang="en-US" sz="2800" b="1" dirty="0" smtClean="0">
                <a:solidFill>
                  <a:srgbClr val="663300"/>
                </a:solidFill>
                <a:latin typeface="Arial" pitchFamily="34" charset="0"/>
              </a:rPr>
              <a:t>?(</a:t>
            </a:r>
            <a:r>
              <a:rPr lang="en-US" sz="2800" b="1" dirty="0" smtClean="0">
                <a:latin typeface="Arial" pitchFamily="34" charset="0"/>
              </a:rPr>
              <a:t>Where)…,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33CC"/>
                </a:solidFill>
                <a:latin typeface="Arial" pitchFamily="34" charset="0"/>
              </a:rPr>
              <a:t>Kapan</a:t>
            </a:r>
            <a:r>
              <a:rPr lang="en-US" sz="2800" b="1" dirty="0" smtClean="0">
                <a:solidFill>
                  <a:srgbClr val="FF33CC"/>
                </a:solidFill>
                <a:latin typeface="Arial" pitchFamily="34" charset="0"/>
              </a:rPr>
              <a:t>?(</a:t>
            </a:r>
            <a:r>
              <a:rPr lang="en-US" sz="2800" b="1" dirty="0" smtClean="0">
                <a:latin typeface="Arial" pitchFamily="34" charset="0"/>
              </a:rPr>
              <a:t>When) … </a:t>
            </a:r>
            <a:r>
              <a:rPr lang="en-US" sz="2800" dirty="0" err="1" smtClean="0">
                <a:latin typeface="Arial" pitchFamily="34" charset="0"/>
              </a:rPr>
              <a:t>dan</a:t>
            </a:r>
            <a:r>
              <a:rPr lang="en-US" sz="2800" b="1" dirty="0" smtClean="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dirty="0" err="1" smtClean="0">
                <a:solidFill>
                  <a:srgbClr val="FF3300"/>
                </a:solidFill>
                <a:latin typeface="Arial" pitchFamily="34" charset="0"/>
              </a:rPr>
              <a:t>Mengapa</a:t>
            </a:r>
            <a:r>
              <a:rPr lang="en-US" sz="2800" b="1" dirty="0" smtClean="0">
                <a:solidFill>
                  <a:srgbClr val="FF3300"/>
                </a:solidFill>
                <a:latin typeface="Arial" pitchFamily="34" charset="0"/>
              </a:rPr>
              <a:t>?(</a:t>
            </a:r>
            <a:r>
              <a:rPr lang="en-US" sz="2800" b="1" dirty="0" smtClean="0">
                <a:latin typeface="Arial" pitchFamily="34" charset="0"/>
              </a:rPr>
              <a:t>Why)?</a:t>
            </a:r>
          </a:p>
          <a:p>
            <a:pPr>
              <a:lnSpc>
                <a:spcPct val="80000"/>
              </a:lnSpc>
            </a:pPr>
            <a:endParaRPr lang="en-US" sz="700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23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0"/>
            <a:ext cx="9144000" cy="1325563"/>
          </a:xfrm>
          <a:prstGeom prst="rect">
            <a:avLst/>
          </a:prstGeom>
          <a:solidFill>
            <a:srgbClr val="660033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Helvetica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8285163" y="6521450"/>
            <a:ext cx="514350" cy="2635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0" tIns="0" rIns="0" bIns="0" anchor="ctr" anchorCtr="1"/>
          <a:lstStyle/>
          <a:p>
            <a:pPr eaLnBrk="1" hangingPunct="1">
              <a:defRPr/>
            </a:pPr>
            <a:fld id="{F17126FD-7C66-49C1-83FC-076A498C98BB}" type="slidenum">
              <a:rPr lang="en-US" sz="1200">
                <a:solidFill>
                  <a:srgbClr val="FFFFFF"/>
                </a:solidFill>
                <a:latin typeface="+mn-lt"/>
              </a:rPr>
              <a:pPr eaLnBrk="1" hangingPunct="1">
                <a:defRPr/>
              </a:pPr>
              <a:t>11</a:t>
            </a:fld>
            <a:endParaRPr lang="en-US" sz="1200">
              <a:solidFill>
                <a:srgbClr val="FFFFFF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620713"/>
            <a:ext cx="8391525" cy="43973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MENYUSUN PERENCANAAN </a:t>
            </a:r>
            <a:r>
              <a:rPr lang="id-I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KESEHATAN LINGKUNGAN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DI PUSKESMAS</a:t>
            </a:r>
          </a:p>
        </p:txBody>
      </p:sp>
      <p:sp>
        <p:nvSpPr>
          <p:cNvPr id="34820" name="Content Placeholder 2"/>
          <p:cNvSpPr>
            <a:spLocks noGrp="1"/>
          </p:cNvSpPr>
          <p:nvPr>
            <p:ph idx="4294967295"/>
          </p:nvPr>
        </p:nvSpPr>
        <p:spPr>
          <a:xfrm>
            <a:off x="4389438" y="1279525"/>
            <a:ext cx="4754562" cy="5108575"/>
          </a:xfrm>
        </p:spPr>
        <p:txBody>
          <a:bodyPr/>
          <a:lstStyle/>
          <a:p>
            <a:pPr>
              <a:defRPr/>
            </a:pP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Kelompok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1 : </a:t>
            </a: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memimpin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kelas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melakukan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analisis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masalah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kesehatan</a:t>
            </a:r>
            <a:r>
              <a:rPr lang="en-US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id-ID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Lingkungan</a:t>
            </a:r>
            <a:r>
              <a:rPr lang="en-US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.</a:t>
            </a:r>
            <a:endParaRPr lang="en-US" sz="2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Kelompok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2 :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menetapkan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prioritas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masalah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dengan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skoring</a:t>
            </a:r>
            <a:r>
              <a:rPr 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.</a:t>
            </a:r>
          </a:p>
          <a:p>
            <a:pPr>
              <a:defRPr/>
            </a:pPr>
            <a:r>
              <a:rPr lang="en-US" sz="22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Kelompok</a:t>
            </a:r>
            <a:r>
              <a:rPr lang="en-US" sz="2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3 : </a:t>
            </a:r>
            <a:r>
              <a:rPr lang="en-US" sz="22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menetapkan</a:t>
            </a:r>
            <a:r>
              <a:rPr lang="en-US" sz="2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sasaran</a:t>
            </a:r>
            <a:r>
              <a:rPr lang="en-US" sz="2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id-ID" sz="2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program kesling </a:t>
            </a:r>
            <a:r>
              <a:rPr lang="en-US" sz="22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kemudian</a:t>
            </a:r>
            <a:r>
              <a:rPr lang="en-US" sz="2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melakukan</a:t>
            </a:r>
            <a:r>
              <a:rPr lang="en-US" sz="2200" b="1" dirty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</a:t>
            </a:r>
            <a:r>
              <a:rPr lang="en-US" sz="2200" b="1" dirty="0" err="1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kajian</a:t>
            </a:r>
            <a:r>
              <a:rPr lang="id-ID" sz="22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 dampak lingkungan</a:t>
            </a:r>
            <a:endParaRPr lang="en-US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pic>
        <p:nvPicPr>
          <p:cNvPr id="21510" name="Picture 3" descr="7738395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27238"/>
            <a:ext cx="4068763" cy="431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0" y="1417638"/>
            <a:ext cx="41751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1. TAHAP PERSIAPAN (1) :</a:t>
            </a:r>
          </a:p>
        </p:txBody>
      </p:sp>
    </p:spTree>
    <p:extLst>
      <p:ext uri="{BB962C8B-B14F-4D97-AF65-F5344CB8AC3E}">
        <p14:creationId xmlns:p14="http://schemas.microsoft.com/office/powerpoint/2010/main" val="285146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/>
          </p:cNvSpPr>
          <p:nvPr>
            <p:ph type="title" idx="4294967295"/>
          </p:nvPr>
        </p:nvSpPr>
        <p:spPr>
          <a:xfrm>
            <a:off x="331788" y="274638"/>
            <a:ext cx="8812212" cy="1143000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Mencari Penyebab Masalah:</a:t>
            </a:r>
            <a:b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b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Analisis Tulang Ikan/”Fish-bone analysis” </a:t>
            </a:r>
          </a:p>
        </p:txBody>
      </p:sp>
      <p:sp>
        <p:nvSpPr>
          <p:cNvPr id="90115" name="Freeform 3"/>
          <p:cNvSpPr>
            <a:spLocks/>
          </p:cNvSpPr>
          <p:nvPr/>
        </p:nvSpPr>
        <p:spPr bwMode="auto">
          <a:xfrm>
            <a:off x="179388" y="2565400"/>
            <a:ext cx="2592387" cy="1814513"/>
          </a:xfrm>
          <a:custGeom>
            <a:avLst/>
            <a:gdLst>
              <a:gd name="T0" fmla="*/ 2147483647 w 1281"/>
              <a:gd name="T1" fmla="*/ 2147483647 h 1575"/>
              <a:gd name="T2" fmla="*/ 2147483647 w 1281"/>
              <a:gd name="T3" fmla="*/ 2147483647 h 1575"/>
              <a:gd name="T4" fmla="*/ 2147483647 w 1281"/>
              <a:gd name="T5" fmla="*/ 2147483647 h 1575"/>
              <a:gd name="T6" fmla="*/ 2147483647 w 1281"/>
              <a:gd name="T7" fmla="*/ 2147483647 h 1575"/>
              <a:gd name="T8" fmla="*/ 2147483647 w 1281"/>
              <a:gd name="T9" fmla="*/ 2147483647 h 1575"/>
              <a:gd name="T10" fmla="*/ 2147483647 w 1281"/>
              <a:gd name="T11" fmla="*/ 2147483647 h 1575"/>
              <a:gd name="T12" fmla="*/ 2147483647 w 1281"/>
              <a:gd name="T13" fmla="*/ 2147483647 h 1575"/>
              <a:gd name="T14" fmla="*/ 2147483647 w 1281"/>
              <a:gd name="T15" fmla="*/ 2147483647 h 1575"/>
              <a:gd name="T16" fmla="*/ 2147483647 w 1281"/>
              <a:gd name="T17" fmla="*/ 2147483647 h 1575"/>
              <a:gd name="T18" fmla="*/ 2147483647 w 1281"/>
              <a:gd name="T19" fmla="*/ 2147483647 h 1575"/>
              <a:gd name="T20" fmla="*/ 2147483647 w 1281"/>
              <a:gd name="T21" fmla="*/ 2147483647 h 1575"/>
              <a:gd name="T22" fmla="*/ 2147483647 w 1281"/>
              <a:gd name="T23" fmla="*/ 2147483647 h 1575"/>
              <a:gd name="T24" fmla="*/ 2147483647 w 1281"/>
              <a:gd name="T25" fmla="*/ 2147483647 h 1575"/>
              <a:gd name="T26" fmla="*/ 2147483647 w 1281"/>
              <a:gd name="T27" fmla="*/ 2147483647 h 1575"/>
              <a:gd name="T28" fmla="*/ 2147483647 w 1281"/>
              <a:gd name="T29" fmla="*/ 2147483647 h 1575"/>
              <a:gd name="T30" fmla="*/ 2147483647 w 1281"/>
              <a:gd name="T31" fmla="*/ 2147483647 h 1575"/>
              <a:gd name="T32" fmla="*/ 2147483647 w 1281"/>
              <a:gd name="T33" fmla="*/ 2147483647 h 1575"/>
              <a:gd name="T34" fmla="*/ 2147483647 w 1281"/>
              <a:gd name="T35" fmla="*/ 2147483647 h 1575"/>
              <a:gd name="T36" fmla="*/ 2147483647 w 1281"/>
              <a:gd name="T37" fmla="*/ 2147483647 h 1575"/>
              <a:gd name="T38" fmla="*/ 2147483647 w 1281"/>
              <a:gd name="T39" fmla="*/ 2147483647 h 1575"/>
              <a:gd name="T40" fmla="*/ 2147483647 w 1281"/>
              <a:gd name="T41" fmla="*/ 2147483647 h 1575"/>
              <a:gd name="T42" fmla="*/ 2147483647 w 1281"/>
              <a:gd name="T43" fmla="*/ 2147483647 h 1575"/>
              <a:gd name="T44" fmla="*/ 2147483647 w 1281"/>
              <a:gd name="T45" fmla="*/ 2147483647 h 1575"/>
              <a:gd name="T46" fmla="*/ 2147483647 w 1281"/>
              <a:gd name="T47" fmla="*/ 2147483647 h 1575"/>
              <a:gd name="T48" fmla="*/ 2147483647 w 1281"/>
              <a:gd name="T49" fmla="*/ 2147483647 h 1575"/>
              <a:gd name="T50" fmla="*/ 2147483647 w 1281"/>
              <a:gd name="T51" fmla="*/ 2147483647 h 1575"/>
              <a:gd name="T52" fmla="*/ 2147483647 w 1281"/>
              <a:gd name="T53" fmla="*/ 2147483647 h 1575"/>
              <a:gd name="T54" fmla="*/ 2147483647 w 1281"/>
              <a:gd name="T55" fmla="*/ 2147483647 h 1575"/>
              <a:gd name="T56" fmla="*/ 2147483647 w 1281"/>
              <a:gd name="T57" fmla="*/ 2147483647 h 1575"/>
              <a:gd name="T58" fmla="*/ 2147483647 w 1281"/>
              <a:gd name="T59" fmla="*/ 2147483647 h 1575"/>
              <a:gd name="T60" fmla="*/ 2147483647 w 1281"/>
              <a:gd name="T61" fmla="*/ 2147483647 h 1575"/>
              <a:gd name="T62" fmla="*/ 2147483647 w 1281"/>
              <a:gd name="T63" fmla="*/ 2147483647 h 157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281"/>
              <a:gd name="T97" fmla="*/ 0 h 1575"/>
              <a:gd name="T98" fmla="*/ 1281 w 1281"/>
              <a:gd name="T99" fmla="*/ 1575 h 1575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281" h="1575">
                <a:moveTo>
                  <a:pt x="1014" y="315"/>
                </a:moveTo>
                <a:cubicBezTo>
                  <a:pt x="894" y="275"/>
                  <a:pt x="1044" y="315"/>
                  <a:pt x="924" y="315"/>
                </a:cubicBezTo>
                <a:cubicBezTo>
                  <a:pt x="853" y="315"/>
                  <a:pt x="784" y="294"/>
                  <a:pt x="714" y="285"/>
                </a:cubicBezTo>
                <a:cubicBezTo>
                  <a:pt x="660" y="249"/>
                  <a:pt x="627" y="201"/>
                  <a:pt x="564" y="180"/>
                </a:cubicBezTo>
                <a:cubicBezTo>
                  <a:pt x="554" y="165"/>
                  <a:pt x="549" y="145"/>
                  <a:pt x="534" y="135"/>
                </a:cubicBezTo>
                <a:cubicBezTo>
                  <a:pt x="507" y="118"/>
                  <a:pt x="444" y="105"/>
                  <a:pt x="444" y="105"/>
                </a:cubicBezTo>
                <a:cubicBezTo>
                  <a:pt x="371" y="50"/>
                  <a:pt x="306" y="32"/>
                  <a:pt x="219" y="15"/>
                </a:cubicBezTo>
                <a:cubicBezTo>
                  <a:pt x="174" y="20"/>
                  <a:pt x="118" y="0"/>
                  <a:pt x="84" y="30"/>
                </a:cubicBezTo>
                <a:cubicBezTo>
                  <a:pt x="61" y="50"/>
                  <a:pt x="93" y="90"/>
                  <a:pt x="99" y="120"/>
                </a:cubicBezTo>
                <a:cubicBezTo>
                  <a:pt x="116" y="204"/>
                  <a:pt x="140" y="241"/>
                  <a:pt x="189" y="315"/>
                </a:cubicBezTo>
                <a:cubicBezTo>
                  <a:pt x="232" y="380"/>
                  <a:pt x="275" y="436"/>
                  <a:pt x="324" y="495"/>
                </a:cubicBezTo>
                <a:cubicBezTo>
                  <a:pt x="336" y="509"/>
                  <a:pt x="341" y="527"/>
                  <a:pt x="354" y="540"/>
                </a:cubicBezTo>
                <a:cubicBezTo>
                  <a:pt x="444" y="630"/>
                  <a:pt x="363" y="471"/>
                  <a:pt x="489" y="660"/>
                </a:cubicBezTo>
                <a:cubicBezTo>
                  <a:pt x="527" y="718"/>
                  <a:pt x="572" y="735"/>
                  <a:pt x="624" y="780"/>
                </a:cubicBezTo>
                <a:cubicBezTo>
                  <a:pt x="725" y="867"/>
                  <a:pt x="615" y="789"/>
                  <a:pt x="714" y="855"/>
                </a:cubicBezTo>
                <a:cubicBezTo>
                  <a:pt x="781" y="956"/>
                  <a:pt x="785" y="914"/>
                  <a:pt x="759" y="1005"/>
                </a:cubicBezTo>
                <a:cubicBezTo>
                  <a:pt x="755" y="1020"/>
                  <a:pt x="757" y="1041"/>
                  <a:pt x="744" y="1050"/>
                </a:cubicBezTo>
                <a:cubicBezTo>
                  <a:pt x="711" y="1073"/>
                  <a:pt x="525" y="1116"/>
                  <a:pt x="489" y="1125"/>
                </a:cubicBezTo>
                <a:cubicBezTo>
                  <a:pt x="474" y="1129"/>
                  <a:pt x="458" y="1132"/>
                  <a:pt x="444" y="1140"/>
                </a:cubicBezTo>
                <a:cubicBezTo>
                  <a:pt x="412" y="1158"/>
                  <a:pt x="354" y="1200"/>
                  <a:pt x="354" y="1200"/>
                </a:cubicBezTo>
                <a:cubicBezTo>
                  <a:pt x="328" y="1279"/>
                  <a:pt x="352" y="1236"/>
                  <a:pt x="249" y="1305"/>
                </a:cubicBezTo>
                <a:cubicBezTo>
                  <a:pt x="231" y="1317"/>
                  <a:pt x="223" y="1340"/>
                  <a:pt x="204" y="1350"/>
                </a:cubicBezTo>
                <a:cubicBezTo>
                  <a:pt x="176" y="1365"/>
                  <a:pt x="140" y="1362"/>
                  <a:pt x="114" y="1380"/>
                </a:cubicBezTo>
                <a:cubicBezTo>
                  <a:pt x="99" y="1390"/>
                  <a:pt x="84" y="1400"/>
                  <a:pt x="69" y="1410"/>
                </a:cubicBezTo>
                <a:cubicBezTo>
                  <a:pt x="43" y="1448"/>
                  <a:pt x="0" y="1491"/>
                  <a:pt x="54" y="1545"/>
                </a:cubicBezTo>
                <a:cubicBezTo>
                  <a:pt x="69" y="1560"/>
                  <a:pt x="94" y="1535"/>
                  <a:pt x="114" y="1530"/>
                </a:cubicBezTo>
                <a:cubicBezTo>
                  <a:pt x="224" y="1567"/>
                  <a:pt x="173" y="1552"/>
                  <a:pt x="264" y="1575"/>
                </a:cubicBezTo>
                <a:cubicBezTo>
                  <a:pt x="391" y="1554"/>
                  <a:pt x="501" y="1496"/>
                  <a:pt x="624" y="1455"/>
                </a:cubicBezTo>
                <a:cubicBezTo>
                  <a:pt x="667" y="1441"/>
                  <a:pt x="714" y="1445"/>
                  <a:pt x="759" y="1440"/>
                </a:cubicBezTo>
                <a:cubicBezTo>
                  <a:pt x="860" y="1406"/>
                  <a:pt x="907" y="1393"/>
                  <a:pt x="1014" y="1380"/>
                </a:cubicBezTo>
                <a:cubicBezTo>
                  <a:pt x="1100" y="1402"/>
                  <a:pt x="1114" y="1431"/>
                  <a:pt x="1179" y="1485"/>
                </a:cubicBezTo>
                <a:cubicBezTo>
                  <a:pt x="1281" y="1570"/>
                  <a:pt x="1191" y="1482"/>
                  <a:pt x="1239" y="1530"/>
                </a:cubicBez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Helvetica" charset="0"/>
            </a:endParaRPr>
          </a:p>
        </p:txBody>
      </p:sp>
      <p:sp>
        <p:nvSpPr>
          <p:cNvPr id="90116" name="Freeform 4"/>
          <p:cNvSpPr>
            <a:spLocks/>
          </p:cNvSpPr>
          <p:nvPr/>
        </p:nvSpPr>
        <p:spPr bwMode="auto">
          <a:xfrm>
            <a:off x="6227763" y="2133600"/>
            <a:ext cx="1944687" cy="3240088"/>
          </a:xfrm>
          <a:custGeom>
            <a:avLst/>
            <a:gdLst>
              <a:gd name="T0" fmla="*/ 2147483647 w 1305"/>
              <a:gd name="T1" fmla="*/ 0 h 2043"/>
              <a:gd name="T2" fmla="*/ 2147483647 w 1305"/>
              <a:gd name="T3" fmla="*/ 2147483647 h 2043"/>
              <a:gd name="T4" fmla="*/ 2147483647 w 1305"/>
              <a:gd name="T5" fmla="*/ 2147483647 h 2043"/>
              <a:gd name="T6" fmla="*/ 2147483647 w 1305"/>
              <a:gd name="T7" fmla="*/ 2147483647 h 2043"/>
              <a:gd name="T8" fmla="*/ 2147483647 w 1305"/>
              <a:gd name="T9" fmla="*/ 2147483647 h 2043"/>
              <a:gd name="T10" fmla="*/ 2147483647 w 1305"/>
              <a:gd name="T11" fmla="*/ 2147483647 h 2043"/>
              <a:gd name="T12" fmla="*/ 2147483647 w 1305"/>
              <a:gd name="T13" fmla="*/ 2147483647 h 2043"/>
              <a:gd name="T14" fmla="*/ 2147483647 w 1305"/>
              <a:gd name="T15" fmla="*/ 2147483647 h 2043"/>
              <a:gd name="T16" fmla="*/ 2147483647 w 1305"/>
              <a:gd name="T17" fmla="*/ 2147483647 h 2043"/>
              <a:gd name="T18" fmla="*/ 2147483647 w 1305"/>
              <a:gd name="T19" fmla="*/ 2147483647 h 2043"/>
              <a:gd name="T20" fmla="*/ 2147483647 w 1305"/>
              <a:gd name="T21" fmla="*/ 2147483647 h 2043"/>
              <a:gd name="T22" fmla="*/ 2147483647 w 1305"/>
              <a:gd name="T23" fmla="*/ 2147483647 h 2043"/>
              <a:gd name="T24" fmla="*/ 2147483647 w 1305"/>
              <a:gd name="T25" fmla="*/ 2147483647 h 2043"/>
              <a:gd name="T26" fmla="*/ 2147483647 w 1305"/>
              <a:gd name="T27" fmla="*/ 2147483647 h 2043"/>
              <a:gd name="T28" fmla="*/ 2147483647 w 1305"/>
              <a:gd name="T29" fmla="*/ 2147483647 h 2043"/>
              <a:gd name="T30" fmla="*/ 2147483647 w 1305"/>
              <a:gd name="T31" fmla="*/ 2147483647 h 2043"/>
              <a:gd name="T32" fmla="*/ 2147483647 w 1305"/>
              <a:gd name="T33" fmla="*/ 2147483647 h 2043"/>
              <a:gd name="T34" fmla="*/ 2147483647 w 1305"/>
              <a:gd name="T35" fmla="*/ 2147483647 h 2043"/>
              <a:gd name="T36" fmla="*/ 2147483647 w 1305"/>
              <a:gd name="T37" fmla="*/ 2147483647 h 2043"/>
              <a:gd name="T38" fmla="*/ 2147483647 w 1305"/>
              <a:gd name="T39" fmla="*/ 2147483647 h 2043"/>
              <a:gd name="T40" fmla="*/ 2147483647 w 1305"/>
              <a:gd name="T41" fmla="*/ 2147483647 h 2043"/>
              <a:gd name="T42" fmla="*/ 2147483647 w 1305"/>
              <a:gd name="T43" fmla="*/ 2147483647 h 2043"/>
              <a:gd name="T44" fmla="*/ 2147483647 w 1305"/>
              <a:gd name="T45" fmla="*/ 2147483647 h 2043"/>
              <a:gd name="T46" fmla="*/ 2147483647 w 1305"/>
              <a:gd name="T47" fmla="*/ 2147483647 h 2043"/>
              <a:gd name="T48" fmla="*/ 2147483647 w 1305"/>
              <a:gd name="T49" fmla="*/ 2147483647 h 2043"/>
              <a:gd name="T50" fmla="*/ 2147483647 w 1305"/>
              <a:gd name="T51" fmla="*/ 2147483647 h 2043"/>
              <a:gd name="T52" fmla="*/ 2147483647 w 1305"/>
              <a:gd name="T53" fmla="*/ 2147483647 h 2043"/>
              <a:gd name="T54" fmla="*/ 2147483647 w 1305"/>
              <a:gd name="T55" fmla="*/ 2147483647 h 2043"/>
              <a:gd name="T56" fmla="*/ 2147483647 w 1305"/>
              <a:gd name="T57" fmla="*/ 2147483647 h 2043"/>
              <a:gd name="T58" fmla="*/ 2147483647 w 1305"/>
              <a:gd name="T59" fmla="*/ 2147483647 h 2043"/>
              <a:gd name="T60" fmla="*/ 2147483647 w 1305"/>
              <a:gd name="T61" fmla="*/ 2147483647 h 2043"/>
              <a:gd name="T62" fmla="*/ 2147483647 w 1305"/>
              <a:gd name="T63" fmla="*/ 2147483647 h 2043"/>
              <a:gd name="T64" fmla="*/ 2147483647 w 1305"/>
              <a:gd name="T65" fmla="*/ 2147483647 h 2043"/>
              <a:gd name="T66" fmla="*/ 0 w 1305"/>
              <a:gd name="T67" fmla="*/ 2147483647 h 2043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305"/>
              <a:gd name="T103" fmla="*/ 0 h 2043"/>
              <a:gd name="T104" fmla="*/ 1305 w 1305"/>
              <a:gd name="T105" fmla="*/ 2043 h 2043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305" h="2043">
                <a:moveTo>
                  <a:pt x="165" y="0"/>
                </a:moveTo>
                <a:cubicBezTo>
                  <a:pt x="180" y="15"/>
                  <a:pt x="192" y="34"/>
                  <a:pt x="210" y="45"/>
                </a:cubicBezTo>
                <a:cubicBezTo>
                  <a:pt x="228" y="55"/>
                  <a:pt x="251" y="52"/>
                  <a:pt x="270" y="60"/>
                </a:cubicBezTo>
                <a:cubicBezTo>
                  <a:pt x="287" y="67"/>
                  <a:pt x="300" y="80"/>
                  <a:pt x="315" y="90"/>
                </a:cubicBezTo>
                <a:cubicBezTo>
                  <a:pt x="374" y="179"/>
                  <a:pt x="420" y="270"/>
                  <a:pt x="480" y="360"/>
                </a:cubicBezTo>
                <a:cubicBezTo>
                  <a:pt x="489" y="373"/>
                  <a:pt x="511" y="368"/>
                  <a:pt x="525" y="375"/>
                </a:cubicBezTo>
                <a:cubicBezTo>
                  <a:pt x="541" y="383"/>
                  <a:pt x="555" y="395"/>
                  <a:pt x="570" y="405"/>
                </a:cubicBezTo>
                <a:cubicBezTo>
                  <a:pt x="597" y="446"/>
                  <a:pt x="598" y="459"/>
                  <a:pt x="645" y="480"/>
                </a:cubicBezTo>
                <a:cubicBezTo>
                  <a:pt x="674" y="493"/>
                  <a:pt x="735" y="510"/>
                  <a:pt x="735" y="510"/>
                </a:cubicBezTo>
                <a:cubicBezTo>
                  <a:pt x="750" y="530"/>
                  <a:pt x="761" y="554"/>
                  <a:pt x="780" y="570"/>
                </a:cubicBezTo>
                <a:cubicBezTo>
                  <a:pt x="792" y="580"/>
                  <a:pt x="811" y="577"/>
                  <a:pt x="825" y="585"/>
                </a:cubicBezTo>
                <a:cubicBezTo>
                  <a:pt x="902" y="628"/>
                  <a:pt x="976" y="686"/>
                  <a:pt x="1050" y="735"/>
                </a:cubicBezTo>
                <a:cubicBezTo>
                  <a:pt x="1065" y="745"/>
                  <a:pt x="1078" y="759"/>
                  <a:pt x="1095" y="765"/>
                </a:cubicBezTo>
                <a:cubicBezTo>
                  <a:pt x="1110" y="770"/>
                  <a:pt x="1126" y="772"/>
                  <a:pt x="1140" y="780"/>
                </a:cubicBezTo>
                <a:cubicBezTo>
                  <a:pt x="1172" y="798"/>
                  <a:pt x="1230" y="840"/>
                  <a:pt x="1230" y="840"/>
                </a:cubicBezTo>
                <a:cubicBezTo>
                  <a:pt x="1299" y="943"/>
                  <a:pt x="1279" y="896"/>
                  <a:pt x="1305" y="975"/>
                </a:cubicBezTo>
                <a:cubicBezTo>
                  <a:pt x="1300" y="990"/>
                  <a:pt x="1301" y="1009"/>
                  <a:pt x="1290" y="1020"/>
                </a:cubicBezTo>
                <a:cubicBezTo>
                  <a:pt x="1279" y="1031"/>
                  <a:pt x="1259" y="1028"/>
                  <a:pt x="1245" y="1035"/>
                </a:cubicBezTo>
                <a:cubicBezTo>
                  <a:pt x="1229" y="1043"/>
                  <a:pt x="1215" y="1055"/>
                  <a:pt x="1200" y="1065"/>
                </a:cubicBezTo>
                <a:cubicBezTo>
                  <a:pt x="1205" y="1090"/>
                  <a:pt x="1204" y="1117"/>
                  <a:pt x="1215" y="1140"/>
                </a:cubicBezTo>
                <a:cubicBezTo>
                  <a:pt x="1230" y="1173"/>
                  <a:pt x="1275" y="1230"/>
                  <a:pt x="1275" y="1230"/>
                </a:cubicBezTo>
                <a:cubicBezTo>
                  <a:pt x="1270" y="1250"/>
                  <a:pt x="1274" y="1274"/>
                  <a:pt x="1260" y="1290"/>
                </a:cubicBezTo>
                <a:cubicBezTo>
                  <a:pt x="1216" y="1340"/>
                  <a:pt x="1048" y="1406"/>
                  <a:pt x="990" y="1425"/>
                </a:cubicBezTo>
                <a:cubicBezTo>
                  <a:pt x="956" y="1436"/>
                  <a:pt x="900" y="1485"/>
                  <a:pt x="900" y="1485"/>
                </a:cubicBezTo>
                <a:cubicBezTo>
                  <a:pt x="820" y="1605"/>
                  <a:pt x="925" y="1460"/>
                  <a:pt x="825" y="1560"/>
                </a:cubicBezTo>
                <a:cubicBezTo>
                  <a:pt x="812" y="1573"/>
                  <a:pt x="809" y="1593"/>
                  <a:pt x="795" y="1605"/>
                </a:cubicBezTo>
                <a:cubicBezTo>
                  <a:pt x="768" y="1629"/>
                  <a:pt x="735" y="1645"/>
                  <a:pt x="705" y="1665"/>
                </a:cubicBezTo>
                <a:cubicBezTo>
                  <a:pt x="687" y="1677"/>
                  <a:pt x="677" y="1697"/>
                  <a:pt x="660" y="1710"/>
                </a:cubicBezTo>
                <a:cubicBezTo>
                  <a:pt x="632" y="1732"/>
                  <a:pt x="600" y="1750"/>
                  <a:pt x="570" y="1770"/>
                </a:cubicBezTo>
                <a:cubicBezTo>
                  <a:pt x="544" y="1788"/>
                  <a:pt x="506" y="1782"/>
                  <a:pt x="480" y="1800"/>
                </a:cubicBezTo>
                <a:cubicBezTo>
                  <a:pt x="406" y="1849"/>
                  <a:pt x="326" y="1883"/>
                  <a:pt x="240" y="1905"/>
                </a:cubicBezTo>
                <a:cubicBezTo>
                  <a:pt x="225" y="1915"/>
                  <a:pt x="211" y="1928"/>
                  <a:pt x="195" y="1935"/>
                </a:cubicBezTo>
                <a:cubicBezTo>
                  <a:pt x="166" y="1948"/>
                  <a:pt x="105" y="1965"/>
                  <a:pt x="105" y="1965"/>
                </a:cubicBezTo>
                <a:cubicBezTo>
                  <a:pt x="27" y="2043"/>
                  <a:pt x="91" y="1995"/>
                  <a:pt x="0" y="1995"/>
                </a:cubicBezTo>
              </a:path>
            </a:pathLst>
          </a:custGeom>
          <a:noFill/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Helvetica" charset="0"/>
            </a:endParaRPr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6659563" y="2852738"/>
            <a:ext cx="288925" cy="36036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>
              <a:latin typeface="Helvetica" charset="0"/>
            </a:endParaRPr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>
            <a:off x="1835150" y="3644900"/>
            <a:ext cx="6337300" cy="144463"/>
          </a:xfrm>
          <a:prstGeom prst="line">
            <a:avLst/>
          </a:prstGeom>
          <a:noFill/>
          <a:ln w="5715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90119" name="Line 7"/>
          <p:cNvSpPr>
            <a:spLocks noChangeShapeType="1"/>
          </p:cNvSpPr>
          <p:nvPr/>
        </p:nvSpPr>
        <p:spPr bwMode="auto">
          <a:xfrm flipH="1" flipV="1">
            <a:off x="4859338" y="2133600"/>
            <a:ext cx="1296987" cy="15113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0" name="Line 8"/>
          <p:cNvSpPr>
            <a:spLocks noChangeShapeType="1"/>
          </p:cNvSpPr>
          <p:nvPr/>
        </p:nvSpPr>
        <p:spPr bwMode="auto">
          <a:xfrm flipH="1">
            <a:off x="4932363" y="3789363"/>
            <a:ext cx="1152525" cy="10795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1" name="Line 9"/>
          <p:cNvSpPr>
            <a:spLocks noChangeShapeType="1"/>
          </p:cNvSpPr>
          <p:nvPr/>
        </p:nvSpPr>
        <p:spPr bwMode="auto">
          <a:xfrm flipH="1">
            <a:off x="3563938" y="3716338"/>
            <a:ext cx="720725" cy="649287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2" name="Line 10"/>
          <p:cNvSpPr>
            <a:spLocks noChangeShapeType="1"/>
          </p:cNvSpPr>
          <p:nvPr/>
        </p:nvSpPr>
        <p:spPr bwMode="auto">
          <a:xfrm flipH="1" flipV="1">
            <a:off x="3348038" y="3068638"/>
            <a:ext cx="936625" cy="576262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3" name="Line 11"/>
          <p:cNvSpPr>
            <a:spLocks noChangeShapeType="1"/>
          </p:cNvSpPr>
          <p:nvPr/>
        </p:nvSpPr>
        <p:spPr bwMode="auto">
          <a:xfrm flipH="1" flipV="1">
            <a:off x="4500563" y="2492375"/>
            <a:ext cx="1008062" cy="4318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4" name="Line 12"/>
          <p:cNvSpPr>
            <a:spLocks noChangeShapeType="1"/>
          </p:cNvSpPr>
          <p:nvPr/>
        </p:nvSpPr>
        <p:spPr bwMode="auto">
          <a:xfrm flipH="1">
            <a:off x="4787900" y="4221163"/>
            <a:ext cx="792163" cy="215900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 flipH="1">
            <a:off x="4643438" y="2708275"/>
            <a:ext cx="360362" cy="73025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 flipV="1">
            <a:off x="4859338" y="4149725"/>
            <a:ext cx="217487" cy="142875"/>
          </a:xfrm>
          <a:prstGeom prst="line">
            <a:avLst/>
          </a:prstGeom>
          <a:noFill/>
          <a:ln w="9525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7" name="Line 15"/>
          <p:cNvSpPr>
            <a:spLocks noChangeShapeType="1"/>
          </p:cNvSpPr>
          <p:nvPr/>
        </p:nvSpPr>
        <p:spPr bwMode="auto">
          <a:xfrm flipH="1" flipV="1">
            <a:off x="5791200" y="2438400"/>
            <a:ext cx="990600" cy="121920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5238750" y="2057400"/>
            <a:ext cx="1485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Helvetica" charset="0"/>
              </a:rPr>
              <a:t>Manusia</a:t>
            </a:r>
          </a:p>
        </p:txBody>
      </p:sp>
      <p:sp>
        <p:nvSpPr>
          <p:cNvPr id="90129" name="Text Box 17"/>
          <p:cNvSpPr txBox="1">
            <a:spLocks noChangeArrowheads="1"/>
          </p:cNvSpPr>
          <p:nvPr/>
        </p:nvSpPr>
        <p:spPr bwMode="auto">
          <a:xfrm>
            <a:off x="4419600" y="1828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Helvetica" charset="0"/>
              </a:rPr>
              <a:t>Alat</a:t>
            </a:r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2971800" y="2757488"/>
            <a:ext cx="1352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Helvetica" charset="0"/>
              </a:rPr>
              <a:t>Bahan</a:t>
            </a:r>
          </a:p>
        </p:txBody>
      </p:sp>
      <p:sp>
        <p:nvSpPr>
          <p:cNvPr id="90131" name="Text Box 19"/>
          <p:cNvSpPr txBox="1">
            <a:spLocks noChangeArrowheads="1"/>
          </p:cNvSpPr>
          <p:nvPr/>
        </p:nvSpPr>
        <p:spPr bwMode="auto">
          <a:xfrm>
            <a:off x="4800600" y="4738688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Helvetica" charset="0"/>
              </a:rPr>
              <a:t>Metode</a:t>
            </a:r>
          </a:p>
        </p:txBody>
      </p:sp>
      <p:sp>
        <p:nvSpPr>
          <p:cNvPr id="90132" name="Text Box 20"/>
          <p:cNvSpPr txBox="1">
            <a:spLocks noChangeArrowheads="1"/>
          </p:cNvSpPr>
          <p:nvPr/>
        </p:nvSpPr>
        <p:spPr bwMode="auto">
          <a:xfrm>
            <a:off x="2552700" y="4267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Helvetica" charset="0"/>
              </a:rPr>
              <a:t>Lingkungan</a:t>
            </a:r>
          </a:p>
        </p:txBody>
      </p:sp>
      <p:sp>
        <p:nvSpPr>
          <p:cNvPr id="90133" name="Oval 21"/>
          <p:cNvSpPr>
            <a:spLocks noChangeArrowheads="1"/>
          </p:cNvSpPr>
          <p:nvPr/>
        </p:nvSpPr>
        <p:spPr bwMode="auto">
          <a:xfrm>
            <a:off x="8074025" y="3462338"/>
            <a:ext cx="917575" cy="917575"/>
          </a:xfrm>
          <a:prstGeom prst="ellipse">
            <a:avLst/>
          </a:prstGeom>
          <a:solidFill>
            <a:srgbClr val="CC00FF">
              <a:alpha val="90979"/>
            </a:srgbClr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7A0099"/>
            </a:prstShdw>
          </a:effectLst>
        </p:spPr>
        <p:txBody>
          <a:bodyPr wrap="none" lIns="90000" tIns="46800" rIns="90000" bIns="46800" anchor="ctr"/>
          <a:lstStyle/>
          <a:p>
            <a:endParaRPr lang="id-ID">
              <a:latin typeface="Helvetica" charset="0"/>
            </a:endParaRPr>
          </a:p>
        </p:txBody>
      </p:sp>
      <p:sp>
        <p:nvSpPr>
          <p:cNvPr id="523286" name="Text Box 22"/>
          <p:cNvSpPr txBox="1">
            <a:spLocks noChangeArrowheads="1"/>
          </p:cNvSpPr>
          <p:nvPr/>
        </p:nvSpPr>
        <p:spPr bwMode="auto">
          <a:xfrm>
            <a:off x="8031163" y="3644900"/>
            <a:ext cx="1006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b="1" dirty="0" err="1">
                <a:latin typeface="Arial" charset="0"/>
                <a:ea typeface="ＭＳ Ｐゴシック" charset="-128"/>
              </a:rPr>
              <a:t>Mslh</a:t>
            </a:r>
            <a:endParaRPr lang="en-US" b="1" dirty="0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405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ChangeArrowheads="1"/>
          </p:cNvSpPr>
          <p:nvPr/>
        </p:nvSpPr>
        <p:spPr bwMode="auto">
          <a:xfrm>
            <a:off x="2076450" y="647700"/>
            <a:ext cx="1752600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sz="1000" b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EP I DEM IO LOGI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947" name="Rectangle 3"/>
          <p:cNvSpPr>
            <a:spLocks noChangeArrowheads="1"/>
          </p:cNvSpPr>
          <p:nvPr/>
        </p:nvSpPr>
        <p:spPr bwMode="auto">
          <a:xfrm>
            <a:off x="5181600" y="609600"/>
            <a:ext cx="1279525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sz="1000" b="1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MANAJEMEN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948" name="AutoShape 4"/>
          <p:cNvSpPr>
            <a:spLocks noChangeArrowheads="1"/>
          </p:cNvSpPr>
          <p:nvPr/>
        </p:nvSpPr>
        <p:spPr bwMode="auto">
          <a:xfrm>
            <a:off x="3048000" y="1371600"/>
            <a:ext cx="3124200" cy="701675"/>
          </a:xfrm>
          <a:prstGeom prst="downArrowCallout">
            <a:avLst>
              <a:gd name="adj1" fmla="val 111312"/>
              <a:gd name="adj2" fmla="val 111312"/>
              <a:gd name="adj3" fmla="val 16667"/>
              <a:gd name="adj4" fmla="val 66667"/>
            </a:avLst>
          </a:prstGeom>
          <a:solidFill>
            <a:srgbClr val="FFCC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1200" b="1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PENGKAJIAN UNTUK DATA/FAKTA/</a:t>
            </a:r>
          </a:p>
          <a:p>
            <a:pPr algn="ctr">
              <a:buFontTx/>
              <a:buNone/>
            </a:pPr>
            <a:r>
              <a:rPr lang="en-US" sz="1200" b="1">
                <a:solidFill>
                  <a:srgbClr val="663300"/>
                </a:solidFill>
                <a:latin typeface="Tahoma" pitchFamily="34" charset="0"/>
                <a:cs typeface="Times New Roman" pitchFamily="18" charset="0"/>
              </a:rPr>
              <a:t>INFO PRIMER</a:t>
            </a:r>
            <a:endParaRPr lang="en-US" sz="1200" b="1">
              <a:solidFill>
                <a:srgbClr val="663300"/>
              </a:solidFill>
              <a:latin typeface="Times New Roman" pitchFamily="18" charset="0"/>
            </a:endParaRPr>
          </a:p>
        </p:txBody>
      </p:sp>
      <p:sp>
        <p:nvSpPr>
          <p:cNvPr id="82949" name="AutoShape 5"/>
          <p:cNvSpPr>
            <a:spLocks noChangeArrowheads="1"/>
          </p:cNvSpPr>
          <p:nvPr/>
        </p:nvSpPr>
        <p:spPr bwMode="auto">
          <a:xfrm>
            <a:off x="838200" y="2606675"/>
            <a:ext cx="2789238" cy="1584325"/>
          </a:xfrm>
          <a:prstGeom prst="upDownArrowCallout">
            <a:avLst>
              <a:gd name="adj1" fmla="val 44013"/>
              <a:gd name="adj2" fmla="val 44013"/>
              <a:gd name="adj3" fmla="val 12500"/>
              <a:gd name="adj4" fmla="val 50000"/>
            </a:avLst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ISYU</a:t>
            </a: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-KECENDERUNGAN (TREND)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-KEADAAN/SITUASI/KONDISI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-MASALAH/KENDALA/HAMBATAN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7391400" y="1371600"/>
            <a:ext cx="1752600" cy="381000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200" b="1">
                <a:latin typeface="Times New Roman" pitchFamily="18" charset="0"/>
              </a:rPr>
              <a:t>DATA PRIMER</a:t>
            </a:r>
          </a:p>
          <a:p>
            <a:pPr>
              <a:buFontTx/>
              <a:buNone/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82951" name="Text Box 7"/>
          <p:cNvSpPr txBox="1">
            <a:spLocks noChangeArrowheads="1"/>
          </p:cNvSpPr>
          <p:nvPr/>
        </p:nvSpPr>
        <p:spPr bwMode="auto">
          <a:xfrm>
            <a:off x="7391400" y="533400"/>
            <a:ext cx="1524000" cy="555625"/>
          </a:xfrm>
          <a:prstGeom prst="rect">
            <a:avLst/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endParaRPr lang="en-US" sz="1000" b="1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200" b="1">
                <a:latin typeface="Times New Roman" pitchFamily="18" charset="0"/>
              </a:rPr>
              <a:t>DATA SEKUNDER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82952" name="Text Box 8"/>
          <p:cNvSpPr txBox="1">
            <a:spLocks noChangeArrowheads="1"/>
          </p:cNvSpPr>
          <p:nvPr/>
        </p:nvSpPr>
        <p:spPr bwMode="auto">
          <a:xfrm>
            <a:off x="1066800" y="4191000"/>
            <a:ext cx="7181850" cy="14335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YANG BERKEMBANG DI DALAM &amp; DI LUAR ORGANISASI</a:t>
            </a:r>
            <a:r>
              <a:rPr lang="en-US" sz="1200" b="1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YANG SANGAT PENTING DI ANTISIPASI , &amp;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BERPENGARUH BAGI KEMAMPUAN ORGANISASI MENCAPAI MASA DEPAN (TUJUAN) YANG DIHARAPKANNYA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fi-FI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MERUPAKAN SUMBER UNTUK PERUMUSAN MASALAH, SOLUSI, INTERVENSI &amp; ADVOKASI</a:t>
            </a:r>
            <a:endParaRPr lang="en-US" sz="12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DIDUKUNG OLEH DATA, FAKTA &amp; INFORMASI YANG SAHIH /EVIDENCE BASE  (ANSOFF &amp; PAUL C. NUTT)</a:t>
            </a:r>
            <a:endParaRPr 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953" name="Text Box 9"/>
          <p:cNvSpPr txBox="1">
            <a:spLocks noChangeArrowheads="1"/>
          </p:cNvSpPr>
          <p:nvPr/>
        </p:nvSpPr>
        <p:spPr bwMode="auto">
          <a:xfrm>
            <a:off x="1295400" y="5715000"/>
            <a:ext cx="1981200" cy="9144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DIKAJI DARI SUDUT KEBUTUHAN (DEMAND SITE, BOTTOM UP)</a:t>
            </a:r>
            <a:endParaRPr lang="en-US" sz="12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2954" name="Text Box 10"/>
          <p:cNvSpPr txBox="1">
            <a:spLocks noChangeArrowheads="1"/>
          </p:cNvSpPr>
          <p:nvPr/>
        </p:nvSpPr>
        <p:spPr bwMode="auto">
          <a:xfrm>
            <a:off x="5973763" y="5867400"/>
            <a:ext cx="2027237" cy="685800"/>
          </a:xfrm>
          <a:prstGeom prst="rect">
            <a:avLst/>
          </a:prstGeom>
          <a:solidFill>
            <a:srgbClr val="CCFFFF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r">
              <a:buFontTx/>
              <a:buNone/>
            </a:pPr>
            <a:r>
              <a:rPr lang="en-US" sz="1200" b="1">
                <a:latin typeface="Times New Roman" pitchFamily="18" charset="0"/>
                <a:cs typeface="Times New Roman" pitchFamily="18" charset="0"/>
              </a:rPr>
              <a:t>DIKAJI DARI SUDUT PELAYANAN (SUPPLY-SITE, TOP-DOWN)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82955" name="Text Box 11"/>
          <p:cNvSpPr txBox="1">
            <a:spLocks noChangeArrowheads="1"/>
          </p:cNvSpPr>
          <p:nvPr/>
        </p:nvSpPr>
        <p:spPr bwMode="auto">
          <a:xfrm>
            <a:off x="3733800" y="5954713"/>
            <a:ext cx="1371600" cy="674687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FLOW CHART</a:t>
            </a:r>
            <a:endParaRPr lang="en-US" sz="1400" b="1">
              <a:latin typeface="Times New Roman" pitchFamily="18" charset="0"/>
            </a:endParaRPr>
          </a:p>
          <a:p>
            <a:pPr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1400">
              <a:latin typeface="Times New Roman" pitchFamily="18" charset="0"/>
            </a:endParaRPr>
          </a:p>
        </p:txBody>
      </p:sp>
      <p:sp>
        <p:nvSpPr>
          <p:cNvPr id="82956" name="AutoShape 12"/>
          <p:cNvSpPr>
            <a:spLocks noChangeArrowheads="1"/>
          </p:cNvSpPr>
          <p:nvPr/>
        </p:nvSpPr>
        <p:spPr bwMode="auto">
          <a:xfrm>
            <a:off x="409575" y="4941888"/>
            <a:ext cx="733425" cy="849312"/>
          </a:xfrm>
          <a:prstGeom prst="curvedRightArrow">
            <a:avLst>
              <a:gd name="adj1" fmla="val 23160"/>
              <a:gd name="adj2" fmla="val 4632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957" name="AutoShape 13"/>
          <p:cNvSpPr>
            <a:spLocks noChangeArrowheads="1"/>
          </p:cNvSpPr>
          <p:nvPr/>
        </p:nvSpPr>
        <p:spPr bwMode="auto">
          <a:xfrm>
            <a:off x="8181975" y="4876800"/>
            <a:ext cx="733425" cy="914400"/>
          </a:xfrm>
          <a:prstGeom prst="curvedLeftArrow">
            <a:avLst>
              <a:gd name="adj1" fmla="val 24935"/>
              <a:gd name="adj2" fmla="val 4987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>
            <a:off x="4038600" y="838200"/>
            <a:ext cx="914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 type="arrow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959" name="Line 15"/>
          <p:cNvSpPr>
            <a:spLocks noChangeShapeType="1"/>
          </p:cNvSpPr>
          <p:nvPr/>
        </p:nvSpPr>
        <p:spPr bwMode="auto">
          <a:xfrm>
            <a:off x="4495800" y="457200"/>
            <a:ext cx="0" cy="73183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960" name="Line 16"/>
          <p:cNvSpPr>
            <a:spLocks noChangeShapeType="1"/>
          </p:cNvSpPr>
          <p:nvPr/>
        </p:nvSpPr>
        <p:spPr bwMode="auto">
          <a:xfrm flipH="1">
            <a:off x="6858000" y="1524000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961" name="Line 17"/>
          <p:cNvSpPr>
            <a:spLocks noChangeShapeType="1"/>
          </p:cNvSpPr>
          <p:nvPr/>
        </p:nvSpPr>
        <p:spPr bwMode="auto">
          <a:xfrm flipH="1">
            <a:off x="6873875" y="838200"/>
            <a:ext cx="3651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2962" name="AutoShape 18"/>
          <p:cNvSpPr>
            <a:spLocks noChangeArrowheads="1"/>
          </p:cNvSpPr>
          <p:nvPr/>
        </p:nvSpPr>
        <p:spPr bwMode="auto">
          <a:xfrm>
            <a:off x="4267200" y="2590800"/>
            <a:ext cx="3886200" cy="1447800"/>
          </a:xfrm>
          <a:prstGeom prst="upArrowCallout">
            <a:avLst>
              <a:gd name="adj1" fmla="val 67105"/>
              <a:gd name="adj2" fmla="val 67105"/>
              <a:gd name="adj3" fmla="val 16667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1200" b="1">
                <a:latin typeface="Times New Roman" pitchFamily="18" charset="0"/>
                <a:cs typeface="Times New Roman" pitchFamily="18" charset="0"/>
              </a:rPr>
              <a:t>RUMOR</a:t>
            </a:r>
          </a:p>
          <a:p>
            <a:pPr algn="ctr">
              <a:buFontTx/>
              <a:buNone/>
            </a:pPr>
            <a:endParaRPr lang="en-US" sz="1200" b="1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1200" b="1">
                <a:latin typeface="Times New Roman" pitchFamily="18" charset="0"/>
                <a:cs typeface="Times New Roman" pitchFamily="18" charset="0"/>
              </a:rPr>
              <a:t>STOP, LUPAKAN! OLEH KARENA TIDAK ADA/ DIDUKUNG DATA, FAKTA &amp; INFORMASI YANG SAHIH (VALID)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2209800" y="44450"/>
            <a:ext cx="4495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152352" rIns="0" bIns="38088" anchor="ctr">
            <a:spAutoFit/>
          </a:bodyPr>
          <a:lstStyle/>
          <a:p>
            <a:pPr>
              <a:buFontTx/>
              <a:buNone/>
            </a:pPr>
            <a:r>
              <a:rPr lang="fi-FI" sz="1400" b="1">
                <a:cs typeface="Times New Roman" pitchFamily="18" charset="0"/>
              </a:rPr>
              <a:t>                             </a:t>
            </a:r>
            <a:r>
              <a:rPr lang="fi-FI" sz="1800" b="1">
                <a:cs typeface="Times New Roman" pitchFamily="18" charset="0"/>
              </a:rPr>
              <a:t>ANALISA SITUASI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82964" name="Rectangle 20"/>
          <p:cNvSpPr>
            <a:spLocks noChangeArrowheads="1"/>
          </p:cNvSpPr>
          <p:nvPr/>
        </p:nvSpPr>
        <p:spPr bwMode="auto">
          <a:xfrm>
            <a:off x="0" y="2374900"/>
            <a:ext cx="1841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r>
              <a:rPr lang="en-US" sz="1100" b="1">
                <a:latin typeface="Times New Roman" pitchFamily="18" charset="0"/>
              </a:rPr>
              <a:t/>
            </a:r>
            <a:br>
              <a:rPr lang="en-US" sz="1100" b="1">
                <a:latin typeface="Times New Roman" pitchFamily="18" charset="0"/>
              </a:rPr>
            </a:br>
            <a:endParaRPr lang="en-US">
              <a:latin typeface="Times New Roman" pitchFamily="18" charset="0"/>
            </a:endParaRPr>
          </a:p>
          <a:p>
            <a:pPr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graphicFrame>
        <p:nvGraphicFramePr>
          <p:cNvPr id="82965" name="Group 21"/>
          <p:cNvGraphicFramePr>
            <a:graphicFrameLocks noGrp="1"/>
          </p:cNvGraphicFramePr>
          <p:nvPr/>
        </p:nvGraphicFramePr>
        <p:xfrm>
          <a:off x="1066800" y="2081213"/>
          <a:ext cx="6858000" cy="490538"/>
        </p:xfrm>
        <a:graphic>
          <a:graphicData uri="http://schemas.openxmlformats.org/drawingml/2006/table">
            <a:tbl>
              <a:tblPr/>
              <a:tblGrid>
                <a:gridCol w="1268413"/>
                <a:gridCol w="488950"/>
                <a:gridCol w="1533525"/>
                <a:gridCol w="835025"/>
                <a:gridCol w="1185862"/>
                <a:gridCol w="1546225"/>
              </a:tblGrid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8C73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LINGKUNGAN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8C73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8C73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SOSIAL BUDAYA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8C73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POLICY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8C73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KEMITRAAN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B8C733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rebuchet MS" pitchFamily="34" charset="0"/>
                          <a:cs typeface="Times New Roman" pitchFamily="18" charset="0"/>
                        </a:rPr>
                        <a:t>PEMBERDAYAAN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981" name="Rectangle 37"/>
          <p:cNvSpPr>
            <a:spLocks noChangeArrowheads="1"/>
          </p:cNvSpPr>
          <p:nvPr/>
        </p:nvSpPr>
        <p:spPr bwMode="auto">
          <a:xfrm>
            <a:off x="0" y="37607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82982" name="Rectangle 38"/>
          <p:cNvSpPr>
            <a:spLocks noChangeArrowheads="1"/>
          </p:cNvSpPr>
          <p:nvPr/>
        </p:nvSpPr>
        <p:spPr bwMode="auto">
          <a:xfrm>
            <a:off x="0" y="3760788"/>
            <a:ext cx="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152352" rIns="0" bIns="38088" anchor="ctr">
            <a:spAutoFit/>
          </a:bodyPr>
          <a:lstStyle/>
          <a:p>
            <a:pPr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 sz="1100" b="1">
              <a:latin typeface="Tahoma" pitchFamily="34" charset="0"/>
            </a:endParaRPr>
          </a:p>
          <a:p>
            <a:pPr>
              <a:buFontTx/>
              <a:buNone/>
              <a:tabLst>
                <a:tab pos="457200" algn="r"/>
                <a:tab pos="2743200" algn="ctr"/>
                <a:tab pos="5486400" algn="r"/>
              </a:tabLst>
            </a:pPr>
            <a:endParaRPr lang="en-US">
              <a:latin typeface="Times New Roman" pitchFamily="18" charset="0"/>
            </a:endParaRPr>
          </a:p>
        </p:txBody>
      </p:sp>
      <p:sp>
        <p:nvSpPr>
          <p:cNvPr id="82983" name="Rectangle 39"/>
          <p:cNvSpPr>
            <a:spLocks noChangeArrowheads="1"/>
          </p:cNvSpPr>
          <p:nvPr/>
        </p:nvSpPr>
        <p:spPr bwMode="auto">
          <a:xfrm>
            <a:off x="0" y="4484688"/>
            <a:ext cx="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152352" rIns="0" bIns="38088" anchor="ctr">
            <a:spAutoFit/>
          </a:bodyPr>
          <a:lstStyle/>
          <a:p>
            <a:pPr>
              <a:buFontTx/>
              <a:buNone/>
            </a:pPr>
            <a:endParaRPr lang="en-US" sz="1400" b="1">
              <a:cs typeface="Times New Roman" pitchFamily="18" charset="0"/>
            </a:endParaRPr>
          </a:p>
          <a:p>
            <a:pPr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30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3017838" y="2743200"/>
            <a:ext cx="792162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200" b="1">
                <a:latin typeface="Times New Roman" pitchFamily="18" charset="0"/>
                <a:cs typeface="Times New Roman" pitchFamily="18" charset="0"/>
              </a:rPr>
              <a:t>FILTER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83971" name="AutoShape 3"/>
          <p:cNvSpPr>
            <a:spLocks noChangeArrowheads="1"/>
          </p:cNvSpPr>
          <p:nvPr/>
        </p:nvSpPr>
        <p:spPr bwMode="auto">
          <a:xfrm>
            <a:off x="427038" y="1160463"/>
            <a:ext cx="1096962" cy="668337"/>
          </a:xfrm>
          <a:prstGeom prst="homePlate">
            <a:avLst>
              <a:gd name="adj" fmla="val 410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INDEPTH</a:t>
            </a:r>
          </a:p>
          <a:p>
            <a:pPr>
              <a:buFontTx/>
              <a:buNone/>
            </a:pPr>
            <a:r>
              <a:rPr lang="en-US" sz="1000" b="1">
                <a:latin typeface="Tahoma" pitchFamily="34" charset="0"/>
                <a:cs typeface="Times New Roman" pitchFamily="18" charset="0"/>
              </a:rPr>
              <a:t>INTERVIEW</a:t>
            </a:r>
            <a:endParaRPr lang="en-US" sz="1100" b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ROUND TABLE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72" name="AutoShape 4"/>
          <p:cNvSpPr>
            <a:spLocks noChangeArrowheads="1"/>
          </p:cNvSpPr>
          <p:nvPr/>
        </p:nvSpPr>
        <p:spPr bwMode="auto">
          <a:xfrm>
            <a:off x="0" y="5029200"/>
            <a:ext cx="1447800" cy="1447800"/>
          </a:xfrm>
          <a:prstGeom prst="homePlat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 u="sng">
                <a:latin typeface="Times New Roman" pitchFamily="18" charset="0"/>
                <a:cs typeface="Times New Roman" pitchFamily="18" charset="0"/>
              </a:rPr>
              <a:t>PRA</a:t>
            </a:r>
          </a:p>
          <a:p>
            <a:pPr>
              <a:buFontTx/>
              <a:buNone/>
            </a:pPr>
            <a:r>
              <a:rPr lang="en-US" sz="1400" b="1">
                <a:latin typeface="Tahoma" pitchFamily="34" charset="0"/>
                <a:cs typeface="Times New Roman" pitchFamily="18" charset="0"/>
              </a:rPr>
              <a:t>-TRANSECT</a:t>
            </a:r>
            <a:endParaRPr lang="en-US" sz="1400" b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-FGD/DKT</a:t>
            </a:r>
            <a:endParaRPr lang="en-US" sz="1400" b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-IN DEPTH</a:t>
            </a:r>
            <a:endParaRPr lang="en-US" sz="1400" b="1"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INTERVIEW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83973" name="AutoShape 5"/>
          <p:cNvSpPr>
            <a:spLocks noChangeArrowheads="1"/>
          </p:cNvSpPr>
          <p:nvPr/>
        </p:nvSpPr>
        <p:spPr bwMode="auto">
          <a:xfrm>
            <a:off x="1676400" y="1143000"/>
            <a:ext cx="1630363" cy="968375"/>
          </a:xfrm>
          <a:prstGeom prst="downArrowCallout">
            <a:avLst>
              <a:gd name="adj1" fmla="val 42090"/>
              <a:gd name="adj2" fmla="val 42090"/>
              <a:gd name="adj3" fmla="val 16667"/>
              <a:gd name="adj4" fmla="val 6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tabLst>
                <a:tab pos="228600" algn="l"/>
              </a:tabLst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LINGKUNGAN</a:t>
            </a:r>
            <a:endParaRPr lang="en-US" sz="1100" b="1"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PSP</a:t>
            </a:r>
            <a:endParaRPr lang="en-US" sz="1100" b="1">
              <a:latin typeface="Times New Roman" pitchFamily="18" charset="0"/>
            </a:endParaRPr>
          </a:p>
          <a:p>
            <a:pPr>
              <a:buFontTx/>
              <a:buNone/>
              <a:tabLst>
                <a:tab pos="228600" algn="l"/>
              </a:tabLst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KEMITRAAN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1581150" y="2209800"/>
            <a:ext cx="19050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ISYU Stakeholders</a:t>
            </a:r>
            <a:r>
              <a:rPr lang="en-US" sz="1200" b="1">
                <a:latin typeface="Times New Roman" pitchFamily="18" charset="0"/>
                <a:cs typeface="Times New Roman" pitchFamily="18" charset="0"/>
              </a:rPr>
              <a:t>             ?    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83975" name="AutoShape 7"/>
          <p:cNvSpPr>
            <a:spLocks noChangeArrowheads="1"/>
          </p:cNvSpPr>
          <p:nvPr/>
        </p:nvSpPr>
        <p:spPr bwMode="auto">
          <a:xfrm>
            <a:off x="1752600" y="2667000"/>
            <a:ext cx="485775" cy="27463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80808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976" name="Oval 8"/>
          <p:cNvSpPr>
            <a:spLocks noChangeArrowheads="1"/>
          </p:cNvSpPr>
          <p:nvPr/>
        </p:nvSpPr>
        <p:spPr bwMode="auto">
          <a:xfrm>
            <a:off x="1676400" y="3048000"/>
            <a:ext cx="1295400" cy="10668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ISYU</a:t>
            </a:r>
          </a:p>
          <a:p>
            <a:pPr>
              <a:buFontTx/>
              <a:buNone/>
            </a:pPr>
            <a:r>
              <a:rPr lang="en-US" sz="1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STRATEGIS</a:t>
            </a:r>
          </a:p>
          <a:p>
            <a:pPr>
              <a:buFontTx/>
              <a:buNone/>
            </a:pPr>
            <a:endParaRPr lang="en-US" sz="140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3977" name="AutoShape 9"/>
          <p:cNvSpPr>
            <a:spLocks noChangeArrowheads="1"/>
          </p:cNvSpPr>
          <p:nvPr/>
        </p:nvSpPr>
        <p:spPr bwMode="auto">
          <a:xfrm>
            <a:off x="1800225" y="4114800"/>
            <a:ext cx="485775" cy="274638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80808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3459163" y="1143000"/>
            <a:ext cx="1646237" cy="609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 typeface="Symbol" pitchFamily="18" charset="2"/>
              <a:buChar char=""/>
              <a:tabLst>
                <a:tab pos="228600" algn="l"/>
              </a:tabLst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KEBIJAKSANAAN</a:t>
            </a:r>
            <a:endParaRPr lang="en-US" sz="1100" b="1">
              <a:latin typeface="Times New Roman" pitchFamily="18" charset="0"/>
            </a:endParaRPr>
          </a:p>
          <a:p>
            <a:pPr>
              <a:buFont typeface="Symbol" pitchFamily="18" charset="2"/>
              <a:buChar char=""/>
              <a:tabLst>
                <a:tab pos="228600" algn="l"/>
              </a:tabLst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SOSIAL BUDAYA</a:t>
            </a:r>
            <a:endParaRPr lang="en-US" sz="1100" b="1">
              <a:latin typeface="Times New Roman" pitchFamily="18" charset="0"/>
            </a:endParaRPr>
          </a:p>
          <a:p>
            <a:pPr>
              <a:buFont typeface="Symbol" pitchFamily="18" charset="2"/>
              <a:buChar char=""/>
              <a:tabLst>
                <a:tab pos="228600" algn="l"/>
              </a:tabLst>
            </a:pPr>
            <a:r>
              <a:rPr lang="en-US" sz="1000" b="1">
                <a:latin typeface="Times New Roman" pitchFamily="18" charset="0"/>
                <a:cs typeface="Times New Roman" pitchFamily="18" charset="0"/>
              </a:rPr>
              <a:t>PEMBERDAYAAN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79" name="Oval 11"/>
          <p:cNvSpPr>
            <a:spLocks noChangeArrowheads="1"/>
          </p:cNvSpPr>
          <p:nvPr/>
        </p:nvSpPr>
        <p:spPr bwMode="auto">
          <a:xfrm>
            <a:off x="7467600" y="2667000"/>
            <a:ext cx="1676400" cy="15240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Upaya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Penanggulangan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 PTM </a:t>
            </a:r>
            <a:r>
              <a:rPr lang="en-US" sz="1600" b="1" dirty="0" err="1">
                <a:solidFill>
                  <a:srgbClr val="0000FF"/>
                </a:solidFill>
                <a:latin typeface="Times New Roman" pitchFamily="18" charset="0"/>
              </a:rPr>
              <a:t>Sukses</a:t>
            </a:r>
            <a:r>
              <a:rPr lang="en-US" sz="1600" b="1" dirty="0">
                <a:solidFill>
                  <a:srgbClr val="0000FF"/>
                </a:solidFill>
                <a:latin typeface="Times New Roman" pitchFamily="18" charset="0"/>
              </a:rPr>
              <a:t>!</a:t>
            </a:r>
          </a:p>
        </p:txBody>
      </p:sp>
      <p:sp>
        <p:nvSpPr>
          <p:cNvPr id="83980" name="Rectangle 12"/>
          <p:cNvSpPr>
            <a:spLocks noChangeArrowheads="1"/>
          </p:cNvSpPr>
          <p:nvPr/>
        </p:nvSpPr>
        <p:spPr bwMode="auto">
          <a:xfrm>
            <a:off x="1676400" y="4572000"/>
            <a:ext cx="1828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ISYU MASYARAKAT</a:t>
            </a:r>
            <a:r>
              <a:rPr lang="en-US" sz="1000" b="1">
                <a:latin typeface="Times New Roman" pitchFamily="18" charset="0"/>
                <a:cs typeface="Times New Roman" pitchFamily="18" charset="0"/>
              </a:rPr>
              <a:t>         ?</a:t>
            </a:r>
            <a:endParaRPr lang="en-US">
              <a:latin typeface="Times New Roman" pitchFamily="18" charset="0"/>
            </a:endParaRPr>
          </a:p>
        </p:txBody>
      </p:sp>
      <p:sp>
        <p:nvSpPr>
          <p:cNvPr id="83981" name="AutoShape 13"/>
          <p:cNvSpPr>
            <a:spLocks noChangeArrowheads="1"/>
          </p:cNvSpPr>
          <p:nvPr/>
        </p:nvSpPr>
        <p:spPr bwMode="auto">
          <a:xfrm>
            <a:off x="1616075" y="4876800"/>
            <a:ext cx="2574925" cy="1981200"/>
          </a:xfrm>
          <a:prstGeom prst="upArrowCallout">
            <a:avLst>
              <a:gd name="adj1" fmla="val 32492"/>
              <a:gd name="adj2" fmla="val 32492"/>
              <a:gd name="adj3" fmla="val 16667"/>
              <a:gd name="adj4" fmla="val 66667"/>
            </a:avLst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  <a:tabLst>
                <a:tab pos="228600" algn="l"/>
              </a:tabLst>
            </a:pPr>
            <a:r>
              <a:rPr lang="en-US" sz="14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ANALISIS MASYARAKAT: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1400" b="1">
                <a:solidFill>
                  <a:srgbClr val="0000FF"/>
                </a:solidFill>
                <a:latin typeface="Tahoma" pitchFamily="34" charset="0"/>
              </a:rPr>
              <a:t>PERILAKU/DO</a:t>
            </a:r>
            <a:r>
              <a:rPr lang="en-US">
                <a:solidFill>
                  <a:srgbClr val="0000FF"/>
                </a:solidFill>
                <a:latin typeface="Tahoma" pitchFamily="34" charset="0"/>
              </a:rPr>
              <a:t> 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PERASAAN/FEEL</a:t>
            </a:r>
            <a:endParaRPr lang="en-US" sz="1400" b="1">
              <a:solidFill>
                <a:srgbClr val="0000FF"/>
              </a:solidFill>
              <a:latin typeface="Calibri" pitchFamily="34" charset="0"/>
              <a:cs typeface="Times New Roman" pitchFamily="18" charset="0"/>
            </a:endParaRP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MEMILIKI/HAVE</a:t>
            </a:r>
          </a:p>
          <a:p>
            <a:pPr>
              <a:buFontTx/>
              <a:buChar char="•"/>
              <a:tabLst>
                <a:tab pos="228600" algn="l"/>
              </a:tabLst>
            </a:pPr>
            <a:r>
              <a:rPr lang="en-US" sz="1400" b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PENGETAHUAN/KNOW</a:t>
            </a:r>
            <a:endParaRPr lang="en-US" sz="1400" b="1">
              <a:solidFill>
                <a:srgbClr val="0000FF"/>
              </a:solidFill>
              <a:latin typeface="Times New Roman" pitchFamily="18" charset="0"/>
            </a:endParaRPr>
          </a:p>
          <a:p>
            <a:pPr>
              <a:buFontTx/>
              <a:buChar char="•"/>
              <a:tabLst>
                <a:tab pos="228600" algn="l"/>
              </a:tabLst>
            </a:pPr>
            <a:endParaRPr lang="en-US" sz="1400">
              <a:latin typeface="Times New Roman" pitchFamily="18" charset="0"/>
            </a:endParaRPr>
          </a:p>
        </p:txBody>
      </p:sp>
      <p:sp>
        <p:nvSpPr>
          <p:cNvPr id="83982" name="AutoShape 14"/>
          <p:cNvSpPr>
            <a:spLocks noChangeArrowheads="1"/>
          </p:cNvSpPr>
          <p:nvPr/>
        </p:nvSpPr>
        <p:spPr bwMode="auto">
          <a:xfrm>
            <a:off x="4848225" y="2819400"/>
            <a:ext cx="485775" cy="244475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983" name="AutoShape 15"/>
          <p:cNvSpPr>
            <a:spLocks noChangeArrowheads="1"/>
          </p:cNvSpPr>
          <p:nvPr/>
        </p:nvSpPr>
        <p:spPr bwMode="auto">
          <a:xfrm>
            <a:off x="4848225" y="4114800"/>
            <a:ext cx="485775" cy="244475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808080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984" name="AutoShape 16"/>
          <p:cNvSpPr>
            <a:spLocks noChangeArrowheads="1"/>
          </p:cNvSpPr>
          <p:nvPr/>
        </p:nvSpPr>
        <p:spPr bwMode="auto">
          <a:xfrm>
            <a:off x="3048000" y="2819400"/>
            <a:ext cx="1447800" cy="14636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CC00CC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RENCANA INTER</a:t>
            </a:r>
          </a:p>
          <a:p>
            <a:pPr>
              <a:buFontTx/>
              <a:buNone/>
            </a:pPr>
            <a:r>
              <a:rPr lang="en-US" sz="1400" b="1">
                <a:solidFill>
                  <a:srgbClr val="CC00CC"/>
                </a:solidFill>
                <a:latin typeface="Times New Roman" pitchFamily="18" charset="0"/>
                <a:cs typeface="Times New Roman" pitchFamily="18" charset="0"/>
              </a:rPr>
              <a:t>VENSI</a:t>
            </a:r>
          </a:p>
          <a:p>
            <a:pPr>
              <a:buFontTx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83985" name="AutoShape 17"/>
          <p:cNvSpPr>
            <a:spLocks noChangeArrowheads="1"/>
          </p:cNvSpPr>
          <p:nvPr/>
        </p:nvSpPr>
        <p:spPr bwMode="auto">
          <a:xfrm>
            <a:off x="4572000" y="2819400"/>
            <a:ext cx="1387475" cy="1463675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CC99"/>
          </a:solidFill>
          <a:ln w="9525">
            <a:solidFill>
              <a:srgbClr val="99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MITRA POTEN</a:t>
            </a:r>
            <a:endParaRPr lang="en-US" sz="1600" b="1">
              <a:solidFill>
                <a:srgbClr val="990000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r>
              <a:rPr lang="en-US" sz="1600" b="1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SIAL</a:t>
            </a:r>
            <a:endParaRPr lang="en-US" sz="1600">
              <a:solidFill>
                <a:srgbClr val="990000"/>
              </a:solidFill>
              <a:latin typeface="Times New Roman" pitchFamily="18" charset="0"/>
            </a:endParaRPr>
          </a:p>
        </p:txBody>
      </p:sp>
      <p:sp>
        <p:nvSpPr>
          <p:cNvPr id="83986" name="AutoShape 18"/>
          <p:cNvSpPr>
            <a:spLocks noChangeArrowheads="1"/>
          </p:cNvSpPr>
          <p:nvPr/>
        </p:nvSpPr>
        <p:spPr bwMode="auto">
          <a:xfrm>
            <a:off x="6019800" y="2819400"/>
            <a:ext cx="1539875" cy="1463675"/>
          </a:xfrm>
          <a:prstGeom prst="rightArrow">
            <a:avLst>
              <a:gd name="adj1" fmla="val 50000"/>
              <a:gd name="adj2" fmla="val 26302"/>
            </a:avLst>
          </a:prstGeom>
          <a:solidFill>
            <a:srgbClr val="CCFFCC"/>
          </a:solidFill>
          <a:ln w="9525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>
                <a:solidFill>
                  <a:srgbClr val="339966"/>
                </a:solidFill>
                <a:latin typeface="Times New Roman" pitchFamily="18" charset="0"/>
                <a:cs typeface="Times New Roman" pitchFamily="18" charset="0"/>
              </a:rPr>
              <a:t>KONTRIBUSI LINTAS Stakeholder</a:t>
            </a:r>
          </a:p>
          <a:p>
            <a:pPr>
              <a:buFontTx/>
              <a:buNone/>
            </a:pPr>
            <a:endParaRPr lang="en-US" sz="1400" b="1">
              <a:solidFill>
                <a:srgbClr val="339966"/>
              </a:solidFill>
              <a:latin typeface="Times New Roman" pitchFamily="18" charset="0"/>
            </a:endParaRPr>
          </a:p>
        </p:txBody>
      </p:sp>
      <p:sp>
        <p:nvSpPr>
          <p:cNvPr id="83987" name="Rectangle 19"/>
          <p:cNvSpPr>
            <a:spLocks noChangeArrowheads="1"/>
          </p:cNvSpPr>
          <p:nvPr/>
        </p:nvSpPr>
        <p:spPr bwMode="auto">
          <a:xfrm>
            <a:off x="152400" y="3276600"/>
            <a:ext cx="1371600" cy="533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200" b="1">
                <a:latin typeface="Times New Roman" pitchFamily="18" charset="0"/>
                <a:cs typeface="Times New Roman" pitchFamily="18" charset="0"/>
              </a:rPr>
              <a:t>CONDENSED</a:t>
            </a:r>
            <a:endParaRPr lang="en-US" sz="1200" b="1">
              <a:latin typeface="Times New Roman" pitchFamily="18" charset="0"/>
            </a:endParaRPr>
          </a:p>
          <a:p>
            <a:pPr>
              <a:buFontTx/>
              <a:buNone/>
            </a:pPr>
            <a:endParaRPr lang="en-US" sz="1200">
              <a:latin typeface="Times New Roman" pitchFamily="18" charset="0"/>
            </a:endParaRPr>
          </a:p>
        </p:txBody>
      </p:sp>
      <p:sp>
        <p:nvSpPr>
          <p:cNvPr id="83988" name="Text Box 20"/>
          <p:cNvSpPr txBox="1">
            <a:spLocks noChangeArrowheads="1"/>
          </p:cNvSpPr>
          <p:nvPr/>
        </p:nvSpPr>
        <p:spPr bwMode="auto">
          <a:xfrm>
            <a:off x="4664075" y="2438400"/>
            <a:ext cx="1203325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ADVOKASI</a:t>
            </a:r>
            <a:endParaRPr lang="en-US" sz="1400">
              <a:latin typeface="Times New Roman" pitchFamily="18" charset="0"/>
            </a:endParaRPr>
          </a:p>
        </p:txBody>
      </p:sp>
      <p:sp>
        <p:nvSpPr>
          <p:cNvPr id="83989" name="Text Box 21"/>
          <p:cNvSpPr txBox="1">
            <a:spLocks noChangeArrowheads="1"/>
          </p:cNvSpPr>
          <p:nvPr/>
        </p:nvSpPr>
        <p:spPr bwMode="auto">
          <a:xfrm>
            <a:off x="4343400" y="4495800"/>
            <a:ext cx="19050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400" b="1">
                <a:latin typeface="Times New Roman" pitchFamily="18" charset="0"/>
                <a:cs typeface="Times New Roman" pitchFamily="18" charset="0"/>
              </a:rPr>
              <a:t>PEMBERDAYAAN</a:t>
            </a:r>
            <a:r>
              <a:rPr lang="en-US" sz="10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 sz="1000">
              <a:latin typeface="Times New Roman" pitchFamily="18" charset="0"/>
            </a:endParaRPr>
          </a:p>
        </p:txBody>
      </p:sp>
      <p:sp>
        <p:nvSpPr>
          <p:cNvPr id="83992" name="Line 24"/>
          <p:cNvSpPr>
            <a:spLocks noChangeShapeType="1"/>
          </p:cNvSpPr>
          <p:nvPr/>
        </p:nvSpPr>
        <p:spPr bwMode="auto">
          <a:xfrm>
            <a:off x="1676400" y="2514600"/>
            <a:ext cx="0" cy="20113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993" name="Line 25"/>
          <p:cNvSpPr>
            <a:spLocks noChangeShapeType="1"/>
          </p:cNvSpPr>
          <p:nvPr/>
        </p:nvSpPr>
        <p:spPr bwMode="auto">
          <a:xfrm>
            <a:off x="2971800" y="2514600"/>
            <a:ext cx="0" cy="2011363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83994" name="Line 26"/>
          <p:cNvSpPr>
            <a:spLocks noChangeShapeType="1"/>
          </p:cNvSpPr>
          <p:nvPr/>
        </p:nvSpPr>
        <p:spPr bwMode="auto">
          <a:xfrm>
            <a:off x="8229600" y="1550988"/>
            <a:ext cx="38100" cy="982662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3995" name="Text Box 27"/>
          <p:cNvSpPr txBox="1">
            <a:spLocks noChangeArrowheads="1"/>
          </p:cNvSpPr>
          <p:nvPr/>
        </p:nvSpPr>
        <p:spPr bwMode="auto">
          <a:xfrm>
            <a:off x="7848600" y="304800"/>
            <a:ext cx="12192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buFontTx/>
              <a:buNone/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TOP </a:t>
            </a:r>
            <a:r>
              <a:rPr lang="en-US" sz="2000" b="1">
                <a:latin typeface="Tahoma" pitchFamily="34" charset="0"/>
                <a:cs typeface="Times New Roman" pitchFamily="18" charset="0"/>
              </a:rPr>
              <a:t>DOWN (supply site)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83996" name="Line 28"/>
          <p:cNvSpPr>
            <a:spLocks noChangeShapeType="1"/>
          </p:cNvSpPr>
          <p:nvPr/>
        </p:nvSpPr>
        <p:spPr bwMode="auto">
          <a:xfrm flipH="1" flipV="1">
            <a:off x="8401050" y="4362450"/>
            <a:ext cx="57150" cy="14224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83997" name="Text Box 29"/>
          <p:cNvSpPr txBox="1">
            <a:spLocks noChangeArrowheads="1"/>
          </p:cNvSpPr>
          <p:nvPr/>
        </p:nvSpPr>
        <p:spPr bwMode="auto">
          <a:xfrm>
            <a:off x="7258050" y="5848350"/>
            <a:ext cx="1885950" cy="5524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Tx/>
              <a:buNone/>
            </a:pPr>
            <a:r>
              <a:rPr lang="en-US" sz="1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BOTTOM </a:t>
            </a:r>
            <a:r>
              <a:rPr lang="en-US" sz="1800" b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UP</a:t>
            </a:r>
          </a:p>
          <a:p>
            <a:pPr>
              <a:buFontTx/>
              <a:buNone/>
            </a:pPr>
            <a:r>
              <a:rPr lang="en-US" sz="1800" b="1">
                <a:solidFill>
                  <a:srgbClr val="0000FF"/>
                </a:solidFill>
                <a:latin typeface="Tahoma" pitchFamily="34" charset="0"/>
                <a:cs typeface="Times New Roman" pitchFamily="18" charset="0"/>
              </a:rPr>
              <a:t>(Demand site)</a:t>
            </a:r>
            <a:endParaRPr lang="en-US" sz="1800" b="1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83998" name="Rectangle 30"/>
          <p:cNvSpPr>
            <a:spLocks noChangeArrowheads="1"/>
          </p:cNvSpPr>
          <p:nvPr/>
        </p:nvSpPr>
        <p:spPr bwMode="auto">
          <a:xfrm>
            <a:off x="1676400" y="669925"/>
            <a:ext cx="5638800" cy="396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buFontTx/>
              <a:buNone/>
            </a:pPr>
            <a:r>
              <a:rPr lang="en-US" sz="1200">
                <a:cs typeface="Times New Roman" pitchFamily="18" charset="0"/>
              </a:rPr>
              <a:t>ANALISIS LINTAS PARA Pemercaya/Pemangku Kepentingan (STAKEHOLDERS TKT.KABUPATEN/KOTA)</a:t>
            </a:r>
            <a:endParaRPr lang="en-US" sz="1200">
              <a:latin typeface="Times New Roman" pitchFamily="18" charset="0"/>
            </a:endParaRPr>
          </a:p>
        </p:txBody>
      </p:sp>
      <p:sp>
        <p:nvSpPr>
          <p:cNvPr id="83999" name="Rectangle 31"/>
          <p:cNvSpPr>
            <a:spLocks noChangeArrowheads="1"/>
          </p:cNvSpPr>
          <p:nvPr/>
        </p:nvSpPr>
        <p:spPr bwMode="auto">
          <a:xfrm>
            <a:off x="304800" y="100013"/>
            <a:ext cx="6972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152352" rIns="0" bIns="38088" anchor="ctr">
            <a:spAutoFit/>
          </a:bodyPr>
          <a:lstStyle/>
          <a:p>
            <a:pPr>
              <a:buFontTx/>
              <a:buNone/>
            </a:pPr>
            <a:r>
              <a:rPr lang="en-US" sz="1800" b="1">
                <a:cs typeface="Times New Roman" pitchFamily="18" charset="0"/>
              </a:rPr>
              <a:t>Flow Chart   : PENGKAJIAN UNTUK MENCARI ISYU STRATEGIS</a:t>
            </a:r>
            <a:endParaRPr lang="en-US" sz="1800">
              <a:latin typeface="Times New Roman" pitchFamily="18" charset="0"/>
            </a:endParaRPr>
          </a:p>
        </p:txBody>
      </p:sp>
      <p:sp>
        <p:nvSpPr>
          <p:cNvPr id="84000" name="Rectangle 32"/>
          <p:cNvSpPr>
            <a:spLocks noChangeArrowheads="1"/>
          </p:cNvSpPr>
          <p:nvPr/>
        </p:nvSpPr>
        <p:spPr bwMode="auto">
          <a:xfrm>
            <a:off x="23813" y="-14288"/>
            <a:ext cx="184150" cy="120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endParaRPr lang="en-US" sz="1400" b="1"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1100" b="1">
                <a:latin typeface="Tahoma" pitchFamily="34" charset="0"/>
              </a:rPr>
              <a:t/>
            </a:r>
            <a:br>
              <a:rPr lang="en-US" sz="1100" b="1">
                <a:latin typeface="Tahoma" pitchFamily="34" charset="0"/>
              </a:rPr>
            </a:br>
            <a:endParaRPr lang="en-US">
              <a:latin typeface="Times New Roman" pitchFamily="18" charset="0"/>
            </a:endParaRPr>
          </a:p>
          <a:p>
            <a:pPr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  <p:sp>
        <p:nvSpPr>
          <p:cNvPr id="84001" name="Rectangle 33"/>
          <p:cNvSpPr>
            <a:spLocks noChangeArrowheads="1"/>
          </p:cNvSpPr>
          <p:nvPr/>
        </p:nvSpPr>
        <p:spPr bwMode="auto">
          <a:xfrm>
            <a:off x="23813" y="1189038"/>
            <a:ext cx="184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Tx/>
              <a:buNone/>
            </a:pPr>
            <a:endParaRPr lang="en-US">
              <a:latin typeface="Times New Roman" pitchFamily="18" charset="0"/>
            </a:endParaRPr>
          </a:p>
          <a:p>
            <a:pPr>
              <a:buFontTx/>
              <a:buNone/>
            </a:pPr>
            <a:endParaRPr lang="en-US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3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65" name="Group 37"/>
          <p:cNvGraphicFramePr>
            <a:graphicFrameLocks noGrp="1"/>
          </p:cNvGraphicFramePr>
          <p:nvPr/>
        </p:nvGraphicFramePr>
        <p:xfrm>
          <a:off x="0" y="1225550"/>
          <a:ext cx="9144000" cy="5137152"/>
        </p:xfrm>
        <a:graphic>
          <a:graphicData uri="http://schemas.openxmlformats.org/drawingml/2006/table">
            <a:tbl>
              <a:tblPr/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284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Program /Masalah Kesehatan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6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Jenis Pelayanan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6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Target Cakupan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6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Pencapaian cakupan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6A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Masalah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6A8"/>
                    </a:solidFill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2E8"/>
                    </a:solidFill>
                  </a:tcPr>
                </a:tc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4CD"/>
                    </a:solidFill>
                  </a:tcPr>
                </a:tc>
              </a:tr>
            </a:tbl>
          </a:graphicData>
        </a:graphic>
      </p:graphicFrame>
      <p:sp>
        <p:nvSpPr>
          <p:cNvPr id="22562" name="Rectangle 4"/>
          <p:cNvSpPr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d-ID"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363" y="244475"/>
            <a:ext cx="824547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Lembar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Kerja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: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Identifikasi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Masalah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Kesehatan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852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20" name="Group 68"/>
          <p:cNvGraphicFramePr>
            <a:graphicFrameLocks noGrp="1"/>
          </p:cNvGraphicFramePr>
          <p:nvPr/>
        </p:nvGraphicFramePr>
        <p:xfrm>
          <a:off x="0" y="1320800"/>
          <a:ext cx="9144000" cy="5391151"/>
        </p:xfrm>
        <a:graphic>
          <a:graphicData uri="http://schemas.openxmlformats.org/drawingml/2006/table">
            <a:tbl>
              <a:tblPr/>
              <a:tblGrid>
                <a:gridCol w="685800"/>
                <a:gridCol w="4124325"/>
                <a:gridCol w="1206500"/>
                <a:gridCol w="933450"/>
                <a:gridCol w="1150938"/>
                <a:gridCol w="1042987"/>
              </a:tblGrid>
              <a:tr h="474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Parameter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Masalah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7466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  <a:tr h="555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Kegawatannya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Mendesaknya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Penyebarannya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Kemudahan mengatasi masalah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Keinginan masyarakat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rebuchet MS" pitchFamily="34" charset="0"/>
                          <a:cs typeface="Arial" pitchFamily="34" charset="0"/>
                        </a:rPr>
                        <a:t>Jumlah nilai 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rebuchet MS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83D3FF"/>
                        </a:gs>
                        <a:gs pos="50000">
                          <a:srgbClr val="B5E2FF"/>
                        </a:gs>
                        <a:gs pos="100000">
                          <a:srgbClr val="DBF0FF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23617" name="Rectangle 4"/>
          <p:cNvSpPr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solidFill>
            <a:srgbClr val="0000FF"/>
          </a:solidFill>
          <a:ln w="9525" algn="ctr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id-ID">
              <a:solidFill>
                <a:schemeClr val="bg1"/>
              </a:solidFill>
              <a:latin typeface="Helvetica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363" y="244475"/>
            <a:ext cx="824547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Lembar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Kerja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: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Penetapan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Prioritas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</a:p>
          <a:p>
            <a:pPr algn="ctr">
              <a:defRPr/>
            </a:pP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Masalah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Kesehatan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-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Skoring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" charset="0"/>
              </a:rPr>
              <a:t> 1-5</a:t>
            </a:r>
          </a:p>
        </p:txBody>
      </p:sp>
    </p:spTree>
    <p:extLst>
      <p:ext uri="{BB962C8B-B14F-4D97-AF65-F5344CB8AC3E}">
        <p14:creationId xmlns:p14="http://schemas.microsoft.com/office/powerpoint/2010/main" val="1168207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90600"/>
          </a:xfrm>
          <a:solidFill>
            <a:srgbClr val="CCFFFF"/>
          </a:solidFill>
          <a:ln>
            <a:solidFill>
              <a:srgbClr val="008000"/>
            </a:solidFill>
          </a:ln>
        </p:spPr>
        <p:txBody>
          <a:bodyPr/>
          <a:lstStyle/>
          <a:p>
            <a:pPr algn="ctr"/>
            <a:r>
              <a:rPr lang="en-US" sz="28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Segmentasi Khalayak Sasaran</a:t>
            </a:r>
            <a:r>
              <a:rPr lang="en-US" sz="1500"/>
              <a:t> 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066800"/>
            <a:ext cx="9144000" cy="6096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b="1" u="sng" dirty="0" err="1">
                <a:solidFill>
                  <a:schemeClr val="accent2"/>
                </a:solidFill>
              </a:rPr>
              <a:t>Khalayak</a:t>
            </a:r>
            <a:r>
              <a:rPr lang="en-US" sz="2000" b="1" u="sng" dirty="0">
                <a:solidFill>
                  <a:schemeClr val="accent2"/>
                </a:solidFill>
              </a:rPr>
              <a:t> </a:t>
            </a:r>
            <a:r>
              <a:rPr lang="en-US" sz="2000" b="1" u="sng" dirty="0" err="1">
                <a:solidFill>
                  <a:schemeClr val="accent2"/>
                </a:solidFill>
              </a:rPr>
              <a:t>Sasaran</a:t>
            </a:r>
            <a:r>
              <a:rPr lang="en-US" sz="2000" b="1" u="sng" dirty="0">
                <a:solidFill>
                  <a:schemeClr val="accent2"/>
                </a:solidFill>
              </a:rPr>
              <a:t> Primer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/>
              <a:t>sasaran</a:t>
            </a:r>
            <a:r>
              <a:rPr lang="en-US" sz="2400" b="1" dirty="0"/>
              <a:t> </a:t>
            </a:r>
            <a:r>
              <a:rPr lang="en-US" sz="2400" b="1" dirty="0" err="1"/>
              <a:t>pokok</a:t>
            </a:r>
            <a:r>
              <a:rPr lang="en-US" sz="2400" b="1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/>
              <a:t>Mereka</a:t>
            </a:r>
            <a:r>
              <a:rPr lang="en-US" sz="2400" b="1" dirty="0"/>
              <a:t> (</a:t>
            </a:r>
            <a:r>
              <a:rPr lang="en-US" sz="2400" b="1" dirty="0" err="1"/>
              <a:t>individu</a:t>
            </a:r>
            <a:r>
              <a:rPr lang="en-US" sz="2400" b="1" dirty="0"/>
              <a:t>/</a:t>
            </a:r>
            <a:r>
              <a:rPr lang="en-US" sz="2400" b="1" dirty="0" err="1"/>
              <a:t>kelompok</a:t>
            </a:r>
            <a:r>
              <a:rPr lang="en-US" sz="2400" b="1" dirty="0"/>
              <a:t>/</a:t>
            </a:r>
            <a:r>
              <a:rPr lang="en-US" sz="2400" b="1" dirty="0" err="1"/>
              <a:t>masyrakat</a:t>
            </a:r>
            <a:r>
              <a:rPr lang="en-US" sz="2400" b="1" dirty="0"/>
              <a:t>) </a:t>
            </a:r>
            <a:r>
              <a:rPr lang="en-US" sz="2400" b="1" dirty="0" err="1"/>
              <a:t>yg</a:t>
            </a:r>
            <a:r>
              <a:rPr lang="en-US" sz="2400" b="1" dirty="0"/>
              <a:t>  </a:t>
            </a:r>
            <a:r>
              <a:rPr lang="en-US" sz="2400" b="1" dirty="0" err="1"/>
              <a:t>memerlukan</a:t>
            </a:r>
            <a:r>
              <a:rPr lang="en-US" sz="2400" b="1" dirty="0"/>
              <a:t> </a:t>
            </a:r>
            <a:r>
              <a:rPr lang="en-US" sz="2400" b="1" dirty="0" err="1"/>
              <a:t>Pencapain</a:t>
            </a:r>
            <a:r>
              <a:rPr lang="en-US" sz="2400" b="1" dirty="0"/>
              <a:t> MDG’s</a:t>
            </a:r>
          </a:p>
          <a:p>
            <a:pPr lvl="1">
              <a:lnSpc>
                <a:spcPct val="80000"/>
              </a:lnSpc>
              <a:buSzPct val="130000"/>
              <a:buFont typeface="Wingdings" pitchFamily="2" charset="2"/>
              <a:buChar char="§"/>
            </a:pPr>
            <a:r>
              <a:rPr lang="en-US" sz="2000" b="1" u="sng" dirty="0" err="1">
                <a:solidFill>
                  <a:srgbClr val="663300"/>
                </a:solidFill>
              </a:rPr>
              <a:t>Khalayak</a:t>
            </a:r>
            <a:r>
              <a:rPr lang="en-US" sz="2000" b="1" u="sng" dirty="0">
                <a:solidFill>
                  <a:srgbClr val="663300"/>
                </a:solidFill>
              </a:rPr>
              <a:t> </a:t>
            </a:r>
            <a:r>
              <a:rPr lang="en-US" sz="2000" b="1" u="sng" dirty="0" err="1">
                <a:solidFill>
                  <a:srgbClr val="663300"/>
                </a:solidFill>
              </a:rPr>
              <a:t>Sasaran</a:t>
            </a:r>
            <a:r>
              <a:rPr lang="en-US" sz="2000" b="1" u="sng" dirty="0">
                <a:solidFill>
                  <a:srgbClr val="663300"/>
                </a:solidFill>
              </a:rPr>
              <a:t> </a:t>
            </a:r>
            <a:r>
              <a:rPr lang="en-US" sz="2000" b="1" u="sng" dirty="0" err="1">
                <a:solidFill>
                  <a:srgbClr val="663300"/>
                </a:solidFill>
              </a:rPr>
              <a:t>Sekunder</a:t>
            </a:r>
            <a:endParaRPr lang="en-US" sz="2000" b="1" u="sng" dirty="0">
              <a:solidFill>
                <a:srgbClr val="6633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b="1" dirty="0" err="1"/>
              <a:t>sasaran</a:t>
            </a:r>
            <a:r>
              <a:rPr lang="en-US" sz="2400" b="1" dirty="0"/>
              <a:t> </a:t>
            </a:r>
            <a:r>
              <a:rPr lang="en-US" sz="2400" b="1" dirty="0" err="1"/>
              <a:t>antara</a:t>
            </a:r>
            <a:r>
              <a:rPr lang="en-US" sz="2400" b="1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400" b="1" dirty="0" err="1"/>
              <a:t>mereka</a:t>
            </a:r>
            <a:r>
              <a:rPr lang="en-US" sz="2400" b="1" dirty="0"/>
              <a:t> </a:t>
            </a:r>
            <a:r>
              <a:rPr lang="en-US" sz="2400" b="1" dirty="0" err="1"/>
              <a:t>yg</a:t>
            </a:r>
            <a:r>
              <a:rPr lang="en-US" sz="2400" b="1" dirty="0"/>
              <a:t> </a:t>
            </a:r>
            <a:r>
              <a:rPr lang="en-US" sz="2400" b="1" dirty="0" err="1"/>
              <a:t>mempunyai</a:t>
            </a:r>
            <a:r>
              <a:rPr lang="en-US" sz="2400" b="1" dirty="0"/>
              <a:t> </a:t>
            </a:r>
            <a:r>
              <a:rPr lang="en-US" sz="2400" b="1" dirty="0" err="1"/>
              <a:t>pengaruh</a:t>
            </a:r>
            <a:r>
              <a:rPr lang="en-US" sz="2400" b="1" dirty="0"/>
              <a:t> </a:t>
            </a:r>
            <a:r>
              <a:rPr lang="en-US" sz="2400" b="1" dirty="0" err="1"/>
              <a:t>terhadap</a:t>
            </a:r>
            <a:r>
              <a:rPr lang="en-US" sz="2400" b="1" dirty="0"/>
              <a:t> </a:t>
            </a:r>
            <a:r>
              <a:rPr lang="en-US" sz="2400" b="1" dirty="0" err="1"/>
              <a:t>khalayak</a:t>
            </a:r>
            <a:r>
              <a:rPr lang="en-US" sz="2400" b="1" dirty="0"/>
              <a:t> </a:t>
            </a:r>
            <a:r>
              <a:rPr lang="en-US" sz="2400" b="1" dirty="0" err="1"/>
              <a:t>sasaran</a:t>
            </a:r>
            <a:r>
              <a:rPr lang="en-US" sz="2400" b="1" dirty="0"/>
              <a:t> primer( </a:t>
            </a:r>
            <a:r>
              <a:rPr lang="en-US" sz="2400" b="1" dirty="0" err="1"/>
              <a:t>mis</a:t>
            </a:r>
            <a:r>
              <a:rPr lang="en-US" sz="2400" b="1" dirty="0"/>
              <a:t>. </a:t>
            </a:r>
            <a:r>
              <a:rPr lang="en-US" sz="2400" b="1" dirty="0" err="1"/>
              <a:t>ptgs</a:t>
            </a:r>
            <a:r>
              <a:rPr lang="en-US" sz="2400" b="1" dirty="0"/>
              <a:t> </a:t>
            </a:r>
            <a:r>
              <a:rPr lang="en-US" sz="2400" b="1" dirty="0" err="1"/>
              <a:t>kesehatan</a:t>
            </a:r>
            <a:r>
              <a:rPr lang="en-US" sz="2400" b="1" dirty="0"/>
              <a:t>, </a:t>
            </a:r>
            <a:r>
              <a:rPr lang="en-US" sz="2400" b="1" dirty="0" err="1"/>
              <a:t>tkh</a:t>
            </a:r>
            <a:r>
              <a:rPr lang="en-US" sz="2400" b="1" dirty="0"/>
              <a:t> </a:t>
            </a:r>
            <a:r>
              <a:rPr lang="en-US" sz="2400" b="1" dirty="0" err="1"/>
              <a:t>masyr.formal</a:t>
            </a:r>
            <a:r>
              <a:rPr lang="en-US" sz="2400" b="1" dirty="0"/>
              <a:t> &amp;non-formal, guru, </a:t>
            </a:r>
            <a:r>
              <a:rPr lang="en-US" sz="2400" b="1" dirty="0" err="1"/>
              <a:t>kepala-keluarga</a:t>
            </a:r>
            <a:r>
              <a:rPr lang="en-US" sz="2400" b="1" dirty="0"/>
              <a:t>)</a:t>
            </a:r>
          </a:p>
          <a:p>
            <a:pPr>
              <a:lnSpc>
                <a:spcPct val="80000"/>
              </a:lnSpc>
            </a:pPr>
            <a:r>
              <a:rPr lang="en-US" sz="2000" b="1" u="sng" dirty="0" err="1">
                <a:solidFill>
                  <a:srgbClr val="008000"/>
                </a:solidFill>
              </a:rPr>
              <a:t>Khalayak</a:t>
            </a:r>
            <a:r>
              <a:rPr lang="en-US" sz="2000" b="1" u="sng" dirty="0">
                <a:solidFill>
                  <a:srgbClr val="008000"/>
                </a:solidFill>
              </a:rPr>
              <a:t> </a:t>
            </a:r>
            <a:r>
              <a:rPr lang="en-US" sz="2000" b="1" u="sng" dirty="0" err="1">
                <a:solidFill>
                  <a:srgbClr val="008000"/>
                </a:solidFill>
              </a:rPr>
              <a:t>Sasaran</a:t>
            </a:r>
            <a:r>
              <a:rPr lang="en-US" sz="2000" b="1" u="sng" dirty="0">
                <a:solidFill>
                  <a:srgbClr val="008000"/>
                </a:solidFill>
              </a:rPr>
              <a:t> </a:t>
            </a:r>
            <a:r>
              <a:rPr lang="en-US" sz="2000" b="1" u="sng" dirty="0" err="1">
                <a:solidFill>
                  <a:srgbClr val="008000"/>
                </a:solidFill>
              </a:rPr>
              <a:t>Tersier</a:t>
            </a:r>
            <a:endParaRPr lang="en-US" sz="2000" b="1" u="sng" dirty="0">
              <a:solidFill>
                <a:srgbClr val="008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400" dirty="0" err="1"/>
              <a:t>sasaran</a:t>
            </a:r>
            <a:r>
              <a:rPr lang="en-US" sz="2400" dirty="0"/>
              <a:t> </a:t>
            </a:r>
            <a:r>
              <a:rPr lang="en-US" sz="2400" dirty="0" err="1"/>
              <a:t>penunjang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turut</a:t>
            </a:r>
            <a:r>
              <a:rPr lang="en-US" sz="2400" dirty="0"/>
              <a:t> </a:t>
            </a:r>
            <a:r>
              <a:rPr lang="en-US" sz="2400" dirty="0" err="1"/>
              <a:t>menentukan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</a:t>
            </a:r>
            <a:r>
              <a:rPr lang="en-US" sz="2400" dirty="0" err="1"/>
              <a:t>rencana</a:t>
            </a:r>
            <a:r>
              <a:rPr lang="en-US" sz="2400" dirty="0"/>
              <a:t> </a:t>
            </a:r>
            <a:r>
              <a:rPr lang="en-US" sz="2400" dirty="0" err="1"/>
              <a:t>aksi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program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eksekutif,legislatif</a:t>
            </a:r>
            <a:r>
              <a:rPr lang="en-US" sz="2400" dirty="0"/>
              <a:t> (DPR,DPRD) </a:t>
            </a:r>
            <a:r>
              <a:rPr lang="en-US" sz="2400" dirty="0" err="1"/>
              <a:t>judikatif</a:t>
            </a:r>
            <a:r>
              <a:rPr lang="en-US" sz="2400" dirty="0"/>
              <a:t>, </a:t>
            </a:r>
            <a:r>
              <a:rPr lang="en-US" sz="2400" dirty="0" err="1"/>
              <a:t>PemDa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 stakeholders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pengambil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, </a:t>
            </a:r>
            <a:r>
              <a:rPr lang="en-US" sz="2400" dirty="0" err="1"/>
              <a:t>penyandang</a:t>
            </a:r>
            <a:r>
              <a:rPr lang="en-US" sz="2400" dirty="0"/>
              <a:t> </a:t>
            </a:r>
            <a:r>
              <a:rPr lang="en-US" sz="2400" dirty="0" err="1"/>
              <a:t>dana</a:t>
            </a:r>
            <a:r>
              <a:rPr lang="en-US" sz="2400" dirty="0"/>
              <a:t> &amp; </a:t>
            </a:r>
            <a:r>
              <a:rPr lang="en-US" sz="2400" dirty="0" err="1"/>
              <a:t>orang</a:t>
            </a:r>
            <a:r>
              <a:rPr lang="en-US" sz="2400" dirty="0"/>
              <a:t>/</a:t>
            </a:r>
            <a:r>
              <a:rPr lang="en-US" sz="2400" dirty="0" err="1"/>
              <a:t>institusi</a:t>
            </a:r>
            <a:r>
              <a:rPr lang="en-US" sz="2400" dirty="0"/>
              <a:t>/</a:t>
            </a:r>
            <a:r>
              <a:rPr lang="en-US" sz="2400" dirty="0" err="1"/>
              <a:t>CSRyg</a:t>
            </a:r>
            <a:r>
              <a:rPr lang="en-US" sz="2400" dirty="0"/>
              <a:t> </a:t>
            </a:r>
            <a:r>
              <a:rPr lang="en-US" sz="2400" dirty="0" err="1"/>
              <a:t>berpengaruh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keberhasilan</a:t>
            </a:r>
            <a:r>
              <a:rPr lang="en-US" sz="2400" dirty="0"/>
              <a:t> program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0435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153400" cy="1143000"/>
          </a:xfrm>
        </p:spPr>
        <p:txBody>
          <a:bodyPr/>
          <a:lstStyle/>
          <a:p>
            <a:r>
              <a:rPr lang="en-US" sz="1700" i="1">
                <a:solidFill>
                  <a:schemeClr val="tx1"/>
                </a:solidFill>
                <a:latin typeface="Comic Sans MS" pitchFamily="66" charset="0"/>
              </a:rPr>
              <a:t>                           </a:t>
            </a:r>
            <a:r>
              <a:rPr lang="en-US" sz="1500" i="1">
                <a:solidFill>
                  <a:schemeClr val="tx1"/>
                </a:solidFill>
                <a:latin typeface="Comic Sans MS" pitchFamily="66" charset="0"/>
              </a:rPr>
              <a:t>        </a:t>
            </a:r>
          </a:p>
        </p:txBody>
      </p:sp>
      <p:graphicFrame>
        <p:nvGraphicFramePr>
          <p:cNvPr id="98307" name="Object 3"/>
          <p:cNvGraphicFramePr>
            <a:graphicFrameLocks noGrp="1" noChangeAspect="1"/>
          </p:cNvGraphicFramePr>
          <p:nvPr>
            <p:ph type="tbl" idx="1"/>
          </p:nvPr>
        </p:nvGraphicFramePr>
        <p:xfrm>
          <a:off x="407988" y="1182688"/>
          <a:ext cx="8235950" cy="472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Document" r:id="rId4" imgW="8235360" imgH="4726080" progId="Word.Document.8">
                  <p:embed/>
                </p:oleObj>
              </mc:Choice>
              <mc:Fallback>
                <p:oleObj name="Document" r:id="rId4" imgW="8235360" imgH="47260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1182688"/>
                        <a:ext cx="8235950" cy="4725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836613" y="6019800"/>
            <a:ext cx="77739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en-US" sz="2000" b="1">
                <a:latin typeface="Comic Sans MS" pitchFamily="66" charset="0"/>
              </a:rPr>
              <a:t>            : Sesuai situasi, kondisi &amp; Sosial-budaya setempat</a:t>
            </a:r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457200" y="15240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>
            <a:off x="8610600" y="1524000"/>
            <a:ext cx="0" cy="502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1" name="Line 7"/>
          <p:cNvSpPr>
            <a:spLocks noChangeShapeType="1"/>
          </p:cNvSpPr>
          <p:nvPr/>
        </p:nvSpPr>
        <p:spPr bwMode="auto">
          <a:xfrm>
            <a:off x="2971800" y="15240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2" name="Line 8"/>
          <p:cNvSpPr>
            <a:spLocks noChangeShapeType="1"/>
          </p:cNvSpPr>
          <p:nvPr/>
        </p:nvSpPr>
        <p:spPr bwMode="auto">
          <a:xfrm>
            <a:off x="5867400" y="1524000"/>
            <a:ext cx="0" cy="464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3" name="Line 9"/>
          <p:cNvSpPr>
            <a:spLocks noChangeShapeType="1"/>
          </p:cNvSpPr>
          <p:nvPr/>
        </p:nvSpPr>
        <p:spPr bwMode="auto">
          <a:xfrm>
            <a:off x="2971800" y="53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4" name="Line 10"/>
          <p:cNvSpPr>
            <a:spLocks noChangeShapeType="1"/>
          </p:cNvSpPr>
          <p:nvPr/>
        </p:nvSpPr>
        <p:spPr bwMode="auto">
          <a:xfrm>
            <a:off x="8610600" y="533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5" name="Line 11"/>
          <p:cNvSpPr>
            <a:spLocks noChangeShapeType="1"/>
          </p:cNvSpPr>
          <p:nvPr/>
        </p:nvSpPr>
        <p:spPr bwMode="auto">
          <a:xfrm>
            <a:off x="457200" y="1905000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98316" name="WordArt 12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2514600" cy="966788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d-ID" sz="32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Dimana ?</a:t>
            </a:r>
          </a:p>
        </p:txBody>
      </p:sp>
      <p:sp>
        <p:nvSpPr>
          <p:cNvPr id="98317" name="WordArt 13"/>
          <p:cNvSpPr>
            <a:spLocks noChangeArrowheads="1" noChangeShapeType="1" noTextEdit="1"/>
          </p:cNvSpPr>
          <p:nvPr/>
        </p:nvSpPr>
        <p:spPr bwMode="auto">
          <a:xfrm>
            <a:off x="4572000" y="304800"/>
            <a:ext cx="2819400" cy="1066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68"/>
              </a:avLst>
            </a:prstTxWarp>
          </a:bodyPr>
          <a:lstStyle/>
          <a:p>
            <a:pPr algn="ctr"/>
            <a:r>
              <a:rPr lang="id-ID" sz="32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Siapa ?</a:t>
            </a:r>
          </a:p>
        </p:txBody>
      </p:sp>
      <p:sp>
        <p:nvSpPr>
          <p:cNvPr id="98318" name="WordArt 14"/>
          <p:cNvSpPr>
            <a:spLocks noChangeArrowheads="1" noChangeShapeType="1" noTextEdit="1"/>
          </p:cNvSpPr>
          <p:nvPr/>
        </p:nvSpPr>
        <p:spPr bwMode="auto">
          <a:xfrm>
            <a:off x="457200" y="5791200"/>
            <a:ext cx="2057400" cy="6858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id-ID" sz="32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/>
                  </a:outerShdw>
                </a:effectLst>
                <a:latin typeface="Arial Black"/>
              </a:rPr>
              <a:t>Kapan ?</a:t>
            </a:r>
          </a:p>
        </p:txBody>
      </p:sp>
    </p:spTree>
    <p:extLst>
      <p:ext uri="{BB962C8B-B14F-4D97-AF65-F5344CB8AC3E}">
        <p14:creationId xmlns:p14="http://schemas.microsoft.com/office/powerpoint/2010/main" val="1713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04870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600" dirty="0" smtClean="0">
                <a:solidFill>
                  <a:schemeClr val="accent1"/>
                </a:solidFill>
              </a:rPr>
              <a:t>Proses Perencanaan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CC71E3CF-8959-48C2-BE08-4CC8B11E7C5B}" type="slidenum">
              <a:rPr lang="id-ID" altLang="en-US">
                <a:solidFill>
                  <a:srgbClr val="898989"/>
                </a:solidFill>
              </a:rPr>
              <a:pPr/>
              <a:t>2</a:t>
            </a:fld>
            <a:endParaRPr lang="id-ID" altLang="en-US">
              <a:solidFill>
                <a:srgbClr val="898989"/>
              </a:solidFill>
            </a:endParaRPr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327025" y="1557338"/>
            <a:ext cx="8520113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/>
          <a:p>
            <a:pPr marL="457200" indent="-457200" algn="just" eaLnBrk="1" hangingPunct="1">
              <a:spcBef>
                <a:spcPts val="2400"/>
              </a:spcBef>
              <a:tabLst>
                <a:tab pos="457200" algn="l"/>
              </a:tabLst>
            </a:pPr>
            <a:r>
              <a:rPr kumimoji="1" lang="id-ID" altLang="id-ID" sz="2000" noProof="1">
                <a:latin typeface="Helvetica Neue"/>
                <a:cs typeface="Times New Roman" pitchFamily="18" charset="0"/>
              </a:rPr>
              <a:t>1.  	</a:t>
            </a:r>
            <a:r>
              <a:rPr kumimoji="1" lang="id-ID" altLang="id-ID" sz="2000" b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Proses Politik</a:t>
            </a:r>
            <a:r>
              <a:rPr kumimoji="1" lang="id-ID" altLang="id-ID" sz="2000" noProof="1">
                <a:latin typeface="Helvetica Neue"/>
                <a:cs typeface="Tahoma" pitchFamily="34" charset="0"/>
              </a:rPr>
              <a:t>: pemilihan langsung dipandang sebagai proses perencanaan karena menghasilkan rencana pembangunan dalam bentuk visi, misi, dan program yang ditawarkan presiden / kepala daerah terpilih selama kampanye. </a:t>
            </a:r>
            <a:endParaRPr kumimoji="1" lang="id-ID" altLang="id-ID" sz="2000" noProof="1">
              <a:latin typeface="Helvetica Neue"/>
              <a:cs typeface="Tahoma" pitchFamily="34" charset="0"/>
              <a:sym typeface="Wingdings" pitchFamily="2" charset="2"/>
            </a:endParaRPr>
          </a:p>
          <a:p>
            <a:pPr marL="457200" indent="-457200" algn="just" eaLnBrk="1" hangingPunct="1">
              <a:spcBef>
                <a:spcPts val="2400"/>
              </a:spcBef>
              <a:tabLst>
                <a:tab pos="457200" algn="l"/>
              </a:tabLst>
            </a:pPr>
            <a:r>
              <a:rPr kumimoji="1" lang="id-ID" altLang="id-ID" sz="2000" noProof="1">
                <a:latin typeface="Helvetica Neue"/>
                <a:cs typeface="Tahoma" pitchFamily="34" charset="0"/>
              </a:rPr>
              <a:t>2.	</a:t>
            </a:r>
            <a:r>
              <a:rPr kumimoji="1" lang="id-ID" altLang="id-ID" sz="2000" b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Proses Teknokratik</a:t>
            </a:r>
            <a:r>
              <a:rPr kumimoji="1" lang="id-ID" altLang="id-ID" sz="2000" noProof="1">
                <a:latin typeface="Helvetica Neue"/>
                <a:cs typeface="Tahoma" pitchFamily="34" charset="0"/>
              </a:rPr>
              <a:t>: perencanaan yang dilakukan oleh perencana profesional, atau oleh lembaga / unit organisasi yang secara fungsional melakukan perencanaan</a:t>
            </a:r>
          </a:p>
          <a:p>
            <a:pPr marL="457200" indent="-457200" algn="just" eaLnBrk="1" hangingPunct="1">
              <a:spcBef>
                <a:spcPts val="2400"/>
              </a:spcBef>
              <a:tabLst>
                <a:tab pos="457200" algn="l"/>
              </a:tabLst>
            </a:pPr>
            <a:r>
              <a:rPr kumimoji="1" lang="id-ID" altLang="id-ID" sz="2000" noProof="1">
                <a:latin typeface="Helvetica Neue"/>
                <a:cs typeface="Tahoma" pitchFamily="34" charset="0"/>
              </a:rPr>
              <a:t>3.	</a:t>
            </a:r>
            <a:r>
              <a:rPr kumimoji="1" lang="id-ID" altLang="id-ID" sz="2000" b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Proses Partisipatif</a:t>
            </a:r>
            <a:r>
              <a:rPr kumimoji="1" lang="id-ID" altLang="id-ID" sz="2000" noProof="1">
                <a:latin typeface="Helvetica Neue"/>
                <a:cs typeface="Tahoma" pitchFamily="34" charset="0"/>
              </a:rPr>
              <a:t>: perencanaan yang melibatkan para pemangku kepentingan pembangunan (</a:t>
            </a:r>
            <a:r>
              <a:rPr kumimoji="1" lang="id-ID" altLang="id-ID" sz="2000" i="1" noProof="1">
                <a:latin typeface="Helvetica Neue"/>
                <a:cs typeface="Tahoma" pitchFamily="34" charset="0"/>
              </a:rPr>
              <a:t>stakeholders</a:t>
            </a:r>
            <a:r>
              <a:rPr kumimoji="1" lang="id-ID" altLang="id-ID" sz="2000" noProof="1">
                <a:latin typeface="Helvetica Neue"/>
                <a:cs typeface="Tahoma" pitchFamily="34" charset="0"/>
              </a:rPr>
              <a:t>) internal</a:t>
            </a:r>
          </a:p>
          <a:p>
            <a:pPr marL="457200" indent="-457200" algn="just" eaLnBrk="1" hangingPunct="1">
              <a:spcBef>
                <a:spcPts val="2400"/>
              </a:spcBef>
              <a:tabLst>
                <a:tab pos="457200" algn="l"/>
              </a:tabLst>
            </a:pPr>
            <a:r>
              <a:rPr kumimoji="1" lang="id-ID" altLang="id-ID" sz="2000" noProof="1">
                <a:latin typeface="Helvetica Neue"/>
                <a:cs typeface="Tahoma" pitchFamily="34" charset="0"/>
              </a:rPr>
              <a:t>4.	</a:t>
            </a:r>
            <a:r>
              <a:rPr kumimoji="1" lang="id-ID" altLang="id-ID" sz="2000" b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Proses </a:t>
            </a:r>
            <a:r>
              <a:rPr kumimoji="1" lang="id-ID" altLang="id-ID" sz="2000" b="1" i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Bottom-Up</a:t>
            </a:r>
            <a:r>
              <a:rPr kumimoji="1" lang="id-ID" altLang="id-ID" sz="2000" b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 dan </a:t>
            </a:r>
            <a:r>
              <a:rPr kumimoji="1" lang="id-ID" altLang="id-ID" sz="2000" b="1" i="1" noProof="1">
                <a:solidFill>
                  <a:schemeClr val="accent1"/>
                </a:solidFill>
                <a:latin typeface="Helvetica Neue"/>
                <a:cs typeface="Tahoma" pitchFamily="34" charset="0"/>
              </a:rPr>
              <a:t>Top-Down</a:t>
            </a:r>
            <a:r>
              <a:rPr kumimoji="1" lang="id-ID" altLang="id-ID" sz="2000" noProof="1">
                <a:latin typeface="Helvetica Neue"/>
                <a:cs typeface="Tahoma" pitchFamily="34" charset="0"/>
              </a:rPr>
              <a:t>: perencanaan yang aliran prosesnya dari atas ke bawah atau dari bawah ke atas dalam  hierarki pemerintahan</a:t>
            </a:r>
          </a:p>
        </p:txBody>
      </p:sp>
    </p:spTree>
    <p:extLst>
      <p:ext uri="{BB962C8B-B14F-4D97-AF65-F5344CB8AC3E}">
        <p14:creationId xmlns:p14="http://schemas.microsoft.com/office/powerpoint/2010/main" val="921852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Sinkronisasi RPJMN-RPJMD-Renstra</a:t>
            </a:r>
            <a:endParaRPr lang="id-ID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607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4" imgW="4356247" imgH="3448119" progId="">
                  <p:embed/>
                </p:oleObj>
              </mc:Choice>
              <mc:Fallback>
                <p:oleObj r:id="rId4" imgW="4356247" imgH="34481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5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523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91440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4356247" imgH="3448119" progId="">
                  <p:embed/>
                </p:oleObj>
              </mc:Choice>
              <mc:Fallback>
                <p:oleObj r:id="rId4" imgW="4356247" imgH="3448119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441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lowchart: Multidocument 2"/>
          <p:cNvSpPr/>
          <p:nvPr/>
        </p:nvSpPr>
        <p:spPr>
          <a:xfrm>
            <a:off x="3276600" y="4800600"/>
            <a:ext cx="2590800" cy="758825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RENSTRA</a:t>
            </a:r>
          </a:p>
        </p:txBody>
      </p:sp>
      <p:sp>
        <p:nvSpPr>
          <p:cNvPr id="4" name="Flowchart: Multidocument 3"/>
          <p:cNvSpPr/>
          <p:nvPr/>
        </p:nvSpPr>
        <p:spPr>
          <a:xfrm>
            <a:off x="3276600" y="5943600"/>
            <a:ext cx="2590800" cy="83820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 err="1"/>
              <a:t>Perencanaan</a:t>
            </a:r>
            <a:r>
              <a:rPr lang="en-US" sz="2000" b="1" dirty="0"/>
              <a:t> Tingkat </a:t>
            </a:r>
            <a:r>
              <a:rPr lang="en-US" sz="2000" b="1" dirty="0" err="1"/>
              <a:t>Puskesmas</a:t>
            </a:r>
            <a:endParaRPr lang="en-US" sz="2000" b="1" dirty="0"/>
          </a:p>
        </p:txBody>
      </p:sp>
      <p:sp>
        <p:nvSpPr>
          <p:cNvPr id="5" name="Down Arrow 4"/>
          <p:cNvSpPr/>
          <p:nvPr/>
        </p:nvSpPr>
        <p:spPr>
          <a:xfrm>
            <a:off x="4343400" y="4419600"/>
            <a:ext cx="457200" cy="304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4343400" y="5562600"/>
            <a:ext cx="457200" cy="304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685800" y="4648200"/>
            <a:ext cx="1295400" cy="1905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7086600" y="4724400"/>
            <a:ext cx="1219200" cy="1752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03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Muatan Renstra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>
          <a:ln w="28575">
            <a:solidFill>
              <a:schemeClr val="tx1"/>
            </a:solidFill>
          </a:ln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pendahuluan;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gambaran pelayanan SKPD;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isu-isu strategis berdasarkan tugas pokok dan fungsi;</a:t>
            </a:r>
          </a:p>
          <a:p>
            <a:pPr fontAlgn="auto">
              <a:spcAft>
                <a:spcPts val="0"/>
              </a:spcAft>
              <a:defRPr/>
            </a:pPr>
            <a:r>
              <a:rPr lang="fi-FI" dirty="0" smtClean="0"/>
              <a:t>visi, misi, </a:t>
            </a:r>
            <a:r>
              <a:rPr lang="fi-FI" b="1" dirty="0" smtClean="0">
                <a:solidFill>
                  <a:srgbClr val="FF0000"/>
                </a:solidFill>
              </a:rPr>
              <a:t>tujuan</a:t>
            </a:r>
            <a:r>
              <a:rPr lang="fi-FI" dirty="0" smtClean="0"/>
              <a:t> dan </a:t>
            </a:r>
            <a:r>
              <a:rPr lang="fi-FI" b="1" dirty="0" smtClean="0">
                <a:solidFill>
                  <a:srgbClr val="FF0000"/>
                </a:solidFill>
              </a:rPr>
              <a:t>sasaran</a:t>
            </a:r>
            <a:r>
              <a:rPr lang="fi-FI" dirty="0" smtClean="0"/>
              <a:t>, strategi</a:t>
            </a:r>
            <a:r>
              <a:rPr lang="fi-FI" dirty="0" smtClean="0">
                <a:solidFill>
                  <a:srgbClr val="FF0000"/>
                </a:solidFill>
              </a:rPr>
              <a:t> </a:t>
            </a:r>
            <a:r>
              <a:rPr lang="fi-FI" dirty="0" smtClean="0"/>
              <a:t>dan kebijakan</a:t>
            </a:r>
            <a:r>
              <a:rPr lang="fi-FI" dirty="0" smtClean="0">
                <a:solidFill>
                  <a:srgbClr val="FF0000"/>
                </a:solidFill>
              </a:rPr>
              <a:t>;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b="1" dirty="0" smtClean="0">
                <a:solidFill>
                  <a:srgbClr val="FF0000"/>
                </a:solidFill>
              </a:rPr>
              <a:t>rencana program</a:t>
            </a:r>
            <a:r>
              <a:rPr lang="id-ID" dirty="0" smtClean="0"/>
              <a:t>, </a:t>
            </a:r>
            <a:r>
              <a:rPr lang="id-ID" b="1" dirty="0" smtClean="0">
                <a:solidFill>
                  <a:srgbClr val="FF0000"/>
                </a:solidFill>
              </a:rPr>
              <a:t>kegiatan</a:t>
            </a:r>
            <a:r>
              <a:rPr lang="id-ID" dirty="0" smtClean="0"/>
              <a:t>, indikator kinerja, kelompok sasaran dan pendanaan indikatif; dan</a:t>
            </a:r>
          </a:p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indikator kinerja SKPD</a:t>
            </a:r>
            <a:endParaRPr lang="en-US" dirty="0"/>
          </a:p>
        </p:txBody>
      </p:sp>
      <p:sp>
        <p:nvSpPr>
          <p:cNvPr id="9222" name="Content Placeholder 10"/>
          <p:cNvSpPr>
            <a:spLocks noGrp="1"/>
          </p:cNvSpPr>
          <p:nvPr>
            <p:ph sz="quarter" idx="4"/>
          </p:nvPr>
        </p:nvSpPr>
        <p:spPr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tujuan, </a:t>
            </a:r>
          </a:p>
          <a:p>
            <a:r>
              <a:rPr lang="en-US" smtClean="0"/>
              <a:t>sasaran, </a:t>
            </a:r>
          </a:p>
          <a:p>
            <a:r>
              <a:rPr lang="en-US" smtClean="0"/>
              <a:t>program, dan </a:t>
            </a:r>
          </a:p>
          <a:p>
            <a:r>
              <a:rPr lang="en-US" smtClean="0"/>
              <a:t>kegiatan pembangunan</a:t>
            </a:r>
          </a:p>
          <a:p>
            <a:pPr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"/>
          </p:nvPr>
        </p:nvSpPr>
        <p:spPr>
          <a:ln w="28575">
            <a:solidFill>
              <a:schemeClr val="tx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Permendagri</a:t>
            </a:r>
            <a:r>
              <a:rPr lang="en-US" dirty="0" smtClean="0"/>
              <a:t> No. 54/2010 ps. 93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ln w="28575">
            <a:solidFill>
              <a:schemeClr val="tx1"/>
            </a:solidFill>
          </a:ln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UU No. 23 </a:t>
            </a:r>
            <a:r>
              <a:rPr lang="en-US" dirty="0" err="1" smtClean="0"/>
              <a:t>Tahun</a:t>
            </a:r>
            <a:r>
              <a:rPr lang="en-US" dirty="0" smtClean="0"/>
              <a:t> 2014 Ps. 272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68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Menyusun Rencana Strategis di Puskesmas</a:t>
            </a:r>
            <a:endParaRPr lang="id-ID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6560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685800" y="800100"/>
            <a:ext cx="7772400" cy="74295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buFontTx/>
              <a:buNone/>
            </a:pPr>
            <a:r>
              <a:rPr lang="en-US">
                <a:solidFill>
                  <a:srgbClr val="0000FF"/>
                </a:solidFill>
                <a:latin typeface="Arial Black" pitchFamily="34" charset="0"/>
              </a:rPr>
              <a:t>STRATEGI DASAR YG DILAKUKAN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4224338" y="2981325"/>
            <a:ext cx="1797050" cy="1971675"/>
          </a:xfrm>
          <a:prstGeom prst="rect">
            <a:avLst/>
          </a:prstGeom>
          <a:solidFill>
            <a:srgbClr val="FF6600"/>
          </a:solidFill>
          <a:ln w="190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1 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GERAKAN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MASYARA-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KAT</a:t>
            </a:r>
          </a:p>
          <a:p>
            <a:pPr algn="ctr" eaLnBrk="1" hangingPunct="1">
              <a:buFontTx/>
              <a:buNone/>
            </a:pPr>
            <a:endParaRPr lang="en-US" sz="2000">
              <a:latin typeface="Arial Black" pitchFamily="34" charset="0"/>
            </a:endParaRP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233613" y="1657350"/>
            <a:ext cx="1797050" cy="1676400"/>
          </a:xfrm>
          <a:prstGeom prst="rect">
            <a:avLst/>
          </a:prstGeom>
          <a:solidFill>
            <a:srgbClr val="CCFFCC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3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ADVO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KASI</a:t>
            </a:r>
          </a:p>
          <a:p>
            <a:pPr algn="ctr" eaLnBrk="1" hangingPunct="1">
              <a:buFontTx/>
              <a:buNone/>
            </a:pPr>
            <a:endParaRPr lang="en-US" sz="2000">
              <a:latin typeface="Arial Black" pitchFamily="34" charset="0"/>
            </a:endParaRP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2286000" y="4572000"/>
            <a:ext cx="1752600" cy="2286000"/>
          </a:xfrm>
          <a:prstGeom prst="rect">
            <a:avLst/>
          </a:prstGeom>
          <a:solidFill>
            <a:srgbClr val="99CC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2 </a:t>
            </a:r>
          </a:p>
          <a:p>
            <a:pPr algn="ctr" eaLnBrk="1" hangingPunct="1">
              <a:buFontTx/>
              <a:buNone/>
            </a:pPr>
            <a:r>
              <a:rPr lang="en-US" sz="1800">
                <a:latin typeface="Arial Black" pitchFamily="34" charset="0"/>
              </a:rPr>
              <a:t>REORIENTASI</a:t>
            </a:r>
          </a:p>
          <a:p>
            <a:pPr algn="ctr" eaLnBrk="1" hangingPunct="1">
              <a:buFontTx/>
              <a:buNone/>
            </a:pPr>
            <a:r>
              <a:rPr lang="en-US" sz="1800">
                <a:latin typeface="Arial Black" pitchFamily="34" charset="0"/>
              </a:rPr>
              <a:t>PLYN KES.&amp;</a:t>
            </a:r>
          </a:p>
          <a:p>
            <a:pPr algn="ctr" eaLnBrk="1" hangingPunct="1">
              <a:buFontTx/>
              <a:buNone/>
            </a:pPr>
            <a:r>
              <a:rPr lang="en-US" sz="1800">
                <a:latin typeface="Arial Black" pitchFamily="34" charset="0"/>
              </a:rPr>
              <a:t>PENINGKATAN</a:t>
            </a:r>
          </a:p>
          <a:p>
            <a:pPr algn="ctr" eaLnBrk="1" hangingPunct="1">
              <a:buFontTx/>
              <a:buNone/>
            </a:pPr>
            <a:r>
              <a:rPr lang="en-US" sz="1800">
                <a:latin typeface="Arial Black" pitchFamily="34" charset="0"/>
              </a:rPr>
              <a:t>PERSONAL</a:t>
            </a:r>
          </a:p>
          <a:p>
            <a:pPr algn="ctr" eaLnBrk="1" hangingPunct="1">
              <a:buFontTx/>
              <a:buNone/>
            </a:pPr>
            <a:r>
              <a:rPr lang="en-US" sz="1800">
                <a:latin typeface="Arial Black" pitchFamily="34" charset="0"/>
              </a:rPr>
              <a:t> SKILL</a:t>
            </a:r>
          </a:p>
          <a:p>
            <a:pPr algn="ctr" eaLnBrk="1" hangingPunct="1">
              <a:buFontTx/>
              <a:buNone/>
            </a:pPr>
            <a:endParaRPr lang="en-US" sz="1800">
              <a:latin typeface="Arial Black" pitchFamily="34" charset="0"/>
            </a:endParaRPr>
          </a:p>
        </p:txBody>
      </p:sp>
      <p:sp>
        <p:nvSpPr>
          <p:cNvPr id="128007" name="AutoShape 7"/>
          <p:cNvSpPr>
            <a:spLocks noChangeArrowheads="1"/>
          </p:cNvSpPr>
          <p:nvPr/>
        </p:nvSpPr>
        <p:spPr bwMode="auto">
          <a:xfrm>
            <a:off x="288925" y="2909888"/>
            <a:ext cx="1947863" cy="1965325"/>
          </a:xfrm>
          <a:prstGeom prst="homePlat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4.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ALIANSI 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STRATEGIS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KEMITRA-</a:t>
            </a:r>
          </a:p>
          <a:p>
            <a:pPr algn="ctr" eaLnBrk="1" hangingPunct="1">
              <a:buFontTx/>
              <a:buNone/>
            </a:pPr>
            <a:r>
              <a:rPr lang="en-US" sz="2000">
                <a:latin typeface="Arial Black" pitchFamily="34" charset="0"/>
              </a:rPr>
              <a:t>AN</a:t>
            </a:r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2232025" y="3868738"/>
            <a:ext cx="1887538" cy="42862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09" name="Line 9"/>
          <p:cNvSpPr>
            <a:spLocks noChangeShapeType="1"/>
          </p:cNvSpPr>
          <p:nvPr/>
        </p:nvSpPr>
        <p:spPr bwMode="auto">
          <a:xfrm>
            <a:off x="1217613" y="2314575"/>
            <a:ext cx="100012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 flipH="1" flipV="1">
            <a:off x="1187450" y="2286000"/>
            <a:ext cx="14288" cy="62388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 flipV="1">
            <a:off x="1195388" y="4867275"/>
            <a:ext cx="15875" cy="63817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1219200" y="5486400"/>
            <a:ext cx="1022350" cy="2381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 flipV="1">
            <a:off x="6045200" y="4005263"/>
            <a:ext cx="687388" cy="4762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 flipV="1">
            <a:off x="4068763" y="2371725"/>
            <a:ext cx="1857375" cy="14288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 flipV="1">
            <a:off x="4121150" y="5486400"/>
            <a:ext cx="1898650" cy="23813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5867400" y="2362200"/>
            <a:ext cx="762000" cy="1447800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V="1">
            <a:off x="6021388" y="4191000"/>
            <a:ext cx="608012" cy="1290638"/>
          </a:xfrm>
          <a:prstGeom prst="line">
            <a:avLst/>
          </a:prstGeom>
          <a:noFill/>
          <a:ln w="76200">
            <a:solidFill>
              <a:srgbClr val="6633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 flipV="1">
            <a:off x="3124200" y="4191000"/>
            <a:ext cx="0" cy="3556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 flipV="1">
            <a:off x="3119438" y="3351213"/>
            <a:ext cx="0" cy="333375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 flipV="1">
            <a:off x="3125788" y="4171950"/>
            <a:ext cx="9715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 flipV="1">
            <a:off x="3121025" y="3640138"/>
            <a:ext cx="957263" cy="1270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6705600" y="2667000"/>
            <a:ext cx="2209800" cy="2667000"/>
          </a:xfrm>
          <a:prstGeom prst="rect">
            <a:avLst/>
          </a:prstGeom>
          <a:solidFill>
            <a:srgbClr val="CCFFFF"/>
          </a:solidFill>
          <a:ln w="1905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Tx/>
              <a:buNone/>
            </a:pPr>
            <a:r>
              <a:rPr lang="en-US" sz="2000">
                <a:solidFill>
                  <a:srgbClr val="008000"/>
                </a:solidFill>
                <a:latin typeface="Arial Black" pitchFamily="34" charset="0"/>
              </a:rPr>
              <a:t>Masyarakat  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8000"/>
                </a:solidFill>
                <a:latin typeface="Arial Black" pitchFamily="34" charset="0"/>
              </a:rPr>
              <a:t>optimal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8000"/>
                </a:solidFill>
                <a:latin typeface="Arial Black" pitchFamily="34" charset="0"/>
              </a:rPr>
              <a:t>MANDIRI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8000"/>
                </a:solidFill>
                <a:latin typeface="Arial Black" pitchFamily="34" charset="0"/>
              </a:rPr>
              <a:t>BERDAYA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8000"/>
                </a:solidFill>
                <a:latin typeface="Arial Black" pitchFamily="34" charset="0"/>
              </a:rPr>
              <a:t>untuk</a:t>
            </a:r>
          </a:p>
          <a:p>
            <a:pPr algn="ctr">
              <a:buFontTx/>
              <a:buNone/>
            </a:pPr>
            <a:r>
              <a:rPr lang="en-US" sz="2000">
                <a:solidFill>
                  <a:srgbClr val="008000"/>
                </a:solidFill>
                <a:latin typeface="Arial Black" pitchFamily="34" charset="0"/>
              </a:rPr>
              <a:t>KESEHATANNYA</a:t>
            </a:r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6553200" y="1600200"/>
            <a:ext cx="218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buFontTx/>
              <a:buNone/>
            </a:pPr>
            <a:r>
              <a:rPr lang="en-US" sz="2000" i="1">
                <a:solidFill>
                  <a:srgbClr val="990099"/>
                </a:solidFill>
                <a:latin typeface="Arial Black" pitchFamily="34" charset="0"/>
              </a:rPr>
              <a:t>MASYARAKAT</a:t>
            </a:r>
          </a:p>
          <a:p>
            <a:pPr algn="ctr">
              <a:buFontTx/>
              <a:buNone/>
            </a:pPr>
            <a:r>
              <a:rPr lang="en-US" sz="2000" i="1">
                <a:solidFill>
                  <a:srgbClr val="990099"/>
                </a:solidFill>
                <a:latin typeface="Arial Black" pitchFamily="34" charset="0"/>
              </a:rPr>
              <a:t>MENOLONG</a:t>
            </a:r>
          </a:p>
          <a:p>
            <a:pPr algn="ctr">
              <a:buFontTx/>
              <a:buNone/>
            </a:pPr>
            <a:r>
              <a:rPr lang="en-US" sz="2000" i="1">
                <a:solidFill>
                  <a:srgbClr val="990099"/>
                </a:solidFill>
                <a:latin typeface="Arial Black" pitchFamily="34" charset="0"/>
              </a:rPr>
              <a:t>DIRI SENDIRI</a:t>
            </a:r>
          </a:p>
        </p:txBody>
      </p:sp>
    </p:spTree>
    <p:extLst>
      <p:ext uri="{BB962C8B-B14F-4D97-AF65-F5344CB8AC3E}">
        <p14:creationId xmlns:p14="http://schemas.microsoft.com/office/powerpoint/2010/main" val="24371560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152400"/>
            <a:ext cx="7924800" cy="914400"/>
          </a:xfrm>
          <a:solidFill>
            <a:srgbClr val="CCECFF"/>
          </a:solidFill>
          <a:ln>
            <a:solidFill>
              <a:srgbClr val="0000CC"/>
            </a:solidFill>
          </a:ln>
        </p:spPr>
        <p:txBody>
          <a:bodyPr/>
          <a:lstStyle/>
          <a:p>
            <a:pPr algn="ctr"/>
            <a:r>
              <a:rPr lang="en-US" sz="2400" b="1" smtClean="0">
                <a:solidFill>
                  <a:srgbClr val="0000FF"/>
                </a:solidFill>
                <a:latin typeface="Trebuchet MS" pitchFamily="34" charset="0"/>
              </a:rPr>
              <a:t>STRATEGI</a:t>
            </a:r>
            <a:r>
              <a:rPr lang="en-US" sz="2400" b="1" smtClean="0">
                <a:solidFill>
                  <a:schemeClr val="tx1"/>
                </a:solidFill>
                <a:latin typeface="Trebuchet MS" pitchFamily="34" charset="0"/>
              </a:rPr>
              <a:t> </a:t>
            </a:r>
            <a:r>
              <a:rPr lang="en-US" sz="2400" b="1" smtClean="0">
                <a:solidFill>
                  <a:srgbClr val="000066"/>
                </a:solidFill>
                <a:latin typeface="Trebuchet MS" pitchFamily="34" charset="0"/>
              </a:rPr>
              <a:t>MERANCANG RENCANA AKSI </a:t>
            </a:r>
            <a:br>
              <a:rPr lang="en-US" sz="2400" b="1" smtClean="0">
                <a:solidFill>
                  <a:srgbClr val="000066"/>
                </a:solidFill>
                <a:latin typeface="Trebuchet MS" pitchFamily="34" charset="0"/>
              </a:rPr>
            </a:br>
            <a:r>
              <a:rPr lang="en-US" sz="2400" b="1" smtClean="0">
                <a:solidFill>
                  <a:srgbClr val="000066"/>
                </a:solidFill>
                <a:latin typeface="Trebuchet MS" pitchFamily="34" charset="0"/>
              </a:rPr>
              <a:t>( R.U.K &amp; R.P.K) - (Langkah-langkah Pokok)</a:t>
            </a: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52400" y="1981200"/>
            <a:ext cx="2743200" cy="990600"/>
          </a:xfrm>
          <a:prstGeom prst="rect">
            <a:avLst/>
          </a:prstGeom>
          <a:solidFill>
            <a:srgbClr val="CCFFFF"/>
          </a:solidFill>
          <a:ln w="9525">
            <a:solidFill>
              <a:srgbClr val="33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1600" b="1" dirty="0"/>
              <a:t>1. </a:t>
            </a:r>
            <a:r>
              <a:rPr lang="en-US" sz="1600" b="1" dirty="0" err="1"/>
              <a:t>Mempelajari</a:t>
            </a:r>
            <a:r>
              <a:rPr lang="en-US" sz="1600" b="1" dirty="0"/>
              <a:t>  </a:t>
            </a:r>
            <a:r>
              <a:rPr lang="en-US" sz="1600" b="1" dirty="0" err="1"/>
              <a:t>latar</a:t>
            </a:r>
            <a:endParaRPr lang="en-US" sz="1600" b="1" dirty="0"/>
          </a:p>
          <a:p>
            <a:pPr algn="ctr" eaLnBrk="1" hangingPunct="1">
              <a:buFontTx/>
              <a:buNone/>
            </a:pPr>
            <a:r>
              <a:rPr lang="en-US" sz="1600" b="1" dirty="0" err="1"/>
              <a:t>belakang</a:t>
            </a:r>
            <a:r>
              <a:rPr lang="en-US" sz="1600" b="1" dirty="0"/>
              <a:t> </a:t>
            </a:r>
            <a:r>
              <a:rPr lang="en-US" sz="1600" b="1" dirty="0" err="1"/>
              <a:t>mengapa</a:t>
            </a:r>
            <a:endParaRPr lang="en-US" sz="1600" b="1" dirty="0"/>
          </a:p>
          <a:p>
            <a:pPr algn="ctr" eaLnBrk="1" hangingPunct="1">
              <a:buFontTx/>
              <a:buNone/>
            </a:pPr>
            <a:r>
              <a:rPr lang="en-US" sz="1600" b="1" dirty="0" err="1"/>
              <a:t>Perlu</a:t>
            </a:r>
            <a:r>
              <a:rPr lang="en-US" sz="1600" b="1" dirty="0"/>
              <a:t> </a:t>
            </a:r>
            <a:r>
              <a:rPr lang="en-US" sz="1600" b="1" dirty="0" err="1"/>
              <a:t>Penggerakan</a:t>
            </a:r>
            <a:r>
              <a:rPr lang="en-US" sz="1600" b="1" dirty="0"/>
              <a:t> </a:t>
            </a:r>
            <a:r>
              <a:rPr lang="en-US" sz="1600" b="1" dirty="0" err="1"/>
              <a:t>dgn</a:t>
            </a:r>
            <a:endParaRPr lang="en-US" sz="1600" b="1" dirty="0"/>
          </a:p>
          <a:p>
            <a:pPr algn="ctr" eaLnBrk="1" hangingPunct="1">
              <a:buFontTx/>
              <a:buNone/>
            </a:pPr>
            <a:r>
              <a:rPr lang="en-US" sz="1600" b="1" dirty="0" err="1" smtClean="0"/>
              <a:t>Analisa</a:t>
            </a:r>
            <a:endParaRPr lang="en-US" sz="1600" b="1" dirty="0">
              <a:solidFill>
                <a:srgbClr val="D60093"/>
              </a:solidFill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152400" y="3200400"/>
            <a:ext cx="2743200" cy="838200"/>
          </a:xfrm>
          <a:prstGeom prst="rect">
            <a:avLst/>
          </a:prstGeom>
          <a:solidFill>
            <a:srgbClr val="FFFF99"/>
          </a:solidFill>
          <a:ln w="9525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1800" b="1" dirty="0"/>
              <a:t>2. </a:t>
            </a:r>
            <a:r>
              <a:rPr lang="en-US" sz="1800" b="1" dirty="0" err="1"/>
              <a:t>Mempelajari</a:t>
            </a:r>
            <a:r>
              <a:rPr lang="en-US" sz="1800" b="1" dirty="0"/>
              <a:t> </a:t>
            </a:r>
            <a:r>
              <a:rPr lang="en-US" sz="1800" b="1" dirty="0" err="1"/>
              <a:t>satu</a:t>
            </a:r>
            <a:r>
              <a:rPr lang="en-US" sz="1800" b="1" dirty="0"/>
              <a:t>-</a:t>
            </a:r>
          </a:p>
          <a:p>
            <a:pPr algn="ctr" eaLnBrk="1" hangingPunct="1">
              <a:buFontTx/>
              <a:buNone/>
            </a:pPr>
            <a:r>
              <a:rPr lang="en-US" sz="1800" b="1" dirty="0"/>
              <a:t>an Unit </a:t>
            </a:r>
            <a:r>
              <a:rPr lang="en-US" sz="1800" b="1" dirty="0" err="1"/>
              <a:t>kerja</a:t>
            </a:r>
            <a:r>
              <a:rPr lang="en-US" sz="1800" b="1" dirty="0"/>
              <a:t> </a:t>
            </a:r>
            <a:r>
              <a:rPr lang="en-US" sz="1800" b="1" dirty="0" err="1"/>
              <a:t>terkait</a:t>
            </a:r>
            <a:r>
              <a:rPr lang="en-US" sz="1800" b="1" dirty="0"/>
              <a:t>:</a:t>
            </a:r>
          </a:p>
          <a:p>
            <a:pPr algn="ctr" eaLnBrk="1" hangingPunct="1">
              <a:buFontTx/>
              <a:buNone/>
            </a:pPr>
            <a:r>
              <a:rPr lang="en-US" sz="1800" b="1" dirty="0"/>
              <a:t> </a:t>
            </a:r>
            <a:r>
              <a:rPr lang="en-US" sz="1800" b="1" dirty="0" err="1"/>
              <a:t>keadaan</a:t>
            </a:r>
            <a:r>
              <a:rPr lang="en-US" sz="1800" b="1" dirty="0"/>
              <a:t> &amp; </a:t>
            </a:r>
            <a:r>
              <a:rPr lang="en-US" sz="1800" b="1" dirty="0" err="1"/>
              <a:t>potensinya</a:t>
            </a:r>
            <a:endParaRPr lang="en-US" sz="1800" b="1" dirty="0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152400" y="5410200"/>
            <a:ext cx="2743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 b="1" dirty="0"/>
              <a:t>4. </a:t>
            </a:r>
            <a:r>
              <a:rPr lang="en-US" sz="2000" b="1" dirty="0" err="1"/>
              <a:t>Mempelajari</a:t>
            </a:r>
            <a:r>
              <a:rPr lang="en-US" sz="2000" b="1" dirty="0"/>
              <a:t> SD </a:t>
            </a:r>
          </a:p>
          <a:p>
            <a:pPr algn="ctr" eaLnBrk="1" hangingPunct="1">
              <a:buFontTx/>
              <a:buNone/>
            </a:pPr>
            <a:r>
              <a:rPr lang="en-US" sz="2000" b="1" dirty="0" err="1"/>
              <a:t>yg</a:t>
            </a:r>
            <a:r>
              <a:rPr lang="en-US" sz="2000" b="1" dirty="0"/>
              <a:t> </a:t>
            </a:r>
            <a:r>
              <a:rPr lang="en-US" sz="2000" b="1" dirty="0" err="1"/>
              <a:t>ada</a:t>
            </a:r>
            <a:r>
              <a:rPr lang="en-US" sz="2000" b="1" dirty="0"/>
              <a:t> ((</a:t>
            </a:r>
            <a:r>
              <a:rPr lang="en-US" sz="2000" b="1" dirty="0" err="1"/>
              <a:t>tenaga,dana</a:t>
            </a:r>
            <a:r>
              <a:rPr lang="en-US" sz="2000" b="1" dirty="0"/>
              <a:t>,</a:t>
            </a:r>
          </a:p>
          <a:p>
            <a:pPr algn="ctr" eaLnBrk="1" hangingPunct="1">
              <a:buFontTx/>
              <a:buNone/>
            </a:pPr>
            <a:r>
              <a:rPr lang="en-US" sz="2000" b="1" dirty="0" err="1"/>
              <a:t>sarana,waktu</a:t>
            </a:r>
            <a:r>
              <a:rPr lang="en-US" sz="2000" b="1" dirty="0"/>
              <a:t>, </a:t>
            </a:r>
            <a:r>
              <a:rPr lang="en-US" sz="2000" b="1" dirty="0" err="1"/>
              <a:t>dll</a:t>
            </a:r>
            <a:r>
              <a:rPr lang="en-US" sz="2000" b="1" dirty="0"/>
              <a:t>)</a:t>
            </a:r>
          </a:p>
        </p:txBody>
      </p:sp>
      <p:sp>
        <p:nvSpPr>
          <p:cNvPr id="130054" name="AutoShape 6"/>
          <p:cNvSpPr>
            <a:spLocks noChangeArrowheads="1"/>
          </p:cNvSpPr>
          <p:nvPr/>
        </p:nvSpPr>
        <p:spPr bwMode="auto">
          <a:xfrm>
            <a:off x="3200400" y="1295400"/>
            <a:ext cx="3657600" cy="5334000"/>
          </a:xfrm>
          <a:prstGeom prst="homePlate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endParaRPr lang="id-ID" sz="1800"/>
          </a:p>
        </p:txBody>
      </p:sp>
      <p:sp>
        <p:nvSpPr>
          <p:cNvPr id="130055" name="Oval 7"/>
          <p:cNvSpPr>
            <a:spLocks noChangeArrowheads="1"/>
          </p:cNvSpPr>
          <p:nvPr/>
        </p:nvSpPr>
        <p:spPr bwMode="auto">
          <a:xfrm>
            <a:off x="6934200" y="1905000"/>
            <a:ext cx="2133600" cy="4724400"/>
          </a:xfrm>
          <a:prstGeom prst="ellipse">
            <a:avLst/>
          </a:prstGeom>
          <a:solidFill>
            <a:srgbClr val="FFCCFF"/>
          </a:solidFill>
          <a:ln w="9525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b="1" dirty="0"/>
              <a:t>5. </a:t>
            </a:r>
          </a:p>
          <a:p>
            <a:pPr algn="ctr" eaLnBrk="1" hangingPunct="1">
              <a:buFontTx/>
              <a:buNone/>
            </a:pPr>
            <a:r>
              <a:rPr lang="en-US" b="1" dirty="0" err="1">
                <a:solidFill>
                  <a:srgbClr val="0000CC"/>
                </a:solidFill>
              </a:rPr>
              <a:t>Merumuskan</a:t>
            </a:r>
            <a:endParaRPr lang="en-US" b="1" dirty="0">
              <a:solidFill>
                <a:srgbClr val="0000CC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dirty="0" err="1">
                <a:solidFill>
                  <a:srgbClr val="0000CC"/>
                </a:solidFill>
              </a:rPr>
              <a:t>Tujuan</a:t>
            </a:r>
            <a:r>
              <a:rPr lang="en-US" b="1" dirty="0">
                <a:solidFill>
                  <a:srgbClr val="0000CC"/>
                </a:solidFill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b="1" dirty="0" err="1">
                <a:solidFill>
                  <a:srgbClr val="0000CC"/>
                </a:solidFill>
              </a:rPr>
              <a:t>Sasaran</a:t>
            </a:r>
            <a:r>
              <a:rPr lang="en-US" b="1" dirty="0">
                <a:solidFill>
                  <a:srgbClr val="0000CC"/>
                </a:solidFill>
              </a:rPr>
              <a:t> &amp;</a:t>
            </a:r>
          </a:p>
          <a:p>
            <a:pPr algn="ctr" eaLnBrk="1" hangingPunct="1">
              <a:buFontTx/>
              <a:buNone/>
            </a:pPr>
            <a:r>
              <a:rPr lang="en-US" b="1" dirty="0" err="1">
                <a:solidFill>
                  <a:srgbClr val="0000CC"/>
                </a:solidFill>
              </a:rPr>
              <a:t>Indikator</a:t>
            </a:r>
            <a:endParaRPr lang="en-US" b="1" dirty="0">
              <a:solidFill>
                <a:srgbClr val="0000CC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dirty="0" err="1">
                <a:solidFill>
                  <a:srgbClr val="0000CC"/>
                </a:solidFill>
              </a:rPr>
              <a:t>Perencanaan</a:t>
            </a:r>
            <a:endParaRPr lang="en-US" b="1" dirty="0">
              <a:solidFill>
                <a:srgbClr val="0000CC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b="1" dirty="0">
                <a:solidFill>
                  <a:srgbClr val="0000CC"/>
                </a:solidFill>
              </a:rPr>
              <a:t>RUK &amp; RPK</a:t>
            </a:r>
          </a:p>
          <a:p>
            <a:pPr algn="ctr" eaLnBrk="1" hangingPunct="1">
              <a:buFontTx/>
              <a:buNone/>
            </a:pPr>
            <a:r>
              <a:rPr lang="id-ID" sz="1800" b="1" dirty="0" smtClean="0">
                <a:solidFill>
                  <a:srgbClr val="D60093"/>
                </a:solidFill>
              </a:rPr>
              <a:t>Program Kesling</a:t>
            </a:r>
            <a:endParaRPr lang="en-US" sz="1800" b="1" dirty="0">
              <a:solidFill>
                <a:srgbClr val="D60093"/>
              </a:solidFill>
            </a:endParaRPr>
          </a:p>
        </p:txBody>
      </p:sp>
      <p:sp>
        <p:nvSpPr>
          <p:cNvPr id="130056" name="Rectangle 8"/>
          <p:cNvSpPr>
            <a:spLocks noChangeArrowheads="1"/>
          </p:cNvSpPr>
          <p:nvPr/>
        </p:nvSpPr>
        <p:spPr bwMode="auto">
          <a:xfrm>
            <a:off x="3276600" y="1752600"/>
            <a:ext cx="2590800" cy="1143000"/>
          </a:xfrm>
          <a:prstGeom prst="rect">
            <a:avLst/>
          </a:prstGeom>
          <a:solidFill>
            <a:srgbClr val="CC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1600" b="1"/>
              <a:t>6. Merancang  </a:t>
            </a:r>
          </a:p>
          <a:p>
            <a:pPr algn="ctr" eaLnBrk="1" hangingPunct="1">
              <a:buFontTx/>
              <a:buNone/>
            </a:pPr>
            <a:r>
              <a:rPr lang="en-US" sz="1600" b="1"/>
              <a:t>Proses pelaksanaan</a:t>
            </a:r>
          </a:p>
          <a:p>
            <a:pPr algn="ctr" eaLnBrk="1" hangingPunct="1">
              <a:buFontTx/>
              <a:buNone/>
            </a:pPr>
            <a:r>
              <a:rPr lang="en-US" sz="1600" b="1"/>
              <a:t>Rencana Aksi</a:t>
            </a:r>
          </a:p>
          <a:p>
            <a:pPr algn="ctr" eaLnBrk="1" hangingPunct="1">
              <a:buFontTx/>
              <a:buNone/>
            </a:pPr>
            <a:r>
              <a:rPr lang="en-US" sz="1600" b="1"/>
              <a:t>(RUK&amp;RPK)</a:t>
            </a:r>
            <a:r>
              <a:rPr lang="en-US" sz="1600"/>
              <a:t> </a:t>
            </a:r>
          </a:p>
          <a:p>
            <a:pPr algn="ctr" eaLnBrk="1" hangingPunct="1">
              <a:buFontTx/>
              <a:buNone/>
            </a:pPr>
            <a:r>
              <a:rPr lang="en-US" sz="1600" b="1"/>
              <a:t>yg terukur</a:t>
            </a:r>
            <a:r>
              <a:rPr lang="en-US" sz="1800" b="1"/>
              <a:t> </a:t>
            </a:r>
          </a:p>
        </p:txBody>
      </p:sp>
      <p:sp>
        <p:nvSpPr>
          <p:cNvPr id="130057" name="Rectangle 9"/>
          <p:cNvSpPr>
            <a:spLocks noChangeArrowheads="1"/>
          </p:cNvSpPr>
          <p:nvPr/>
        </p:nvSpPr>
        <p:spPr bwMode="auto">
          <a:xfrm>
            <a:off x="3276600" y="2971800"/>
            <a:ext cx="2590800" cy="1143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 b="1"/>
              <a:t>7. Memilih Strategi</a:t>
            </a:r>
          </a:p>
          <a:p>
            <a:pPr algn="ctr" eaLnBrk="1" hangingPunct="1">
              <a:buFontTx/>
              <a:buNone/>
            </a:pPr>
            <a:r>
              <a:rPr lang="en-US" sz="2000" b="1"/>
              <a:t>Tata Kelola</a:t>
            </a:r>
          </a:p>
          <a:p>
            <a:pPr algn="ctr" eaLnBrk="1" hangingPunct="1">
              <a:buFontTx/>
              <a:buNone/>
            </a:pPr>
            <a:r>
              <a:rPr lang="en-US" sz="2000" b="1"/>
              <a:t> yg pas</a:t>
            </a:r>
          </a:p>
        </p:txBody>
      </p:sp>
      <p:sp>
        <p:nvSpPr>
          <p:cNvPr id="130058" name="Rectangle 10"/>
          <p:cNvSpPr>
            <a:spLocks noChangeArrowheads="1"/>
          </p:cNvSpPr>
          <p:nvPr/>
        </p:nvSpPr>
        <p:spPr bwMode="auto">
          <a:xfrm>
            <a:off x="3276600" y="4191000"/>
            <a:ext cx="2590800" cy="1143000"/>
          </a:xfrm>
          <a:prstGeom prst="rect">
            <a:avLst/>
          </a:prstGeom>
          <a:solidFill>
            <a:srgbClr val="00FF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 b="1"/>
              <a:t>8. Menyiapkan </a:t>
            </a:r>
          </a:p>
          <a:p>
            <a:pPr algn="ctr" eaLnBrk="1" hangingPunct="1">
              <a:buFontTx/>
              <a:buNone/>
            </a:pPr>
            <a:r>
              <a:rPr lang="en-US" sz="2000" b="1"/>
              <a:t>Dana/bahan/alat </a:t>
            </a:r>
          </a:p>
          <a:p>
            <a:pPr algn="ctr" eaLnBrk="1" hangingPunct="1">
              <a:buFontTx/>
              <a:buNone/>
            </a:pPr>
            <a:r>
              <a:rPr lang="en-US" sz="2000" b="1"/>
              <a:t>yg diperlukan</a:t>
            </a:r>
          </a:p>
        </p:txBody>
      </p:sp>
      <p:sp>
        <p:nvSpPr>
          <p:cNvPr id="130059" name="Rectangle 11"/>
          <p:cNvSpPr>
            <a:spLocks noChangeArrowheads="1"/>
          </p:cNvSpPr>
          <p:nvPr/>
        </p:nvSpPr>
        <p:spPr bwMode="auto">
          <a:xfrm>
            <a:off x="3276600" y="5410200"/>
            <a:ext cx="2590800" cy="1143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2000" b="1"/>
              <a:t>9. Menyusun cara </a:t>
            </a:r>
          </a:p>
          <a:p>
            <a:pPr algn="ctr" eaLnBrk="1" hangingPunct="1">
              <a:buFontTx/>
              <a:buNone/>
            </a:pPr>
            <a:r>
              <a:rPr lang="en-US" sz="2000" b="1"/>
              <a:t>Monitoring &amp; Evaluasi</a:t>
            </a:r>
          </a:p>
          <a:p>
            <a:pPr algn="ctr" eaLnBrk="1" hangingPunct="1">
              <a:buFontTx/>
              <a:buNone/>
            </a:pPr>
            <a:r>
              <a:rPr lang="en-US" sz="2000" b="1"/>
              <a:t>dan tindak lanjut</a:t>
            </a:r>
          </a:p>
        </p:txBody>
      </p:sp>
      <p:sp>
        <p:nvSpPr>
          <p:cNvPr id="130060" name="Rectangle 12"/>
          <p:cNvSpPr>
            <a:spLocks noChangeArrowheads="1"/>
          </p:cNvSpPr>
          <p:nvPr/>
        </p:nvSpPr>
        <p:spPr bwMode="auto">
          <a:xfrm>
            <a:off x="76200" y="1295400"/>
            <a:ext cx="2895600" cy="5334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130061" name="Text Box 13"/>
          <p:cNvSpPr txBox="1">
            <a:spLocks noChangeArrowheads="1"/>
          </p:cNvSpPr>
          <p:nvPr/>
        </p:nvSpPr>
        <p:spPr bwMode="auto">
          <a:xfrm>
            <a:off x="228600" y="1295400"/>
            <a:ext cx="2667000" cy="466725"/>
          </a:xfrm>
          <a:prstGeom prst="rect">
            <a:avLst/>
          </a:prstGeom>
          <a:noFill/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1"/>
              <a:t>ASPEK INPUT</a:t>
            </a:r>
          </a:p>
        </p:txBody>
      </p:sp>
      <p:sp>
        <p:nvSpPr>
          <p:cNvPr id="130062" name="Text Box 14"/>
          <p:cNvSpPr txBox="1">
            <a:spLocks noChangeArrowheads="1"/>
          </p:cNvSpPr>
          <p:nvPr/>
        </p:nvSpPr>
        <p:spPr bwMode="auto">
          <a:xfrm>
            <a:off x="3276600" y="1295400"/>
            <a:ext cx="2598738" cy="466725"/>
          </a:xfrm>
          <a:prstGeom prst="rect">
            <a:avLst/>
          </a:prstGeom>
          <a:solidFill>
            <a:srgbClr val="CCFFCC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buFontTx/>
              <a:buNone/>
            </a:pPr>
            <a:r>
              <a:rPr lang="en-US" b="1">
                <a:solidFill>
                  <a:srgbClr val="008000"/>
                </a:solidFill>
              </a:rPr>
              <a:t>ASPEK PROSES</a:t>
            </a:r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6400800" y="1295400"/>
            <a:ext cx="2649538" cy="466725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8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buFontTx/>
              <a:buNone/>
            </a:pPr>
            <a:r>
              <a:rPr lang="en-US" b="1">
                <a:solidFill>
                  <a:srgbClr val="3333FF"/>
                </a:solidFill>
              </a:rPr>
              <a:t>ASPEK OUTPUT</a:t>
            </a:r>
          </a:p>
        </p:txBody>
      </p:sp>
      <p:sp>
        <p:nvSpPr>
          <p:cNvPr id="130064" name="Rectangle 16"/>
          <p:cNvSpPr>
            <a:spLocks noChangeArrowheads="1"/>
          </p:cNvSpPr>
          <p:nvPr/>
        </p:nvSpPr>
        <p:spPr bwMode="auto">
          <a:xfrm>
            <a:off x="152400" y="4191000"/>
            <a:ext cx="2743200" cy="1143000"/>
          </a:xfrm>
          <a:prstGeom prst="rect">
            <a:avLst/>
          </a:prstGeom>
          <a:solidFill>
            <a:srgbClr val="00FF00"/>
          </a:solidFill>
          <a:ln w="9525">
            <a:solidFill>
              <a:srgbClr val="800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buFontTx/>
              <a:buNone/>
            </a:pPr>
            <a:r>
              <a:rPr lang="en-US" sz="1800" b="1" dirty="0"/>
              <a:t>3. </a:t>
            </a:r>
            <a:r>
              <a:rPr lang="en-US" sz="1800" b="1" dirty="0" err="1"/>
              <a:t>Menyusun</a:t>
            </a:r>
            <a:r>
              <a:rPr lang="en-US" sz="1800" b="1" dirty="0"/>
              <a:t> </a:t>
            </a:r>
            <a:r>
              <a:rPr lang="en-US" sz="1800" b="1" dirty="0" err="1"/>
              <a:t>kompe</a:t>
            </a:r>
            <a:r>
              <a:rPr lang="en-US" sz="1800" b="1" dirty="0"/>
              <a:t>-</a:t>
            </a:r>
          </a:p>
          <a:p>
            <a:pPr algn="ctr" eaLnBrk="1" hangingPunct="1">
              <a:buFontTx/>
              <a:buNone/>
            </a:pPr>
            <a:r>
              <a:rPr lang="en-US" sz="1800" b="1" dirty="0" err="1"/>
              <a:t>tensi</a:t>
            </a:r>
            <a:r>
              <a:rPr lang="en-US" sz="1800" b="1" dirty="0"/>
              <a:t> </a:t>
            </a:r>
            <a:r>
              <a:rPr lang="en-US" sz="1800" b="1" dirty="0" err="1"/>
              <a:t>yg</a:t>
            </a:r>
            <a:r>
              <a:rPr lang="en-US" sz="1800" b="1" dirty="0"/>
              <a:t> </a:t>
            </a:r>
            <a:r>
              <a:rPr lang="en-US" sz="1800" b="1" dirty="0" err="1"/>
              <a:t>diharapkan</a:t>
            </a:r>
            <a:r>
              <a:rPr lang="en-US" sz="1800" b="1" dirty="0"/>
              <a:t> </a:t>
            </a:r>
          </a:p>
          <a:p>
            <a:pPr algn="ctr" eaLnBrk="1" hangingPunct="1">
              <a:buFontTx/>
              <a:buNone/>
            </a:pPr>
            <a:r>
              <a:rPr lang="en-US" sz="1800" b="1" dirty="0" err="1"/>
              <a:t>dari</a:t>
            </a:r>
            <a:r>
              <a:rPr lang="en-US" sz="1800" b="1" dirty="0"/>
              <a:t> SDM</a:t>
            </a:r>
          </a:p>
        </p:txBody>
      </p:sp>
    </p:spTree>
    <p:extLst>
      <p:ext uri="{BB962C8B-B14F-4D97-AF65-F5344CB8AC3E}">
        <p14:creationId xmlns:p14="http://schemas.microsoft.com/office/powerpoint/2010/main" val="30489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743</Words>
  <Application>Microsoft Office PowerPoint</Application>
  <PresentationFormat>On-screen Show (4:3)</PresentationFormat>
  <Paragraphs>234</Paragraphs>
  <Slides>19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Oriel</vt:lpstr>
      <vt:lpstr>Document</vt:lpstr>
      <vt:lpstr>Penyusunan Strategi Kesehatan Lingkungan</vt:lpstr>
      <vt:lpstr>Proses Perencanaan</vt:lpstr>
      <vt:lpstr>Sinkronisasi RPJMN-RPJMD-Renstra</vt:lpstr>
      <vt:lpstr>PowerPoint Presentation</vt:lpstr>
      <vt:lpstr>PowerPoint Presentation</vt:lpstr>
      <vt:lpstr>Muatan Renstra</vt:lpstr>
      <vt:lpstr>Menyusun Rencana Strategis di Puskesmas</vt:lpstr>
      <vt:lpstr>PowerPoint Presentation</vt:lpstr>
      <vt:lpstr>STRATEGI MERANCANG RENCANA AKSI  ( R.U.K &amp; R.P.K) - (Langkah-langkah Pokok)</vt:lpstr>
      <vt:lpstr>Membuat Tujuan yg SMART!</vt:lpstr>
      <vt:lpstr>MENYUSUN PERENCANAAN KESEHATAN LINGKUNGAN DI PUSKESMAS</vt:lpstr>
      <vt:lpstr>Mencari Penyebab Masalah: Analisis Tulang Ikan/”Fish-bone analysis” </vt:lpstr>
      <vt:lpstr>PowerPoint Presentation</vt:lpstr>
      <vt:lpstr>PowerPoint Presentation</vt:lpstr>
      <vt:lpstr>PowerPoint Presentation</vt:lpstr>
      <vt:lpstr>PowerPoint Presentation</vt:lpstr>
      <vt:lpstr>Segmentasi Khalayak Sasaran </vt:lpstr>
      <vt:lpstr>                                   </vt:lpstr>
      <vt:lpstr>Terimakasih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Penyusunan Strategi Kesehatan Lingkungan</dc:title>
  <dc:creator>HP PC</dc:creator>
  <cp:lastModifiedBy>HP PC</cp:lastModifiedBy>
  <cp:revision>5</cp:revision>
  <dcterms:created xsi:type="dcterms:W3CDTF">2018-05-23T07:31:43Z</dcterms:created>
  <dcterms:modified xsi:type="dcterms:W3CDTF">2018-05-23T15:42:47Z</dcterms:modified>
</cp:coreProperties>
</file>