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422DACF0-3404-4F43-9FD2-4ACBF6F3CF52}" type="datetimeFigureOut">
              <a:rPr lang="id-ID" smtClean="0"/>
              <a:t>12/03/2018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232915A-BA6D-45DE-A502-DE0F0D22BD7F}"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22DACF0-3404-4F43-9FD2-4ACBF6F3CF52}" type="datetimeFigureOut">
              <a:rPr lang="id-ID" smtClean="0"/>
              <a:t>12/03/2018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232915A-BA6D-45DE-A502-DE0F0D22BD7F}"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22DACF0-3404-4F43-9FD2-4ACBF6F3CF52}" type="datetimeFigureOut">
              <a:rPr lang="id-ID" smtClean="0"/>
              <a:t>12/03/2018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232915A-BA6D-45DE-A502-DE0F0D22BD7F}"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22DACF0-3404-4F43-9FD2-4ACBF6F3CF52}" type="datetimeFigureOut">
              <a:rPr lang="id-ID" smtClean="0"/>
              <a:t>12/03/2018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232915A-BA6D-45DE-A502-DE0F0D22BD7F}"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2DACF0-3404-4F43-9FD2-4ACBF6F3CF52}" type="datetimeFigureOut">
              <a:rPr lang="id-ID" smtClean="0"/>
              <a:t>12/03/2018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232915A-BA6D-45DE-A502-DE0F0D22BD7F}"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422DACF0-3404-4F43-9FD2-4ACBF6F3CF52}" type="datetimeFigureOut">
              <a:rPr lang="id-ID" smtClean="0"/>
              <a:t>12/03/2018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232915A-BA6D-45DE-A502-DE0F0D22BD7F}"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422DACF0-3404-4F43-9FD2-4ACBF6F3CF52}" type="datetimeFigureOut">
              <a:rPr lang="id-ID" smtClean="0"/>
              <a:t>12/03/2018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232915A-BA6D-45DE-A502-DE0F0D22BD7F}"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422DACF0-3404-4F43-9FD2-4ACBF6F3CF52}" type="datetimeFigureOut">
              <a:rPr lang="id-ID" smtClean="0"/>
              <a:t>12/03/2018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F232915A-BA6D-45DE-A502-DE0F0D22BD7F}"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2DACF0-3404-4F43-9FD2-4ACBF6F3CF52}" type="datetimeFigureOut">
              <a:rPr lang="id-ID" smtClean="0"/>
              <a:t>12/03/2018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F232915A-BA6D-45DE-A502-DE0F0D22BD7F}"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2DACF0-3404-4F43-9FD2-4ACBF6F3CF52}" type="datetimeFigureOut">
              <a:rPr lang="id-ID" smtClean="0"/>
              <a:t>12/03/2018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232915A-BA6D-45DE-A502-DE0F0D22BD7F}"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2DACF0-3404-4F43-9FD2-4ACBF6F3CF52}" type="datetimeFigureOut">
              <a:rPr lang="id-ID" smtClean="0"/>
              <a:t>12/03/2018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232915A-BA6D-45DE-A502-DE0F0D22BD7F}"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2DACF0-3404-4F43-9FD2-4ACBF6F3CF52}" type="datetimeFigureOut">
              <a:rPr lang="id-ID" smtClean="0"/>
              <a:t>12/03/2018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32915A-BA6D-45DE-A502-DE0F0D22BD7F}"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00364" y="3357562"/>
            <a:ext cx="6143636" cy="1000131"/>
          </a:xfrm>
        </p:spPr>
        <p:txBody>
          <a:bodyPr>
            <a:noAutofit/>
          </a:bodyPr>
          <a:lstStyle/>
          <a:p>
            <a:r>
              <a:rPr lang="id-ID" sz="2800" b="1" dirty="0" smtClean="0"/>
              <a:t>Pengantar Analisis Risiko Kesehatan Lingkungan (ARKL)</a:t>
            </a:r>
            <a:endParaRPr lang="id-ID" sz="2800" b="1" dirty="0"/>
          </a:p>
        </p:txBody>
      </p:sp>
      <p:sp>
        <p:nvSpPr>
          <p:cNvPr id="3" name="Subtitle 2"/>
          <p:cNvSpPr>
            <a:spLocks noGrp="1"/>
          </p:cNvSpPr>
          <p:nvPr>
            <p:ph type="subTitle" idx="1"/>
          </p:nvPr>
        </p:nvSpPr>
        <p:spPr>
          <a:xfrm>
            <a:off x="3000364" y="4357694"/>
            <a:ext cx="6143636" cy="500066"/>
          </a:xfrm>
        </p:spPr>
        <p:txBody>
          <a:bodyPr>
            <a:normAutofit fontScale="92500" lnSpcReduction="20000"/>
          </a:bodyPr>
          <a:lstStyle/>
          <a:p>
            <a:r>
              <a:rPr lang="id-ID" dirty="0" smtClean="0"/>
              <a:t>Pertemuan 1</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25454"/>
            <a:ext cx="8229600" cy="774720"/>
          </a:xfrm>
        </p:spPr>
        <p:txBody>
          <a:bodyPr>
            <a:normAutofit fontScale="90000"/>
          </a:bodyPr>
          <a:lstStyle/>
          <a:p>
            <a:r>
              <a:rPr lang="id-ID" b="1" dirty="0" smtClean="0"/>
              <a:t>Analisis Risiko Kesehatan Lingkungan</a:t>
            </a: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Istilat-Istilah</a:t>
            </a:r>
          </a:p>
          <a:p>
            <a:pPr lvl="1"/>
            <a:r>
              <a:rPr lang="id-ID" dirty="0" smtClean="0"/>
              <a:t>Analisis</a:t>
            </a:r>
          </a:p>
          <a:p>
            <a:pPr lvl="1">
              <a:buNone/>
            </a:pPr>
            <a:r>
              <a:rPr lang="id-ID" dirty="0" smtClean="0"/>
              <a:t>	</a:t>
            </a:r>
            <a:r>
              <a:rPr lang="id-ID" dirty="0" smtClean="0"/>
              <a:t>Pengujian </a:t>
            </a:r>
            <a:r>
              <a:rPr lang="id-ID" dirty="0" smtClean="0"/>
              <a:t>terperinci dari sesuatu yang kompleks (rumit) dengan maksud untuk memahami sifat dasarnya dan untuk menentukan komponen/ciri-ciri dan sifat pentingnya. 	</a:t>
            </a:r>
            <a:endParaRPr lang="id-ID" dirty="0" smtClean="0"/>
          </a:p>
          <a:p>
            <a:pPr lvl="1"/>
            <a:r>
              <a:rPr lang="id-ID" dirty="0" smtClean="0"/>
              <a:t>Analisis risiko</a:t>
            </a:r>
          </a:p>
          <a:p>
            <a:pPr lvl="1">
              <a:buNone/>
            </a:pPr>
            <a:r>
              <a:rPr lang="id-ID" dirty="0" smtClean="0"/>
              <a:t>	Sebuah </a:t>
            </a:r>
            <a:r>
              <a:rPr lang="id-ID" dirty="0" smtClean="0"/>
              <a:t>proses untuk mengendalikan situasi atau keadaan dimana organisme, sistim, atau sub/populasi mungkin terpajan bahaya. Proses </a:t>
            </a:r>
            <a:r>
              <a:rPr lang="id-ID" i="1" dirty="0" smtClean="0"/>
              <a:t>risk analysis meliputi 3 komponen yaitu risk assessment, pengelolaan risiko, dan komunikasi risiko. </a:t>
            </a:r>
            <a:endParaRPr lang="id-ID"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25454"/>
            <a:ext cx="8229600" cy="774720"/>
          </a:xfrm>
        </p:spPr>
        <p:txBody>
          <a:bodyPr>
            <a:normAutofit fontScale="90000"/>
          </a:bodyPr>
          <a:lstStyle/>
          <a:p>
            <a:r>
              <a:rPr lang="id-ID" b="1" dirty="0" smtClean="0"/>
              <a:t>Analisis Risiko Kesehatan Lingkungan</a:t>
            </a:r>
            <a:endParaRPr lang="id-ID" dirty="0"/>
          </a:p>
        </p:txBody>
      </p:sp>
      <p:sp>
        <p:nvSpPr>
          <p:cNvPr id="3" name="Content Placeholder 2"/>
          <p:cNvSpPr>
            <a:spLocks noGrp="1"/>
          </p:cNvSpPr>
          <p:nvPr>
            <p:ph idx="1"/>
          </p:nvPr>
        </p:nvSpPr>
        <p:spPr/>
        <p:txBody>
          <a:bodyPr>
            <a:normAutofit fontScale="85000" lnSpcReduction="20000"/>
          </a:bodyPr>
          <a:lstStyle/>
          <a:p>
            <a:r>
              <a:rPr lang="id-ID" dirty="0" smtClean="0"/>
              <a:t>Istilat-Istilah</a:t>
            </a:r>
          </a:p>
          <a:p>
            <a:pPr lvl="1"/>
            <a:r>
              <a:rPr lang="id-ID" dirty="0" smtClean="0"/>
              <a:t>Analisis Risiko Kesehatan Lingkungan</a:t>
            </a:r>
          </a:p>
          <a:p>
            <a:pPr lvl="1">
              <a:buNone/>
            </a:pPr>
            <a:r>
              <a:rPr lang="id-ID" dirty="0" smtClean="0"/>
              <a:t>	</a:t>
            </a:r>
            <a:r>
              <a:rPr lang="id-ID" dirty="0" smtClean="0"/>
              <a:t>Sebuah </a:t>
            </a:r>
            <a:r>
              <a:rPr lang="id-ID" dirty="0" smtClean="0"/>
              <a:t>proses yang dimaksudkan untuk menghitung atau memprakirakan risiko pada kesehatan manusia, termasuk juga identifikasi terhadap keberadaan faktor ketidakpastian, penelusuran pada pajanan tertentu, memperhitungkan karakteristik yang melekat pada agen yang menjadi perhatian dan karakteristik dari sasaran yang spesifik. 	</a:t>
            </a:r>
            <a:endParaRPr lang="id-ID" dirty="0" smtClean="0"/>
          </a:p>
          <a:p>
            <a:pPr lvl="1"/>
            <a:r>
              <a:rPr lang="id-ID" dirty="0" smtClean="0"/>
              <a:t>Analisis dosisi respon</a:t>
            </a:r>
          </a:p>
          <a:p>
            <a:pPr lvl="1">
              <a:buNone/>
            </a:pPr>
            <a:r>
              <a:rPr lang="id-ID" dirty="0" smtClean="0"/>
              <a:t>	</a:t>
            </a:r>
            <a:r>
              <a:rPr lang="id-ID" dirty="0" smtClean="0"/>
              <a:t> Analisis hubungan antara jumlah total suatu agen yang diberikan, diterima, atau diserap oleh suatu organisme, sistim, atau sub/populasi dengan perubahan yang terjadi pada suatu organisme, sistem, atau sub/populasi.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18"/>
            <a:ext cx="8229600" cy="774720"/>
          </a:xfrm>
        </p:spPr>
        <p:txBody>
          <a:bodyPr>
            <a:normAutofit fontScale="90000"/>
          </a:bodyPr>
          <a:lstStyle/>
          <a:p>
            <a:r>
              <a:rPr lang="id-ID" b="1" dirty="0" smtClean="0"/>
              <a:t>Analisis Risiko Kesehatan Lingkungan</a:t>
            </a:r>
            <a:endParaRPr lang="id-ID" dirty="0"/>
          </a:p>
        </p:txBody>
      </p:sp>
      <p:sp>
        <p:nvSpPr>
          <p:cNvPr id="3" name="Content Placeholder 2"/>
          <p:cNvSpPr>
            <a:spLocks noGrp="1"/>
          </p:cNvSpPr>
          <p:nvPr>
            <p:ph idx="1"/>
          </p:nvPr>
        </p:nvSpPr>
        <p:spPr/>
        <p:txBody>
          <a:bodyPr>
            <a:normAutofit lnSpcReduction="10000"/>
          </a:bodyPr>
          <a:lstStyle/>
          <a:p>
            <a:r>
              <a:rPr lang="id-ID" dirty="0" smtClean="0"/>
              <a:t>Istilah-istilah</a:t>
            </a:r>
          </a:p>
          <a:p>
            <a:pPr lvl="1"/>
            <a:r>
              <a:rPr lang="id-ID" dirty="0" smtClean="0"/>
              <a:t>Analisis Pajanan</a:t>
            </a:r>
          </a:p>
          <a:p>
            <a:pPr lvl="1">
              <a:buNone/>
            </a:pPr>
            <a:r>
              <a:rPr lang="id-ID" dirty="0" smtClean="0"/>
              <a:t>	</a:t>
            </a:r>
            <a:r>
              <a:rPr lang="fi-FI" dirty="0" smtClean="0"/>
              <a:t>Evaluasi </a:t>
            </a:r>
            <a:r>
              <a:rPr lang="fi-FI" dirty="0" smtClean="0"/>
              <a:t>pajanan agen dan turunannya pada organisme, </a:t>
            </a:r>
            <a:r>
              <a:rPr lang="id-ID" dirty="0" smtClean="0"/>
              <a:t>sistim</a:t>
            </a:r>
            <a:r>
              <a:rPr lang="id-ID" dirty="0" smtClean="0"/>
              <a:t>, atau sub/populasi. Analisis pajanan merupakan langkah yang keempat dalam ARKL. 	</a:t>
            </a:r>
            <a:endParaRPr lang="id-ID" dirty="0" smtClean="0"/>
          </a:p>
          <a:p>
            <a:pPr lvl="1"/>
            <a:r>
              <a:rPr lang="id-ID" dirty="0" smtClean="0"/>
              <a:t>Agen</a:t>
            </a:r>
          </a:p>
          <a:p>
            <a:pPr lvl="1">
              <a:buNone/>
            </a:pPr>
            <a:r>
              <a:rPr lang="id-ID" dirty="0" smtClean="0"/>
              <a:t>	</a:t>
            </a:r>
            <a:r>
              <a:rPr lang="id-ID" dirty="0" smtClean="0"/>
              <a:t>Zat</a:t>
            </a:r>
            <a:r>
              <a:rPr lang="id-ID" dirty="0" smtClean="0"/>
              <a:t>, materi,atau makhluk dalam bentuk fisik, kimiawi,atau biologi yang kontak atau mengenai sasaran.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Analisis Risiko Kesehatan Lingkungan</a:t>
            </a:r>
            <a:endParaRPr lang="id-ID" dirty="0"/>
          </a:p>
        </p:txBody>
      </p:sp>
      <p:sp>
        <p:nvSpPr>
          <p:cNvPr id="3" name="Content Placeholder 2"/>
          <p:cNvSpPr>
            <a:spLocks noGrp="1"/>
          </p:cNvSpPr>
          <p:nvPr>
            <p:ph idx="1"/>
          </p:nvPr>
        </p:nvSpPr>
        <p:spPr/>
        <p:txBody>
          <a:bodyPr>
            <a:normAutofit lnSpcReduction="10000"/>
          </a:bodyPr>
          <a:lstStyle/>
          <a:p>
            <a:r>
              <a:rPr lang="id-ID" dirty="0" smtClean="0"/>
              <a:t>Istilah-istilah</a:t>
            </a:r>
          </a:p>
          <a:p>
            <a:pPr lvl="1"/>
            <a:r>
              <a:rPr lang="id-ID" dirty="0" smtClean="0"/>
              <a:t>Bahaya</a:t>
            </a:r>
          </a:p>
          <a:p>
            <a:pPr lvl="1">
              <a:buNone/>
            </a:pPr>
            <a:r>
              <a:rPr lang="id-ID" dirty="0" smtClean="0"/>
              <a:t>	Sifat </a:t>
            </a:r>
            <a:r>
              <a:rPr lang="id-ID" dirty="0" smtClean="0"/>
              <a:t>yang melekat pada suatu agen atau situasi yang berpotensi untuk menyebab dampak buruk ketika organisme, sistem, atau sub / populasi terpajan agen tersebut. 	</a:t>
            </a:r>
          </a:p>
          <a:p>
            <a:pPr lvl="1"/>
            <a:r>
              <a:rPr lang="id-ID" dirty="0" smtClean="0"/>
              <a:t>Dosis</a:t>
            </a:r>
          </a:p>
          <a:p>
            <a:pPr lvl="1">
              <a:buNone/>
            </a:pPr>
            <a:r>
              <a:rPr lang="id-ID" dirty="0" smtClean="0"/>
              <a:t>	Jumlah total suatu agen yang diberikan, diterima, atau diserap oleh suatu organisme, sistim, atau sub/populasi 	</a:t>
            </a:r>
          </a:p>
          <a:p>
            <a:pPr lvl="1">
              <a:buNone/>
            </a:pPr>
            <a:endParaRPr lang="id-ID"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0"/>
            <a:ext cx="8229600" cy="846158"/>
          </a:xfrm>
        </p:spPr>
        <p:txBody>
          <a:bodyPr>
            <a:normAutofit fontScale="90000"/>
          </a:bodyPr>
          <a:lstStyle/>
          <a:p>
            <a:r>
              <a:rPr lang="id-ID" b="1" dirty="0" smtClean="0"/>
              <a:t>Analisis Risiko Kesehatan Lingkungan</a:t>
            </a:r>
            <a:endParaRPr lang="id-ID" dirty="0"/>
          </a:p>
        </p:txBody>
      </p:sp>
      <p:sp>
        <p:nvSpPr>
          <p:cNvPr id="3" name="Content Placeholder 2"/>
          <p:cNvSpPr>
            <a:spLocks noGrp="1"/>
          </p:cNvSpPr>
          <p:nvPr>
            <p:ph idx="1"/>
          </p:nvPr>
        </p:nvSpPr>
        <p:spPr/>
        <p:txBody>
          <a:bodyPr>
            <a:normAutofit fontScale="92500"/>
          </a:bodyPr>
          <a:lstStyle/>
          <a:p>
            <a:r>
              <a:rPr lang="id-ID" dirty="0" smtClean="0"/>
              <a:t>Istilah-istilah</a:t>
            </a:r>
          </a:p>
          <a:p>
            <a:pPr lvl="1"/>
            <a:r>
              <a:rPr lang="id-ID" dirty="0" smtClean="0"/>
              <a:t>Dampak buruk</a:t>
            </a:r>
          </a:p>
          <a:p>
            <a:pPr lvl="1">
              <a:buNone/>
            </a:pPr>
            <a:r>
              <a:rPr lang="id-ID" dirty="0" smtClean="0"/>
              <a:t>	</a:t>
            </a:r>
            <a:r>
              <a:rPr lang="it-IT" dirty="0" smtClean="0"/>
              <a:t>Perubahan </a:t>
            </a:r>
            <a:r>
              <a:rPr lang="it-IT" dirty="0" smtClean="0"/>
              <a:t>pada morfologi, fisiologi, pertumbuhan, </a:t>
            </a:r>
            <a:r>
              <a:rPr lang="id-ID" dirty="0" smtClean="0"/>
              <a:t>perkembangan, reproduksi, rentang hidup dari suatu organisme, sistem, atau sub / populasi yang akan mengakibatkan gangguan pada kapasitas fungsional, ketidakmampuan dalam mengatasi stress (tekanan), atau peningkatan kerentanan (suskebtibilitas) terhadap pengaruh-pengaruh lain 	</a:t>
            </a:r>
            <a:r>
              <a:rPr lang="it-IT" dirty="0" smtClean="0"/>
              <a:t>	</a:t>
            </a:r>
          </a:p>
          <a:p>
            <a:pPr lvl="1"/>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0"/>
            <a:ext cx="8229600" cy="846158"/>
          </a:xfrm>
        </p:spPr>
        <p:txBody>
          <a:bodyPr>
            <a:normAutofit fontScale="90000"/>
          </a:bodyPr>
          <a:lstStyle/>
          <a:p>
            <a:r>
              <a:rPr lang="id-ID" b="1" dirty="0" smtClean="0"/>
              <a:t>Analisis Risiko Kesehatan Lingkungan</a:t>
            </a:r>
            <a:endParaRPr lang="id-ID" dirty="0"/>
          </a:p>
        </p:txBody>
      </p:sp>
      <p:sp>
        <p:nvSpPr>
          <p:cNvPr id="3" name="Content Placeholder 2"/>
          <p:cNvSpPr>
            <a:spLocks noGrp="1"/>
          </p:cNvSpPr>
          <p:nvPr>
            <p:ph idx="1"/>
          </p:nvPr>
        </p:nvSpPr>
        <p:spPr/>
        <p:txBody>
          <a:bodyPr>
            <a:normAutofit fontScale="92500"/>
          </a:bodyPr>
          <a:lstStyle/>
          <a:p>
            <a:r>
              <a:rPr lang="id-ID" dirty="0" smtClean="0"/>
              <a:t>Istilah-istilah</a:t>
            </a:r>
          </a:p>
          <a:p>
            <a:pPr lvl="1"/>
            <a:r>
              <a:rPr lang="id-ID" dirty="0" smtClean="0"/>
              <a:t>Dosis/Konsentrasi referensi (RfD/RfC)</a:t>
            </a:r>
          </a:p>
          <a:p>
            <a:pPr lvl="1">
              <a:buNone/>
            </a:pPr>
            <a:r>
              <a:rPr lang="id-ID" dirty="0" smtClean="0"/>
              <a:t>	Dosis/konsentrasi </a:t>
            </a:r>
            <a:r>
              <a:rPr lang="id-ID" dirty="0" smtClean="0"/>
              <a:t>dari pajanan harian agen risiko non karsinogenik yang diestimasi tidak menimbulkan efek yang mengganggu walaupun pajanannya terjadi sepanjang hayat (seumur hidup). 	</a:t>
            </a:r>
          </a:p>
          <a:p>
            <a:pPr lvl="1"/>
            <a:r>
              <a:rPr lang="id-ID" dirty="0" smtClean="0"/>
              <a:t>Efek</a:t>
            </a:r>
          </a:p>
          <a:p>
            <a:pPr lvl="1">
              <a:buNone/>
            </a:pPr>
            <a:r>
              <a:rPr lang="id-ID" dirty="0" smtClean="0"/>
              <a:t>	</a:t>
            </a:r>
            <a:r>
              <a:rPr lang="id-ID" dirty="0" smtClean="0"/>
              <a:t>Perubahan </a:t>
            </a:r>
            <a:r>
              <a:rPr lang="id-ID" dirty="0" smtClean="0"/>
              <a:t>keadaan atau dinamika suatu organisme, sistim, atau sub/populasi. 	</a:t>
            </a:r>
          </a:p>
          <a:p>
            <a:pPr lvl="1">
              <a:buNone/>
            </a:pPr>
            <a:r>
              <a:rPr lang="it-IT" dirty="0" smtClean="0"/>
              <a:t>	</a:t>
            </a:r>
          </a:p>
          <a:p>
            <a:pPr lvl="1"/>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Analisis Risiko Kesehatan Lingkungan</a:t>
            </a:r>
            <a:endParaRPr lang="id-ID" dirty="0"/>
          </a:p>
        </p:txBody>
      </p:sp>
      <p:sp>
        <p:nvSpPr>
          <p:cNvPr id="3" name="Content Placeholder 2"/>
          <p:cNvSpPr>
            <a:spLocks noGrp="1"/>
          </p:cNvSpPr>
          <p:nvPr>
            <p:ph idx="1"/>
          </p:nvPr>
        </p:nvSpPr>
        <p:spPr/>
        <p:txBody>
          <a:bodyPr>
            <a:normAutofit fontScale="85000" lnSpcReduction="10000"/>
          </a:bodyPr>
          <a:lstStyle/>
          <a:p>
            <a:r>
              <a:rPr lang="id-ID" dirty="0" smtClean="0"/>
              <a:t>Istilah-Istilah</a:t>
            </a:r>
          </a:p>
          <a:p>
            <a:pPr lvl="1"/>
            <a:r>
              <a:rPr lang="id-ID" dirty="0" smtClean="0"/>
              <a:t>Identifikasi bahaya </a:t>
            </a:r>
          </a:p>
          <a:p>
            <a:pPr lvl="1">
              <a:buNone/>
            </a:pPr>
            <a:r>
              <a:rPr lang="id-ID" dirty="0" smtClean="0"/>
              <a:t>	</a:t>
            </a:r>
            <a:r>
              <a:rPr lang="id-ID" dirty="0" smtClean="0"/>
              <a:t>Identifikasi </a:t>
            </a:r>
            <a:r>
              <a:rPr lang="id-ID" dirty="0" smtClean="0"/>
              <a:t>terhadap jenis dan sifat serta kemampuan yang melekat pada suatu agen risiko yang dapat menyebabkan </a:t>
            </a:r>
            <a:r>
              <a:rPr lang="id-ID" dirty="0" smtClean="0"/>
              <a:t> dampak </a:t>
            </a:r>
            <a:r>
              <a:rPr lang="id-ID" dirty="0" smtClean="0"/>
              <a:t>buruk organisme, sistim, atau sub/populasi. Identifikasi bahaya merupakan langkah yang kedua dalam </a:t>
            </a:r>
            <a:r>
              <a:rPr lang="id-ID" dirty="0" smtClean="0"/>
              <a:t>ARKL</a:t>
            </a:r>
            <a:r>
              <a:rPr lang="id-ID" dirty="0" smtClean="0"/>
              <a:t>. 	</a:t>
            </a:r>
          </a:p>
          <a:p>
            <a:pPr lvl="1"/>
            <a:r>
              <a:rPr lang="id-ID" dirty="0" smtClean="0"/>
              <a:t>Dosis-respon</a:t>
            </a:r>
          </a:p>
          <a:p>
            <a:pPr lvl="1">
              <a:buNone/>
            </a:pPr>
            <a:r>
              <a:rPr lang="id-ID" dirty="0" smtClean="0"/>
              <a:t>	Hubungan </a:t>
            </a:r>
            <a:r>
              <a:rPr lang="id-ID" dirty="0" smtClean="0"/>
              <a:t>antara jumlah total suatu agen yang diberikan, diterima, atau diserap oleh suatu organisme, sistim, atau sub/populasi dan perubahan yang terjadi pada suatu organisme, sistim, atau sub/populasi tersebut</a:t>
            </a:r>
            <a:r>
              <a:rPr lang="id-ID" dirty="0" smtClean="0"/>
              <a:t>.</a:t>
            </a:r>
          </a:p>
          <a:p>
            <a:pPr lvl="1">
              <a:buNone/>
            </a:pPr>
            <a:endParaRPr lang="id-ID" dirty="0" smtClean="0"/>
          </a:p>
          <a:p>
            <a:pPr lvl="1"/>
            <a:endParaRPr lang="id-ID"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0"/>
            <a:ext cx="8229600" cy="846158"/>
          </a:xfrm>
        </p:spPr>
        <p:txBody>
          <a:bodyPr>
            <a:noAutofit/>
          </a:bodyPr>
          <a:lstStyle/>
          <a:p>
            <a:r>
              <a:rPr lang="id-ID" sz="3200" b="1" dirty="0" smtClean="0"/>
              <a:t>Landasan </a:t>
            </a:r>
            <a:r>
              <a:rPr lang="id-ID" sz="3200" b="1" dirty="0" smtClean="0"/>
              <a:t>Hukum (ARKL)</a:t>
            </a:r>
            <a:endParaRPr lang="id-ID" sz="3200" b="1" dirty="0"/>
          </a:p>
        </p:txBody>
      </p:sp>
      <p:sp>
        <p:nvSpPr>
          <p:cNvPr id="3" name="Content Placeholder 2"/>
          <p:cNvSpPr>
            <a:spLocks noGrp="1"/>
          </p:cNvSpPr>
          <p:nvPr>
            <p:ph idx="1"/>
          </p:nvPr>
        </p:nvSpPr>
        <p:spPr/>
        <p:txBody>
          <a:bodyPr>
            <a:normAutofit/>
          </a:bodyPr>
          <a:lstStyle/>
          <a:p>
            <a:r>
              <a:rPr lang="id-ID" dirty="0" smtClean="0"/>
              <a:t>UU No.36 Tahun 2009 tentang kesehatan menjelaskan bahwa pembangunan kesehatan bertujuan untuk meningkatkan kesadaran, kemauan, dan kemampuan hidup sehat bagi setiap orang agar terwujud derajat kesehatan masyarakat setinggi-tingginya, sebagai investasi bagi pembangunan sumber daya manusia yang produktif secara sosial dan ekonomis.</a:t>
            </a:r>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0"/>
            <a:ext cx="8229600" cy="846158"/>
          </a:xfrm>
        </p:spPr>
        <p:txBody>
          <a:bodyPr/>
          <a:lstStyle/>
          <a:p>
            <a:r>
              <a:rPr lang="id-ID" b="1" dirty="0" smtClean="0"/>
              <a:t>Landasan Hukum (ARKL)</a:t>
            </a:r>
            <a:endParaRPr lang="id-ID" dirty="0"/>
          </a:p>
        </p:txBody>
      </p:sp>
      <p:sp>
        <p:nvSpPr>
          <p:cNvPr id="3" name="Content Placeholder 2"/>
          <p:cNvSpPr>
            <a:spLocks noGrp="1"/>
          </p:cNvSpPr>
          <p:nvPr>
            <p:ph idx="1"/>
          </p:nvPr>
        </p:nvSpPr>
        <p:spPr/>
        <p:txBody>
          <a:bodyPr/>
          <a:lstStyle/>
          <a:p>
            <a:r>
              <a:rPr lang="id-ID" dirty="0" smtClean="0"/>
              <a:t>UU No.32 Tahun 2009 tentang perlindungan dan pengelolaan lingkungan hidup yang menyebutkan bahwa perlindungan dan pengelolaan lingkungan hidup bertujuan untuk menjamin keselamatan, kesehatan dan kehidupan manusia.</a:t>
            </a:r>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18"/>
            <a:ext cx="8229600" cy="774720"/>
          </a:xfrm>
        </p:spPr>
        <p:txBody>
          <a:bodyPr>
            <a:normAutofit fontScale="90000"/>
          </a:bodyPr>
          <a:lstStyle/>
          <a:p>
            <a:r>
              <a:rPr lang="id-ID" b="1" dirty="0" smtClean="0"/>
              <a:t>Analisis Risiko Kesehatan Lingkungan</a:t>
            </a:r>
            <a:endParaRPr lang="id-ID" b="1" dirty="0"/>
          </a:p>
        </p:txBody>
      </p:sp>
      <p:sp>
        <p:nvSpPr>
          <p:cNvPr id="3" name="Content Placeholder 2"/>
          <p:cNvSpPr>
            <a:spLocks noGrp="1"/>
          </p:cNvSpPr>
          <p:nvPr>
            <p:ph idx="1"/>
          </p:nvPr>
        </p:nvSpPr>
        <p:spPr/>
        <p:txBody>
          <a:bodyPr/>
          <a:lstStyle/>
          <a:p>
            <a:r>
              <a:rPr lang="id-ID" dirty="0" smtClean="0"/>
              <a:t>Suatu Pendekatan untuk mencermati potensi besarnya risiko yang dimulai dengan mendeskripsikan masalah lingkungan yang telah dikenal dan melibatkan penetapan risiko pada kesehatan manusia yang berkaitan dengan masalah lingkungan yang bersangkutan (Kepmenkes No.876 Tahun 2001)</a:t>
            </a: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0"/>
            <a:ext cx="8229600" cy="846158"/>
          </a:xfrm>
        </p:spPr>
        <p:txBody>
          <a:bodyPr>
            <a:normAutofit fontScale="90000"/>
          </a:bodyPr>
          <a:lstStyle/>
          <a:p>
            <a:r>
              <a:rPr lang="id-ID" b="1" dirty="0" smtClean="0"/>
              <a:t>Analisis Risiko Kesehatan Lingkungan</a:t>
            </a:r>
            <a:endParaRPr lang="id-ID" dirty="0"/>
          </a:p>
        </p:txBody>
      </p:sp>
      <p:sp>
        <p:nvSpPr>
          <p:cNvPr id="3" name="Content Placeholder 2"/>
          <p:cNvSpPr>
            <a:spLocks noGrp="1"/>
          </p:cNvSpPr>
          <p:nvPr>
            <p:ph idx="1"/>
          </p:nvPr>
        </p:nvSpPr>
        <p:spPr/>
        <p:txBody>
          <a:bodyPr/>
          <a:lstStyle/>
          <a:p>
            <a:r>
              <a:rPr lang="id-ID" dirty="0" smtClean="0"/>
              <a:t>Manfaat</a:t>
            </a:r>
          </a:p>
          <a:p>
            <a:pPr lvl="1"/>
            <a:r>
              <a:rPr lang="id-ID" dirty="0" smtClean="0"/>
              <a:t>Dapat digunakan untuk memprediksi besarnya risiko dengan titik tolak dari kegiatan pembangunan yang sudah berjalan, risiko saat ini dan memprakirakan besarnya risiko dimasa yang akan datang</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0"/>
            <a:ext cx="8229600" cy="846158"/>
          </a:xfrm>
        </p:spPr>
        <p:txBody>
          <a:bodyPr>
            <a:normAutofit fontScale="90000"/>
          </a:bodyPr>
          <a:lstStyle/>
          <a:p>
            <a:r>
              <a:rPr lang="id-ID" b="1" dirty="0" smtClean="0"/>
              <a:t>Analisis Risiko Kesehatan Lingkungan</a:t>
            </a:r>
            <a:endParaRPr lang="id-ID" dirty="0"/>
          </a:p>
        </p:txBody>
      </p:sp>
      <p:sp>
        <p:nvSpPr>
          <p:cNvPr id="3" name="Content Placeholder 2"/>
          <p:cNvSpPr>
            <a:spLocks noGrp="1"/>
          </p:cNvSpPr>
          <p:nvPr>
            <p:ph idx="1"/>
          </p:nvPr>
        </p:nvSpPr>
        <p:spPr/>
        <p:txBody>
          <a:bodyPr/>
          <a:lstStyle/>
          <a:p>
            <a:r>
              <a:rPr lang="id-ID" dirty="0" smtClean="0"/>
              <a:t>Prinsip ARKL</a:t>
            </a:r>
          </a:p>
          <a:p>
            <a:pPr lvl="1"/>
            <a:r>
              <a:rPr lang="id-ID" dirty="0" smtClean="0"/>
              <a:t>Identifikasi Bahaya</a:t>
            </a:r>
          </a:p>
          <a:p>
            <a:pPr lvl="1"/>
            <a:r>
              <a:rPr lang="id-ID" dirty="0" smtClean="0"/>
              <a:t>Analisis Dosis respon (Karakteristik Bahaya)</a:t>
            </a:r>
          </a:p>
          <a:p>
            <a:pPr lvl="1"/>
            <a:r>
              <a:rPr lang="id-ID" dirty="0" smtClean="0"/>
              <a:t>Analisis Pajanan</a:t>
            </a:r>
          </a:p>
          <a:p>
            <a:pPr lvl="1"/>
            <a:r>
              <a:rPr lang="id-ID" dirty="0" smtClean="0"/>
              <a:t>Karakteristik Risiko</a:t>
            </a:r>
            <a:endParaRPr lang="id-ID"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846158"/>
          </a:xfrm>
        </p:spPr>
        <p:txBody>
          <a:bodyPr>
            <a:normAutofit fontScale="90000"/>
          </a:bodyPr>
          <a:lstStyle/>
          <a:p>
            <a:r>
              <a:rPr lang="id-ID" b="1" dirty="0" smtClean="0"/>
              <a:t>Analisis Risiko Kesehatan Lingkungan</a:t>
            </a:r>
            <a:endParaRPr lang="id-ID" dirty="0"/>
          </a:p>
        </p:txBody>
      </p:sp>
      <p:pic>
        <p:nvPicPr>
          <p:cNvPr id="1026" name="Picture 2"/>
          <p:cNvPicPr>
            <a:picLocks noChangeAspect="1" noChangeArrowheads="1"/>
          </p:cNvPicPr>
          <p:nvPr/>
        </p:nvPicPr>
        <p:blipFill>
          <a:blip r:embed="rId2"/>
          <a:srcRect l="25805" t="12695" r="22035" b="8202"/>
          <a:stretch>
            <a:fillRect/>
          </a:stretch>
        </p:blipFill>
        <p:spPr bwMode="auto">
          <a:xfrm>
            <a:off x="928662" y="1357298"/>
            <a:ext cx="7286676" cy="471490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0"/>
            <a:ext cx="8229600" cy="846158"/>
          </a:xfrm>
        </p:spPr>
        <p:txBody>
          <a:bodyPr>
            <a:normAutofit fontScale="90000"/>
          </a:bodyPr>
          <a:lstStyle/>
          <a:p>
            <a:r>
              <a:rPr lang="id-ID" b="1" dirty="0" smtClean="0"/>
              <a:t>Analisis Risiko Kesehatan Lingkungan</a:t>
            </a:r>
            <a:endParaRPr lang="id-ID" dirty="0"/>
          </a:p>
        </p:txBody>
      </p:sp>
      <p:pic>
        <p:nvPicPr>
          <p:cNvPr id="2050" name="Picture 2"/>
          <p:cNvPicPr>
            <a:picLocks noChangeAspect="1" noChangeArrowheads="1"/>
          </p:cNvPicPr>
          <p:nvPr/>
        </p:nvPicPr>
        <p:blipFill>
          <a:blip r:embed="rId2"/>
          <a:srcRect l="18668" t="12695" r="17093" b="6250"/>
          <a:stretch>
            <a:fillRect/>
          </a:stretch>
        </p:blipFill>
        <p:spPr bwMode="auto">
          <a:xfrm>
            <a:off x="571472" y="1571612"/>
            <a:ext cx="7929618" cy="450059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0"/>
            <a:ext cx="8229600" cy="846158"/>
          </a:xfrm>
        </p:spPr>
        <p:txBody>
          <a:bodyPr>
            <a:normAutofit fontScale="90000"/>
          </a:bodyPr>
          <a:lstStyle/>
          <a:p>
            <a:r>
              <a:rPr lang="id-ID" b="1" dirty="0" smtClean="0"/>
              <a:t>Analisis Risiko Kesehatan Lingkungan</a:t>
            </a:r>
            <a:endParaRPr lang="id-ID" dirty="0"/>
          </a:p>
        </p:txBody>
      </p:sp>
      <p:pic>
        <p:nvPicPr>
          <p:cNvPr id="3075" name="Picture 3"/>
          <p:cNvPicPr>
            <a:picLocks noChangeAspect="1" noChangeArrowheads="1"/>
          </p:cNvPicPr>
          <p:nvPr/>
        </p:nvPicPr>
        <p:blipFill>
          <a:blip r:embed="rId2"/>
          <a:srcRect l="18118" t="11719" r="15996" b="7225"/>
          <a:stretch>
            <a:fillRect/>
          </a:stretch>
        </p:blipFill>
        <p:spPr bwMode="auto">
          <a:xfrm>
            <a:off x="785786" y="1428736"/>
            <a:ext cx="7786742" cy="464347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esa unggu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334</TotalTime>
  <Words>248</Words>
  <Application>Microsoft Office PowerPoint</Application>
  <PresentationFormat>On-screen Show (4:3)</PresentationFormat>
  <Paragraphs>61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esa unggul</vt:lpstr>
      <vt:lpstr>Pengantar Analisis Risiko Kesehatan Lingkungan (ARKL)</vt:lpstr>
      <vt:lpstr>Landasan Hukum (ARKL)</vt:lpstr>
      <vt:lpstr>Landasan Hukum (ARKL)</vt:lpstr>
      <vt:lpstr>Analisis Risiko Kesehatan Lingkungan</vt:lpstr>
      <vt:lpstr>Analisis Risiko Kesehatan Lingkungan</vt:lpstr>
      <vt:lpstr>Analisis Risiko Kesehatan Lingkungan</vt:lpstr>
      <vt:lpstr>Analisis Risiko Kesehatan Lingkungan</vt:lpstr>
      <vt:lpstr>Analisis Risiko Kesehatan Lingkungan</vt:lpstr>
      <vt:lpstr>Analisis Risiko Kesehatan Lingkungan</vt:lpstr>
      <vt:lpstr>Analisis Risiko Kesehatan Lingkungan</vt:lpstr>
      <vt:lpstr>Analisis Risiko Kesehatan Lingkungan</vt:lpstr>
      <vt:lpstr>Analisis Risiko Kesehatan Lingkungan</vt:lpstr>
      <vt:lpstr>Analisis Risiko Kesehatan Lingkungan</vt:lpstr>
      <vt:lpstr>Analisis Risiko Kesehatan Lingkungan</vt:lpstr>
      <vt:lpstr>Analisis Risiko Kesehatan Lingkungan</vt:lpstr>
      <vt:lpstr>Analisis Risiko Kesehatan Lingkungan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Pengantar Analisis Risiko Kesehatan Lingkungan (ARKL)</dc:title>
  <dc:creator>Zannendesu</dc:creator>
  <cp:lastModifiedBy>Zannendesu</cp:lastModifiedBy>
  <cp:revision>27</cp:revision>
  <dcterms:created xsi:type="dcterms:W3CDTF">2018-03-12T04:39:21Z</dcterms:created>
  <dcterms:modified xsi:type="dcterms:W3CDTF">2018-03-12T10:13:23Z</dcterms:modified>
</cp:coreProperties>
</file>