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29" r:id="rId3"/>
    <p:sldId id="330" r:id="rId4"/>
    <p:sldId id="331" r:id="rId5"/>
    <p:sldId id="332" r:id="rId6"/>
    <p:sldId id="333" r:id="rId7"/>
    <p:sldId id="336" r:id="rId8"/>
    <p:sldId id="338" r:id="rId9"/>
    <p:sldId id="334" r:id="rId10"/>
    <p:sldId id="335" r:id="rId11"/>
    <p:sldId id="337" r:id="rId12"/>
    <p:sldId id="339" r:id="rId13"/>
    <p:sldId id="34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5" autoAdjust="0"/>
    <p:restoredTop sz="94624" autoAdjust="0"/>
  </p:normalViewPr>
  <p:slideViewPr>
    <p:cSldViewPr>
      <p:cViewPr varScale="1">
        <p:scale>
          <a:sx n="48" d="100"/>
          <a:sy n="48" d="100"/>
        </p:scale>
        <p:origin x="-10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5E5CC-CD9D-4E76-AE79-2F90CF44411C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DA6BC-BBBF-48E9-84A6-855FFE2E8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53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2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3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5A36-9791-4FE1-95AE-7D0D7C825046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424-644F-469E-B94A-D2CADE4FE55B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8307-9458-4BEC-9887-6751E7F5280C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FC7039-6A31-4EAB-9E08-B235A10C26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69E-7312-4D9F-9ECC-918392ACFF6C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EFAE-B9FE-49AB-ACF3-D38091E355E6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3105-D126-42C1-9A20-1CCA5AAB3030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ED11-B64B-4483-8E9B-DB33C2BD4D9A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B79F-B3A3-45C5-AA9B-C8B256A46D4A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33C-84FE-4161-AF12-826D745247B2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8D18-46DD-4DCB-90AB-9EB246CED1F8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5357-3899-4057-80D5-35CB7F77DDF8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3FDD6-0D50-4C61-89A3-299545635052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352801"/>
            <a:ext cx="6172200" cy="990599"/>
          </a:xfrm>
        </p:spPr>
        <p:txBody>
          <a:bodyPr>
            <a:noAutofit/>
          </a:bodyPr>
          <a:lstStyle/>
          <a:p>
            <a:r>
              <a:rPr lang="id-ID" sz="3200" b="1" smtClean="0"/>
              <a:t>Teknik Karakteristik Risiko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71800" y="4267200"/>
            <a:ext cx="61722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 11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Perhitungan tingkat risiko karsinogenik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Tingkat risiko dinyatakan dalam bilangan exponen tanpa satuan (cth. 1,3E-4). Tingkat </a:t>
            </a:r>
            <a:r>
              <a:rPr lang="id-ID" b="1" dirty="0" smtClean="0"/>
              <a:t>risiko </a:t>
            </a:r>
            <a:r>
              <a:rPr lang="id-ID" dirty="0" smtClean="0"/>
              <a:t>dikatakan  </a:t>
            </a:r>
            <a:r>
              <a:rPr lang="id-ID" b="1" i="1" dirty="0" smtClean="0"/>
              <a:t>acceptable atau aman bilamana ECR = E-4 (</a:t>
            </a:r>
            <a:r>
              <a:rPr lang="id-ID" b="1" i="1" dirty="0" smtClean="0"/>
              <a:t>10-4) </a:t>
            </a:r>
            <a:r>
              <a:rPr lang="id-ID" b="1" dirty="0" smtClean="0"/>
              <a:t>atau </a:t>
            </a:r>
            <a:r>
              <a:rPr lang="id-ID" b="1" dirty="0" smtClean="0"/>
              <a:t>dinyatakan dengan </a:t>
            </a:r>
            <a:r>
              <a:rPr lang="id-ID" b="1" i="1" dirty="0" smtClean="0"/>
              <a:t>ECR </a:t>
            </a:r>
            <a:r>
              <a:rPr lang="id-ID" b="1" i="1" dirty="0" smtClean="0"/>
              <a:t>= </a:t>
            </a:r>
            <a:r>
              <a:rPr lang="id-ID" b="1" dirty="0" smtClean="0"/>
              <a:t>1/10.000</a:t>
            </a:r>
            <a:r>
              <a:rPr lang="id-ID" b="1" dirty="0" smtClean="0"/>
              <a:t>. Tingkat risiko dikatakan </a:t>
            </a:r>
            <a:r>
              <a:rPr lang="id-ID" b="1" i="1" dirty="0" smtClean="0"/>
              <a:t>unacceptable atau tidak aman bilamana ECR &gt; E-4 (</a:t>
            </a:r>
            <a:r>
              <a:rPr lang="id-ID" b="1" i="1" dirty="0" smtClean="0"/>
              <a:t>10</a:t>
            </a:r>
            <a:r>
              <a:rPr lang="id-ID" b="1" dirty="0" smtClean="0"/>
              <a:t>-4) atau </a:t>
            </a:r>
            <a:r>
              <a:rPr lang="id-ID" dirty="0" smtClean="0"/>
              <a:t>dinyatakan </a:t>
            </a:r>
            <a:r>
              <a:rPr lang="id-ID" dirty="0" smtClean="0"/>
              <a:t>dengan </a:t>
            </a:r>
            <a:r>
              <a:rPr lang="id-ID" b="1" i="1" dirty="0" smtClean="0"/>
              <a:t>ECR &gt; </a:t>
            </a:r>
            <a:r>
              <a:rPr lang="id-ID" b="1" i="1" dirty="0" smtClean="0"/>
              <a:t>1/10.000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i="1" dirty="0" smtClean="0"/>
              <a:t>ECR </a:t>
            </a:r>
            <a:r>
              <a:rPr lang="id-ID" b="1" i="1" dirty="0" smtClean="0"/>
              <a:t>= 1,3E-5 (1,3 x </a:t>
            </a:r>
            <a:r>
              <a:rPr lang="id-ID" b="1" i="1" dirty="0" smtClean="0"/>
              <a:t>10</a:t>
            </a:r>
            <a:r>
              <a:rPr lang="id-ID" b="1" dirty="0" smtClean="0"/>
              <a:t>-5</a:t>
            </a:r>
            <a:r>
              <a:rPr lang="sv-SE" b="1" dirty="0" smtClean="0"/>
              <a:t>) </a:t>
            </a:r>
            <a:r>
              <a:rPr lang="sv-SE" b="1" dirty="0" smtClean="0"/>
              <a:t>dapat diinterpretasikan sebagai berikut : </a:t>
            </a:r>
            <a:r>
              <a:rPr lang="sv-SE" b="1" i="1" dirty="0" smtClean="0"/>
              <a:t>“terdapat 1,3 </a:t>
            </a:r>
            <a:r>
              <a:rPr lang="sv-SE" b="1" i="1" dirty="0" smtClean="0"/>
              <a:t>kasus</a:t>
            </a:r>
            <a:r>
              <a:rPr lang="id-ID" b="1" i="1" dirty="0" smtClean="0"/>
              <a:t> dalam  </a:t>
            </a:r>
            <a:r>
              <a:rPr lang="id-ID" b="1" i="1" dirty="0" smtClean="0"/>
              <a:t>100.000 orang yang dapat berkembang menjadi kasus kanker” atau “terdapat </a:t>
            </a:r>
            <a:r>
              <a:rPr lang="id-ID" b="1" i="1" dirty="0" smtClean="0"/>
              <a:t>1,3orang </a:t>
            </a:r>
            <a:r>
              <a:rPr lang="id-ID" b="1" i="1" dirty="0" smtClean="0"/>
              <a:t>yang berisiko terkena kanker pada 100.000 orang populasi</a:t>
            </a:r>
            <a:r>
              <a:rPr lang="id-ID" b="1" i="1" dirty="0" smtClean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b="1" i="1" dirty="0" smtClean="0"/>
              <a:t>Tingkat </a:t>
            </a:r>
            <a:r>
              <a:rPr lang="id-ID" b="1" i="1" dirty="0" smtClean="0"/>
              <a:t>risiko</a:t>
            </a:r>
          </a:p>
          <a:p>
            <a:r>
              <a:rPr lang="id-ID" b="1" i="1" dirty="0" smtClean="0"/>
              <a:t>ECR untuk pajanan benzene (inhalasi) sebesar 0,3 </a:t>
            </a:r>
            <a:r>
              <a:rPr lang="id-ID" b="1" i="1" dirty="0" smtClean="0"/>
              <a:t>µg/m</a:t>
            </a:r>
            <a:r>
              <a:rPr lang="id-ID" dirty="0" smtClean="0"/>
              <a:t>3  pada </a:t>
            </a:r>
            <a:r>
              <a:rPr lang="id-ID" dirty="0" smtClean="0"/>
              <a:t>pekerja depo </a:t>
            </a:r>
            <a:r>
              <a:rPr lang="id-ID" dirty="0" smtClean="0"/>
              <a:t>penampungan BBM </a:t>
            </a:r>
            <a:r>
              <a:rPr lang="id-ID" dirty="0" smtClean="0"/>
              <a:t>di Jakarta dengan berat badan rata - rata 60 kg dan telah terpajan 250 </a:t>
            </a:r>
            <a:r>
              <a:rPr lang="id-ID" dirty="0" smtClean="0"/>
              <a:t>hari/tahun </a:t>
            </a:r>
            <a:r>
              <a:rPr lang="pt-BR" dirty="0" smtClean="0"/>
              <a:t>selama </a:t>
            </a:r>
            <a:r>
              <a:rPr lang="pt-BR" dirty="0" smtClean="0"/>
              <a:t>10 tahun diketahui sebesar </a:t>
            </a:r>
            <a:r>
              <a:rPr lang="pt-BR" b="1" dirty="0" smtClean="0"/>
              <a:t>4,56E-4</a:t>
            </a:r>
            <a:endParaRPr lang="id-ID" b="1" i="1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4786322"/>
            <a:ext cx="8229600" cy="1143000"/>
          </a:xfrm>
        </p:spPr>
        <p:txBody>
          <a:bodyPr/>
          <a:lstStyle/>
          <a:p>
            <a:pPr algn="r"/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Risiko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i-FI" b="1" dirty="0" smtClean="0"/>
              <a:t>karakterisasi risiko yang dilakukan untuk menetapkan </a:t>
            </a:r>
            <a:r>
              <a:rPr lang="fi-FI" dirty="0" smtClean="0"/>
              <a:t>tingkat </a:t>
            </a:r>
            <a:r>
              <a:rPr lang="fi-FI" dirty="0" smtClean="0"/>
              <a:t>risiko atau dengan kata lain menentukan </a:t>
            </a:r>
            <a:r>
              <a:rPr lang="fi-FI" b="1" dirty="0" smtClean="0"/>
              <a:t>apakah agen risiko pada konsentrasi </a:t>
            </a:r>
            <a:r>
              <a:rPr lang="fi-FI" b="1" dirty="0" smtClean="0"/>
              <a:t>tertentu</a:t>
            </a:r>
            <a:r>
              <a:rPr lang="id-ID" b="1" dirty="0" smtClean="0"/>
              <a:t> yang </a:t>
            </a:r>
            <a:r>
              <a:rPr lang="id-ID" b="1" dirty="0" smtClean="0"/>
              <a:t>dianalisis pada ARKL berisiko menimbulkan gangguan kesehatan pada </a:t>
            </a:r>
            <a:r>
              <a:rPr lang="id-ID" b="1" dirty="0" smtClean="0"/>
              <a:t>masyarakat </a:t>
            </a:r>
            <a:r>
              <a:rPr lang="id-ID" dirty="0" smtClean="0"/>
              <a:t>(dengan  </a:t>
            </a:r>
            <a:r>
              <a:rPr lang="id-ID" dirty="0" smtClean="0"/>
              <a:t>karakteristik  seperti  berat  badan,  laju  inhalasi/konsumsi,  waktu,  frekuensi,  </a:t>
            </a:r>
            <a:r>
              <a:rPr lang="id-ID" dirty="0" smtClean="0"/>
              <a:t>durasipajanan </a:t>
            </a:r>
            <a:r>
              <a:rPr lang="id-ID" dirty="0" smtClean="0"/>
              <a:t>yang tertentu) </a:t>
            </a:r>
            <a:r>
              <a:rPr lang="id-ID" b="1" dirty="0" smtClean="0"/>
              <a:t>atau tidak.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Risiko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Karakteristik  risiko  dilakukan  dengan  </a:t>
            </a:r>
            <a:r>
              <a:rPr lang="id-ID" b="1" dirty="0" smtClean="0"/>
              <a:t>membandingkan  / membagi  </a:t>
            </a:r>
            <a:r>
              <a:rPr lang="id-ID" b="1" i="1" dirty="0" smtClean="0"/>
              <a:t>intake  dengan  dosis </a:t>
            </a:r>
            <a:r>
              <a:rPr lang="id-ID" b="1" dirty="0" smtClean="0"/>
              <a:t>/konsentrasi </a:t>
            </a:r>
            <a:r>
              <a:rPr lang="id-ID" b="1" dirty="0" smtClean="0"/>
              <a:t>agen risiko tersebut. Variabel yang digunakan untuk menghitung tingkat </a:t>
            </a:r>
            <a:r>
              <a:rPr lang="id-ID" b="1" dirty="0" smtClean="0"/>
              <a:t>risiko </a:t>
            </a:r>
            <a:r>
              <a:rPr lang="id-ID" dirty="0" smtClean="0"/>
              <a:t>adalah </a:t>
            </a:r>
            <a:r>
              <a:rPr lang="id-ID" b="1" i="1" dirty="0" smtClean="0"/>
              <a:t>intake (yang didapatkan dari analisis pemajanan) dan dosis referensi (RfD) / </a:t>
            </a:r>
            <a:r>
              <a:rPr lang="id-ID" b="1" i="1" dirty="0" smtClean="0"/>
              <a:t>konsentrasi </a:t>
            </a:r>
            <a:r>
              <a:rPr lang="id-ID" b="1" dirty="0" smtClean="0"/>
              <a:t>referensi </a:t>
            </a:r>
            <a:r>
              <a:rPr lang="id-ID" b="1" dirty="0" smtClean="0"/>
              <a:t>(</a:t>
            </a:r>
            <a:r>
              <a:rPr lang="id-ID" b="1" i="1" dirty="0" smtClean="0"/>
              <a:t>RfC) yang didapat dari literatur yang ada (dapat diakses di situs www.epa.gov/iris).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Karakteristik risiko pada efek non karsinogenik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0266"/>
            <a:ext cx="8229600" cy="3971940"/>
          </a:xfrm>
        </p:spPr>
        <p:txBody>
          <a:bodyPr/>
          <a:lstStyle/>
          <a:p>
            <a:r>
              <a:rPr lang="id-ID" b="1" dirty="0" smtClean="0"/>
              <a:t>Tingkat risiko untuk efek non karsinogenik dinyatakan dalam notasi </a:t>
            </a:r>
            <a:r>
              <a:rPr lang="id-ID" b="1" i="1" dirty="0" smtClean="0"/>
              <a:t>Risk Quotien (RQ</a:t>
            </a:r>
            <a:r>
              <a:rPr lang="id-ID" b="1" i="1" dirty="0" smtClean="0"/>
              <a:t>).</a:t>
            </a:r>
          </a:p>
          <a:p>
            <a:r>
              <a:rPr lang="id-ID" dirty="0" smtClean="0"/>
              <a:t>Untuk </a:t>
            </a:r>
            <a:r>
              <a:rPr lang="id-ID" dirty="0" smtClean="0"/>
              <a:t>melakukan  karakterisasi  risiko  untuk  efek  non  karsinogenik  dilakukan  perhitungan </a:t>
            </a:r>
            <a:r>
              <a:rPr lang="id-ID" dirty="0" smtClean="0"/>
              <a:t>dengan </a:t>
            </a:r>
            <a:r>
              <a:rPr lang="id-ID" dirty="0" smtClean="0"/>
              <a:t>membandingkan / </a:t>
            </a:r>
            <a:r>
              <a:rPr lang="id-ID" b="1" dirty="0" smtClean="0"/>
              <a:t>membagi </a:t>
            </a:r>
            <a:r>
              <a:rPr lang="id-ID" b="1" i="1" dirty="0" smtClean="0"/>
              <a:t>intake dengan RfC atau RfD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Karakteristik risiko pada efek non karsinogenik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0266"/>
            <a:ext cx="8229600" cy="39719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Interpretasi tingkat risiko non karsinogenik</a:t>
            </a:r>
          </a:p>
          <a:p>
            <a:r>
              <a:rPr lang="id-ID" b="1" dirty="0" smtClean="0"/>
              <a:t>Tingkat risiko yang diperoleh pada ARKL merupakan konsumsi pakar ataupun praktisi, </a:t>
            </a:r>
            <a:r>
              <a:rPr lang="id-ID" b="1" dirty="0" smtClean="0"/>
              <a:t>sehingga perlu  </a:t>
            </a:r>
            <a:r>
              <a:rPr lang="id-ID" b="1" dirty="0" smtClean="0"/>
              <a:t>disederhanakan atau dipilihkan bahasa yang lebih sederhana agar dapat diterima </a:t>
            </a:r>
            <a:r>
              <a:rPr lang="id-ID" b="1" dirty="0" smtClean="0"/>
              <a:t>oleh khalayak </a:t>
            </a:r>
            <a:r>
              <a:rPr lang="id-ID" b="1" dirty="0" smtClean="0"/>
              <a:t>atau  publik. </a:t>
            </a:r>
            <a:endParaRPr lang="id-ID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Karakteristik risiko pada efek non karsinogenik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0266"/>
            <a:ext cx="8229600" cy="39719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 smtClean="0"/>
              <a:t>Interpretasi tingkat risiko non karsinogenik</a:t>
            </a:r>
          </a:p>
          <a:p>
            <a:r>
              <a:rPr lang="id-ID" b="1" dirty="0" smtClean="0"/>
              <a:t>Tingkat </a:t>
            </a:r>
            <a:r>
              <a:rPr lang="id-ID" b="1" dirty="0" smtClean="0"/>
              <a:t>risiko dinyatakan dalam angka atau bilangan desimal </a:t>
            </a:r>
            <a:r>
              <a:rPr lang="id-ID" b="1" dirty="0" smtClean="0"/>
              <a:t>tanpa satuan</a:t>
            </a:r>
            <a:r>
              <a:rPr lang="id-ID" b="1" dirty="0" smtClean="0"/>
              <a:t>. Tingkat risiko  dikatakan AMAN bilamana intake = </a:t>
            </a:r>
            <a:r>
              <a:rPr lang="id-ID" b="1" i="1" dirty="0" smtClean="0"/>
              <a:t>RfD atau RfCnya atau </a:t>
            </a:r>
            <a:r>
              <a:rPr lang="id-ID" b="1" i="1" dirty="0" smtClean="0"/>
              <a:t>dinyatakan </a:t>
            </a:r>
            <a:r>
              <a:rPr lang="id-ID" dirty="0" smtClean="0"/>
              <a:t>dengan </a:t>
            </a:r>
            <a:r>
              <a:rPr lang="id-ID" b="1" i="1" dirty="0" smtClean="0"/>
              <a:t>RQ = 1. Tingkat risiko dikatakan TIDAK AMAN bilamana intake &gt; RfD atau RfCnya </a:t>
            </a:r>
            <a:r>
              <a:rPr lang="id-ID" b="1" i="1" dirty="0" smtClean="0"/>
              <a:t>atau </a:t>
            </a:r>
            <a:r>
              <a:rPr lang="id-ID" dirty="0" smtClean="0"/>
              <a:t>dinyatakan </a:t>
            </a:r>
            <a:r>
              <a:rPr lang="id-ID" dirty="0" smtClean="0"/>
              <a:t>dengan </a:t>
            </a:r>
            <a:r>
              <a:rPr lang="id-ID" b="1" i="1" dirty="0" smtClean="0"/>
              <a:t>RQ &gt; 1.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i="1" dirty="0" smtClean="0"/>
              <a:t>RQ untuk pajanan Pb (inhalasi) sebesar 0,00008 </a:t>
            </a:r>
            <a:r>
              <a:rPr lang="id-ID" b="1" i="1" dirty="0" smtClean="0"/>
              <a:t>µg/m</a:t>
            </a:r>
            <a:r>
              <a:rPr lang="id-ID" dirty="0" smtClean="0"/>
              <a:t>3 pada </a:t>
            </a:r>
            <a:r>
              <a:rPr lang="id-ID" dirty="0" smtClean="0"/>
              <a:t>masyarakat dewasa </a:t>
            </a:r>
            <a:r>
              <a:rPr lang="id-ID" dirty="0" smtClean="0"/>
              <a:t>yang tinggal  </a:t>
            </a:r>
            <a:r>
              <a:rPr lang="id-ID" dirty="0" smtClean="0"/>
              <a:t>di sekitar jalan tol dengan berat badan rata - rata 55 kg dan telah terpajan </a:t>
            </a:r>
            <a:r>
              <a:rPr lang="id-ID" dirty="0" smtClean="0"/>
              <a:t>350 </a:t>
            </a:r>
            <a:r>
              <a:rPr lang="fi-FI" dirty="0" smtClean="0"/>
              <a:t>hari/tahun </a:t>
            </a:r>
            <a:r>
              <a:rPr lang="fi-FI" dirty="0" smtClean="0"/>
              <a:t>selama 20 tahun diketahui sebesar </a:t>
            </a:r>
            <a:r>
              <a:rPr lang="id-ID" dirty="0" smtClean="0"/>
              <a:t> </a:t>
            </a:r>
            <a:r>
              <a:rPr lang="id-ID" b="1" dirty="0" smtClean="0"/>
              <a:t>0,098</a:t>
            </a:r>
            <a:endParaRPr lang="id-ID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b="1" i="1" dirty="0" smtClean="0"/>
              <a:t>maka</a:t>
            </a:r>
            <a:endParaRPr lang="id-ID" b="1" i="1" dirty="0" smtClean="0"/>
          </a:p>
          <a:p>
            <a:r>
              <a:rPr lang="id-ID" b="1" i="1" dirty="0" smtClean="0"/>
              <a:t>Interpretasi risiko </a:t>
            </a:r>
            <a:r>
              <a:rPr lang="id-ID" b="1" dirty="0" smtClean="0"/>
              <a:t>Pajanan  </a:t>
            </a:r>
            <a:r>
              <a:rPr lang="id-ID" b="1" dirty="0" smtClean="0"/>
              <a:t>Pb  sebesar  0,00008  </a:t>
            </a:r>
            <a:r>
              <a:rPr lang="id-ID" b="1" dirty="0" smtClean="0"/>
              <a:t>µg/m3 </a:t>
            </a:r>
            <a:r>
              <a:rPr lang="id-ID" dirty="0" smtClean="0"/>
              <a:t>secara  </a:t>
            </a:r>
            <a:r>
              <a:rPr lang="id-ID" b="1" dirty="0" smtClean="0"/>
              <a:t>inhalasi  pada  masyarakat  dewasa </a:t>
            </a:r>
            <a:r>
              <a:rPr lang="id-ID" b="1" dirty="0" smtClean="0"/>
              <a:t> yang </a:t>
            </a:r>
            <a:r>
              <a:rPr lang="id-ID" b="1" dirty="0" smtClean="0"/>
              <a:t>tinggal  di sekitar  jalan  tol dengan  berat badan  55  Kg,   masih  aman  untuk </a:t>
            </a:r>
            <a:r>
              <a:rPr lang="fi-FI" dirty="0" smtClean="0"/>
              <a:t>frekuensi </a:t>
            </a:r>
            <a:r>
              <a:rPr lang="fi-FI" dirty="0" smtClean="0"/>
              <a:t>pajanan </a:t>
            </a:r>
            <a:r>
              <a:rPr lang="fi-FI" b="1" dirty="0" smtClean="0"/>
              <a:t>350 hari/tahun hingga 20 tahun mendatang.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Perhitungan tingkat risiko karsinogenik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Tingkat risiko untuk efek karsinogenik dinyatakan dalam notasi </a:t>
            </a:r>
            <a:r>
              <a:rPr lang="id-ID" b="1" i="1" dirty="0" smtClean="0"/>
              <a:t>Excess Cancer </a:t>
            </a:r>
            <a:r>
              <a:rPr lang="id-ID" b="1" i="1" dirty="0" smtClean="0"/>
              <a:t>Risk (ECR</a:t>
            </a:r>
            <a:r>
              <a:rPr lang="id-ID" b="1" i="1" dirty="0" smtClean="0"/>
              <a:t>). Untuk  melakukan  karakterisasi  risiko  untuk  efek  karsinogenik  </a:t>
            </a:r>
            <a:r>
              <a:rPr lang="id-ID" b="1" i="1" dirty="0" smtClean="0"/>
              <a:t>dilakukan </a:t>
            </a:r>
            <a:r>
              <a:rPr lang="id-ID" dirty="0" smtClean="0"/>
              <a:t>perhitungan  </a:t>
            </a:r>
            <a:r>
              <a:rPr lang="id-ID" dirty="0" smtClean="0"/>
              <a:t>dengan </a:t>
            </a:r>
            <a:r>
              <a:rPr lang="id-ID" b="1" dirty="0" smtClean="0"/>
              <a:t>mengkali </a:t>
            </a:r>
            <a:r>
              <a:rPr lang="id-ID" b="1" i="1" dirty="0" smtClean="0"/>
              <a:t>intake dengan SF.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657</TotalTime>
  <Words>515</Words>
  <Application>Microsoft Office PowerPoint</Application>
  <PresentationFormat>On-screen Show (4:3)</PresentationFormat>
  <Paragraphs>43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esa unggul</vt:lpstr>
      <vt:lpstr>Teknik Karakteristik Risiko</vt:lpstr>
      <vt:lpstr>Karakteristik Risiko</vt:lpstr>
      <vt:lpstr>Karakteristik Risiko</vt:lpstr>
      <vt:lpstr>Karakteristik risiko pada efek non karsinogenik</vt:lpstr>
      <vt:lpstr>Karakteristik risiko pada efek non karsinogenik</vt:lpstr>
      <vt:lpstr>Karakteristik risiko pada efek non karsinogenik</vt:lpstr>
      <vt:lpstr>Contoh </vt:lpstr>
      <vt:lpstr>Contoh </vt:lpstr>
      <vt:lpstr>Perhitungan tingkat risiko karsinogenik</vt:lpstr>
      <vt:lpstr>Perhitungan tingkat risiko karsinogenik</vt:lpstr>
      <vt:lpstr>Contoh</vt:lpstr>
      <vt:lpstr>Contoh</vt:lpstr>
      <vt:lpstr>Terima Kasih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 Kesehatan Lingkungan</dc:title>
  <dc:creator>Fadhil</dc:creator>
  <cp:lastModifiedBy>Zannendesu</cp:lastModifiedBy>
  <cp:revision>27</cp:revision>
  <dcterms:created xsi:type="dcterms:W3CDTF">2010-09-30T03:26:50Z</dcterms:created>
  <dcterms:modified xsi:type="dcterms:W3CDTF">2018-06-30T09:20:30Z</dcterms:modified>
</cp:coreProperties>
</file>