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29" r:id="rId3"/>
    <p:sldId id="332" r:id="rId4"/>
    <p:sldId id="331" r:id="rId5"/>
    <p:sldId id="333" r:id="rId6"/>
    <p:sldId id="334" r:id="rId7"/>
    <p:sldId id="335" r:id="rId8"/>
    <p:sldId id="336" r:id="rId9"/>
    <p:sldId id="330" r:id="rId10"/>
    <p:sldId id="338" r:id="rId11"/>
    <p:sldId id="337" r:id="rId12"/>
    <p:sldId id="339" r:id="rId13"/>
    <p:sldId id="34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5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5E5CC-CD9D-4E76-AE79-2F90CF44411C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DA6BC-BBBF-48E9-84A6-855FFE2E8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53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2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3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4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5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6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7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8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5A36-9791-4FE1-95AE-7D0D7C82504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424-644F-469E-B94A-D2CADE4FE55B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307-9458-4BEC-9887-6751E7F5280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FC7039-6A31-4EAB-9E08-B235A10C26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69E-7312-4D9F-9ECC-918392ACFF6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EFAE-B9FE-49AB-ACF3-D38091E355E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3105-D126-42C1-9A20-1CCA5AAB3030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ED11-B64B-4483-8E9B-DB33C2BD4D9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B79F-B3A3-45C5-AA9B-C8B256A46D4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33C-84FE-4161-AF12-826D745247B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8D18-46DD-4DCB-90AB-9EB246CED1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5357-3899-4057-80D5-35CB7F77DD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3FDD6-0D50-4C61-89A3-29954563505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352801"/>
            <a:ext cx="6172200" cy="990599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Teknik perumusan manajemen </a:t>
            </a:r>
            <a:r>
              <a:rPr lang="id-ID" sz="3200" b="1" dirty="0" smtClean="0"/>
              <a:t>risiko </a:t>
            </a:r>
            <a:r>
              <a:rPr lang="id-ID" sz="3200" b="1" dirty="0" smtClean="0"/>
              <a:t>dan komunkasi risiko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4267200"/>
            <a:ext cx="61722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 12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Risiko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Komunikasi  risiko merupakan  </a:t>
            </a:r>
            <a:r>
              <a:rPr lang="id-ID" dirty="0" smtClean="0"/>
              <a:t>tindak  lanjut  dari  pelaksanaan  ARKL  dan  merupakan  tanggung  jawab  </a:t>
            </a:r>
            <a:r>
              <a:rPr lang="id-ID" dirty="0" smtClean="0"/>
              <a:t>dari pemrakarsa </a:t>
            </a:r>
            <a:r>
              <a:rPr lang="id-ID" dirty="0" smtClean="0"/>
              <a:t>atau pihak yang menyebabkan terjadinya risiko.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7039-6A31-4EAB-9E08-B235A10C263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Risiko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Bahasa yang digunakan </a:t>
            </a:r>
            <a:r>
              <a:rPr lang="id-ID" dirty="0" smtClean="0"/>
              <a:t>haruslah bahasa </a:t>
            </a:r>
            <a:r>
              <a:rPr lang="id-ID" dirty="0" smtClean="0"/>
              <a:t>umum dan mudah dipahami, serta memuat seluruh informasi yang dibutuhkan tanpa </a:t>
            </a:r>
            <a:r>
              <a:rPr lang="id-ID" dirty="0" smtClean="0"/>
              <a:t>ada </a:t>
            </a:r>
            <a:r>
              <a:rPr lang="id-ID" dirty="0" smtClean="0"/>
              <a:t>yang </a:t>
            </a:r>
            <a:r>
              <a:rPr lang="id-ID" dirty="0" smtClean="0"/>
              <a:t>‘ditutup </a:t>
            </a:r>
            <a:r>
              <a:rPr lang="id-ID" dirty="0" smtClean="0"/>
              <a:t>- tutupi‘. 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7039-6A31-4EAB-9E08-B235A10C263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Risiko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Komunikasi </a:t>
            </a:r>
            <a:r>
              <a:rPr lang="id-ID" dirty="0" smtClean="0"/>
              <a:t>risiko dapat dilakukan dengan teknik atau metode </a:t>
            </a:r>
            <a:r>
              <a:rPr lang="id-ID" dirty="0" smtClean="0"/>
              <a:t>ceramah ataupun  </a:t>
            </a:r>
            <a:r>
              <a:rPr lang="id-ID" dirty="0" smtClean="0"/>
              <a:t>diskusi interaktif, dengan menggunakan media komunikasi yang ada seperti </a:t>
            </a:r>
            <a:r>
              <a:rPr lang="id-ID" dirty="0" smtClean="0"/>
              <a:t>media massa</a:t>
            </a:r>
            <a:r>
              <a:rPr lang="id-ID" dirty="0" smtClean="0"/>
              <a:t>, televisi,  radio, ataupun penyajian dalam format pemetaan menggunakan </a:t>
            </a:r>
            <a:r>
              <a:rPr lang="id-ID" i="1" dirty="0" smtClean="0"/>
              <a:t>geographical information </a:t>
            </a:r>
            <a:r>
              <a:rPr lang="id-ID" i="1" dirty="0" smtClean="0"/>
              <a:t>system (GIS).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7039-6A31-4EAB-9E08-B235A10C263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7158" y="4500570"/>
            <a:ext cx="8229600" cy="1143000"/>
          </a:xfrm>
        </p:spPr>
        <p:txBody>
          <a:bodyPr/>
          <a:lstStyle/>
          <a:p>
            <a:pPr algn="r"/>
            <a:r>
              <a:rPr lang="id-ID" smtClean="0"/>
              <a:t>Terima Kasih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Manajemen Risiko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Setelah </a:t>
            </a:r>
            <a:r>
              <a:rPr lang="id-ID" dirty="0" smtClean="0"/>
              <a:t>melakukan keempat langkah ARKL di atas maka telah dapt diketahui apah suatu agen </a:t>
            </a:r>
            <a:r>
              <a:rPr lang="id-ID" dirty="0" smtClean="0"/>
              <a:t> risiko  </a:t>
            </a:r>
            <a:r>
              <a:rPr lang="id-ID" dirty="0" smtClean="0"/>
              <a:t>aman/dapat  diterima  atau  tidak.  </a:t>
            </a:r>
            <a:endParaRPr lang="id-ID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Manajemen Risiko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Pengelolaan  </a:t>
            </a:r>
            <a:r>
              <a:rPr lang="id-ID" b="1" dirty="0" smtClean="0"/>
              <a:t>risiko  bukan  termasuk  langkah  </a:t>
            </a:r>
            <a:r>
              <a:rPr lang="id-ID" b="1" dirty="0" smtClean="0"/>
              <a:t>ARKL </a:t>
            </a:r>
            <a:r>
              <a:rPr lang="id-ID" dirty="0" smtClean="0"/>
              <a:t>melainkan </a:t>
            </a:r>
            <a:r>
              <a:rPr lang="id-ID" dirty="0" smtClean="0"/>
              <a:t>tindak lanjut yang harus </a:t>
            </a:r>
            <a:r>
              <a:rPr lang="id-ID" b="1" dirty="0" smtClean="0"/>
              <a:t>dilakukan bilamana hasil karakterisasi risiko </a:t>
            </a:r>
            <a:r>
              <a:rPr lang="id-ID" b="1" dirty="0" smtClean="0"/>
              <a:t>menunjukkan tingkat </a:t>
            </a:r>
            <a:r>
              <a:rPr lang="id-ID" b="1" dirty="0" smtClean="0"/>
              <a:t>risiko yang tidak aman ataupun </a:t>
            </a:r>
            <a:r>
              <a:rPr lang="id-ID" b="1" i="1" dirty="0" smtClean="0"/>
              <a:t>unacceptable. </a:t>
            </a:r>
            <a:endParaRPr lang="id-ID" b="1" i="1" dirty="0" smtClean="0"/>
          </a:p>
          <a:p>
            <a:r>
              <a:rPr lang="id-ID" b="1" i="1" dirty="0" smtClean="0"/>
              <a:t>Dalam </a:t>
            </a:r>
            <a:r>
              <a:rPr lang="id-ID" b="1" i="1" dirty="0" smtClean="0"/>
              <a:t>melakukan pengelolaan </a:t>
            </a:r>
            <a:r>
              <a:rPr lang="id-ID" b="1" i="1" dirty="0" smtClean="0"/>
              <a:t>risiko </a:t>
            </a:r>
            <a:r>
              <a:rPr lang="id-ID" dirty="0" smtClean="0"/>
              <a:t>perlu </a:t>
            </a:r>
            <a:r>
              <a:rPr lang="id-ID" b="1" dirty="0" smtClean="0"/>
              <a:t>dibedakan antara strategi pengelolaan risiko dengan cara pengelolaan risiko. </a:t>
            </a:r>
            <a:endParaRPr lang="id-ID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Manajemen Risiko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Strategi</a:t>
            </a:r>
            <a:r>
              <a:rPr lang="fi-FI" b="1" dirty="0" smtClean="0"/>
              <a:t>pengelolaan </a:t>
            </a:r>
            <a:r>
              <a:rPr lang="fi-FI" b="1" dirty="0" smtClean="0"/>
              <a:t>risiko meliputi penentuan batas aman yaitu </a:t>
            </a:r>
          </a:p>
          <a:p>
            <a:pPr lvl="1"/>
            <a:r>
              <a:rPr lang="nb-NO" b="1" dirty="0" smtClean="0"/>
              <a:t>Konsentrasi </a:t>
            </a:r>
            <a:r>
              <a:rPr lang="nb-NO" b="1" dirty="0" smtClean="0"/>
              <a:t>agen risiko (</a:t>
            </a:r>
            <a:r>
              <a:rPr lang="nb-NO" b="1" i="1" dirty="0" smtClean="0"/>
              <a:t>C), dan/atau </a:t>
            </a:r>
            <a:endParaRPr lang="id-ID" b="1" i="1" dirty="0" smtClean="0"/>
          </a:p>
          <a:p>
            <a:pPr lvl="1"/>
            <a:r>
              <a:rPr lang="id-ID" b="1" dirty="0" smtClean="0"/>
              <a:t>Jumlah </a:t>
            </a:r>
            <a:r>
              <a:rPr lang="id-ID" b="1" dirty="0" smtClean="0"/>
              <a:t>konsumsi (</a:t>
            </a:r>
            <a:r>
              <a:rPr lang="id-ID" b="1" i="1" dirty="0" smtClean="0"/>
              <a:t>R), dan/atau </a:t>
            </a:r>
            <a:endParaRPr lang="id-ID" b="1" i="1" dirty="0" smtClean="0"/>
          </a:p>
          <a:p>
            <a:pPr lvl="1"/>
            <a:r>
              <a:rPr lang="id-ID" b="1" dirty="0" smtClean="0"/>
              <a:t>Waktu </a:t>
            </a:r>
            <a:r>
              <a:rPr lang="id-ID" b="1" dirty="0" smtClean="0"/>
              <a:t>pajanan (</a:t>
            </a:r>
            <a:r>
              <a:rPr lang="id-ID" b="1" i="1" dirty="0" smtClean="0"/>
              <a:t>tE</a:t>
            </a:r>
            <a:r>
              <a:rPr lang="id-ID" b="1" dirty="0" smtClean="0"/>
              <a:t>), </a:t>
            </a:r>
            <a:r>
              <a:rPr lang="id-ID" b="1" dirty="0" smtClean="0"/>
              <a:t>dan/atau </a:t>
            </a:r>
            <a:endParaRPr lang="id-ID" b="1" dirty="0" smtClean="0"/>
          </a:p>
          <a:p>
            <a:pPr lvl="1"/>
            <a:r>
              <a:rPr lang="id-ID" b="1" dirty="0" smtClean="0"/>
              <a:t>Frekuensi </a:t>
            </a:r>
            <a:r>
              <a:rPr lang="id-ID" b="1" dirty="0" smtClean="0"/>
              <a:t>pajanan (</a:t>
            </a:r>
            <a:r>
              <a:rPr lang="id-ID" b="1" i="1" dirty="0" smtClean="0"/>
              <a:t>fE</a:t>
            </a:r>
            <a:r>
              <a:rPr lang="id-ID" b="1" dirty="0" smtClean="0"/>
              <a:t>), dan/atau </a:t>
            </a:r>
          </a:p>
          <a:p>
            <a:pPr lvl="1"/>
            <a:r>
              <a:rPr lang="id-ID" b="1" dirty="0" smtClean="0"/>
              <a:t>Durasi </a:t>
            </a:r>
            <a:r>
              <a:rPr lang="id-ID" b="1" dirty="0" smtClean="0"/>
              <a:t>pajanan (</a:t>
            </a:r>
            <a:r>
              <a:rPr lang="id-ID" b="1" i="1" dirty="0" smtClean="0"/>
              <a:t>Dt</a:t>
            </a:r>
            <a:r>
              <a:rPr lang="id-ID" b="1" dirty="0" smtClean="0"/>
              <a:t>),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Manajemen Risiko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Setelah batas aman ditentukan, </a:t>
            </a:r>
            <a:r>
              <a:rPr lang="sv-SE" b="1" dirty="0" smtClean="0"/>
              <a:t>selanjutnya perlu dilakukan penapisan alternatif </a:t>
            </a:r>
            <a:r>
              <a:rPr lang="sv-SE" b="1" dirty="0" smtClean="0"/>
              <a:t>terhadap</a:t>
            </a:r>
            <a:r>
              <a:rPr lang="id-ID" b="1" dirty="0" smtClean="0"/>
              <a:t> </a:t>
            </a:r>
            <a:r>
              <a:rPr lang="id-ID" dirty="0" smtClean="0"/>
              <a:t>batas  </a:t>
            </a:r>
            <a:r>
              <a:rPr lang="id-ID" dirty="0" smtClean="0"/>
              <a:t>aman yang mana yang akan dijadikan sebagai target atau sasaran pencapaian </a:t>
            </a:r>
            <a:r>
              <a:rPr lang="id-ID" dirty="0" smtClean="0"/>
              <a:t>dalam </a:t>
            </a:r>
            <a:r>
              <a:rPr lang="es-ES" dirty="0" err="1" smtClean="0"/>
              <a:t>pengelolaan</a:t>
            </a:r>
            <a:r>
              <a:rPr lang="es-ES" dirty="0" smtClean="0"/>
              <a:t>  </a:t>
            </a:r>
            <a:r>
              <a:rPr lang="es-ES" dirty="0" err="1" smtClean="0"/>
              <a:t>risiko</a:t>
            </a:r>
            <a:r>
              <a:rPr lang="es-ES" dirty="0" smtClean="0"/>
              <a:t>. </a:t>
            </a:r>
            <a:endParaRPr lang="id-ID" dirty="0" smtClean="0"/>
          </a:p>
          <a:p>
            <a:r>
              <a:rPr lang="es-ES" dirty="0" smtClean="0"/>
              <a:t>atas  </a:t>
            </a:r>
            <a:r>
              <a:rPr lang="es-ES" dirty="0" smtClean="0"/>
              <a:t>aman  yang  </a:t>
            </a:r>
            <a:r>
              <a:rPr lang="es-ES" dirty="0" err="1" smtClean="0"/>
              <a:t>dipilih</a:t>
            </a:r>
            <a:r>
              <a:rPr lang="es-ES" dirty="0" smtClean="0"/>
              <a:t>  </a:t>
            </a:r>
            <a:r>
              <a:rPr lang="es-ES" dirty="0" err="1" smtClean="0"/>
              <a:t>adalah</a:t>
            </a:r>
            <a:r>
              <a:rPr lang="es-ES" dirty="0" smtClean="0"/>
              <a:t>  </a:t>
            </a:r>
            <a:r>
              <a:rPr lang="es-ES" b="1" dirty="0" smtClean="0"/>
              <a:t>batas  aman  yang  </a:t>
            </a:r>
            <a:r>
              <a:rPr lang="es-ES" b="1" dirty="0" err="1" smtClean="0"/>
              <a:t>lebih</a:t>
            </a:r>
            <a:r>
              <a:rPr lang="es-ES" b="1" dirty="0" smtClean="0"/>
              <a:t>  </a:t>
            </a:r>
            <a:r>
              <a:rPr lang="es-ES" b="1" dirty="0" err="1" smtClean="0"/>
              <a:t>rasional</a:t>
            </a:r>
            <a:r>
              <a:rPr lang="es-ES" b="1" dirty="0" smtClean="0"/>
              <a:t> </a:t>
            </a:r>
            <a:r>
              <a:rPr lang="es-ES" b="1" dirty="0" smtClean="0"/>
              <a:t>dan</a:t>
            </a:r>
            <a:r>
              <a:rPr lang="id-ID" b="1" dirty="0" smtClean="0"/>
              <a:t>  realistis </a:t>
            </a:r>
            <a:r>
              <a:rPr lang="id-ID" b="1" dirty="0" smtClean="0"/>
              <a:t>untuk dicapai.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Manajemen Risiko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Adapun  </a:t>
            </a:r>
            <a:r>
              <a:rPr lang="id-ID" b="1" dirty="0" smtClean="0"/>
              <a:t>cara  pengelolaan  risiko  adalah  cara  atau  metode  yang  akan  digunakan  </a:t>
            </a:r>
            <a:r>
              <a:rPr lang="id-ID" b="1" dirty="0" smtClean="0"/>
              <a:t>untuk mencapai </a:t>
            </a:r>
            <a:r>
              <a:rPr lang="id-ID" b="1" dirty="0" smtClean="0"/>
              <a:t>batas aman tersebut</a:t>
            </a:r>
            <a:r>
              <a:rPr lang="id-ID" b="1" dirty="0" smtClean="0"/>
              <a:t>.</a:t>
            </a:r>
          </a:p>
          <a:p>
            <a:r>
              <a:rPr lang="id-ID" b="1" dirty="0" smtClean="0"/>
              <a:t> </a:t>
            </a:r>
            <a:r>
              <a:rPr lang="id-ID" b="1" dirty="0" smtClean="0"/>
              <a:t>Cara pengelolaan risiko meliputi beberapa pendekatan </a:t>
            </a:r>
            <a:r>
              <a:rPr lang="id-ID" b="1" dirty="0" smtClean="0"/>
              <a:t>yaitu </a:t>
            </a:r>
            <a:r>
              <a:rPr lang="id-ID" dirty="0" smtClean="0"/>
              <a:t>pendekatan  </a:t>
            </a:r>
            <a:r>
              <a:rPr lang="id-ID" b="1" dirty="0" smtClean="0"/>
              <a:t>teknologi,  pendekatan  sosial  -  ekonomis,  dan  pendekatan  </a:t>
            </a:r>
            <a:r>
              <a:rPr lang="id-ID" b="1" dirty="0" smtClean="0"/>
              <a:t>institusional.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Manajemen Risiko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Penjelasan </a:t>
            </a:r>
            <a:r>
              <a:rPr lang="id-ID" dirty="0" smtClean="0"/>
              <a:t>lebih lanjut langkah – langkah dalam pengelolaan risiko adalah sebagai berikut </a:t>
            </a:r>
            <a:r>
              <a:rPr lang="id-ID" dirty="0" smtClean="0"/>
              <a:t>:</a:t>
            </a:r>
          </a:p>
          <a:p>
            <a:r>
              <a:rPr lang="id-ID" dirty="0" smtClean="0"/>
              <a:t>Strategi Pengelolaan Risiko</a:t>
            </a:r>
          </a:p>
          <a:p>
            <a:pPr lvl="1"/>
            <a:r>
              <a:rPr lang="id-ID" dirty="0" smtClean="0"/>
              <a:t>Penentuan batas aman</a:t>
            </a:r>
          </a:p>
          <a:p>
            <a:pPr lvl="2"/>
            <a:r>
              <a:rPr lang="id-ID" dirty="0" smtClean="0"/>
              <a:t>Penentuan konsentrasi aman (C)</a:t>
            </a:r>
          </a:p>
          <a:p>
            <a:pPr lvl="2"/>
            <a:r>
              <a:rPr lang="id-ID" dirty="0" smtClean="0"/>
              <a:t>Penentuan jumlah konsumsi aman (R)</a:t>
            </a:r>
          </a:p>
          <a:p>
            <a:pPr lvl="2"/>
            <a:r>
              <a:rPr lang="id-ID" dirty="0" smtClean="0"/>
              <a:t>Penentuan waktu pajanan aman (t</a:t>
            </a:r>
            <a:r>
              <a:rPr lang="id-ID" sz="1600" dirty="0" smtClean="0"/>
              <a:t>E</a:t>
            </a:r>
            <a:r>
              <a:rPr lang="id-ID" dirty="0" smtClean="0"/>
              <a:t>)</a:t>
            </a:r>
          </a:p>
          <a:p>
            <a:pPr lvl="2"/>
            <a:r>
              <a:rPr lang="id-ID" dirty="0" smtClean="0"/>
              <a:t>Penentuan frekuensi pajanan aman (f</a:t>
            </a:r>
            <a:r>
              <a:rPr lang="id-ID" sz="1600" dirty="0" smtClean="0"/>
              <a:t>E</a:t>
            </a:r>
            <a:r>
              <a:rPr lang="id-ID" dirty="0" smtClean="0"/>
              <a:t>)</a:t>
            </a:r>
          </a:p>
          <a:p>
            <a:pPr lvl="2"/>
            <a:r>
              <a:rPr lang="id-ID" dirty="0" smtClean="0"/>
              <a:t>Penentuan durasi pajanan aman (Dt)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Manajemen Risiko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Strategi Pengelolaan Risiko</a:t>
            </a:r>
          </a:p>
          <a:p>
            <a:pPr lvl="1"/>
            <a:r>
              <a:rPr lang="id-ID" dirty="0" smtClean="0"/>
              <a:t>Penetapan Alternatif pengelolaan risiko</a:t>
            </a:r>
          </a:p>
          <a:p>
            <a:pPr lvl="2"/>
            <a:r>
              <a:rPr lang="id-ID" dirty="0" smtClean="0"/>
              <a:t>Pendekatan teknologi</a:t>
            </a:r>
          </a:p>
          <a:p>
            <a:pPr lvl="2"/>
            <a:r>
              <a:rPr lang="id-ID" dirty="0" smtClean="0"/>
              <a:t>Pendekatan sosial ekonomi</a:t>
            </a:r>
          </a:p>
          <a:p>
            <a:pPr lvl="2"/>
            <a:r>
              <a:rPr lang="id-ID" dirty="0" smtClean="0"/>
              <a:t>Pendekatan institusional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Komunikasi Risiko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Komunikasi risiko dilakukan untuk menyampaikan informasi risiko pada masyarakat (</a:t>
            </a:r>
            <a:r>
              <a:rPr lang="fi-FI" dirty="0" smtClean="0"/>
              <a:t>populasi</a:t>
            </a:r>
            <a:r>
              <a:rPr lang="id-ID" dirty="0" smtClean="0"/>
              <a:t> yang   </a:t>
            </a:r>
            <a:r>
              <a:rPr lang="id-ID" dirty="0" smtClean="0"/>
              <a:t>berisiko),  pemerintah,  dan  pihak  yang  berkepentingan  lainnya.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C7039-6A31-4EAB-9E08-B235A10C263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622</TotalTime>
  <Words>404</Words>
  <Application>Microsoft Office PowerPoint</Application>
  <PresentationFormat>On-screen Show (4:3)</PresentationFormat>
  <Paragraphs>57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esa unggul</vt:lpstr>
      <vt:lpstr>Teknik perumusan manajemen risiko dan komunkasi risiko</vt:lpstr>
      <vt:lpstr>Perumusan Manajemen Risiko</vt:lpstr>
      <vt:lpstr>Perumusan Manajemen Risiko</vt:lpstr>
      <vt:lpstr>Perumusan Manajemen Risiko</vt:lpstr>
      <vt:lpstr>Perumusan Manajemen Risiko</vt:lpstr>
      <vt:lpstr>Perumusan Manajemen Risiko</vt:lpstr>
      <vt:lpstr>Perumusan Manajemen Risiko</vt:lpstr>
      <vt:lpstr>Perumusan Manajemen Risiko</vt:lpstr>
      <vt:lpstr>Komunikasi Risiko</vt:lpstr>
      <vt:lpstr>Komunikasi Risiko</vt:lpstr>
      <vt:lpstr>Komunikasi Risiko</vt:lpstr>
      <vt:lpstr>Komunikasi Risiko</vt:lpstr>
      <vt:lpstr>Terima Kasih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Kesehatan Lingkungan</dc:title>
  <dc:creator>Fadhil</dc:creator>
  <cp:lastModifiedBy>Zannendesu</cp:lastModifiedBy>
  <cp:revision>28</cp:revision>
  <dcterms:created xsi:type="dcterms:W3CDTF">2010-09-30T03:26:50Z</dcterms:created>
  <dcterms:modified xsi:type="dcterms:W3CDTF">2018-06-30T09:33:26Z</dcterms:modified>
</cp:coreProperties>
</file>