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60" r:id="rId3"/>
    <p:sldId id="273" r:id="rId4"/>
    <p:sldId id="257" r:id="rId5"/>
    <p:sldId id="272" r:id="rId6"/>
    <p:sldId id="275" r:id="rId7"/>
    <p:sldId id="258" r:id="rId8"/>
    <p:sldId id="270" r:id="rId9"/>
    <p:sldId id="271" r:id="rId10"/>
    <p:sldId id="262" r:id="rId11"/>
    <p:sldId id="259" r:id="rId12"/>
    <p:sldId id="276" r:id="rId13"/>
    <p:sldId id="261" r:id="rId14"/>
    <p:sldId id="277" r:id="rId15"/>
    <p:sldId id="278" r:id="rId16"/>
    <p:sldId id="279" r:id="rId17"/>
    <p:sldId id="263" r:id="rId18"/>
    <p:sldId id="281" r:id="rId19"/>
    <p:sldId id="282" r:id="rId20"/>
    <p:sldId id="283" r:id="rId21"/>
    <p:sldId id="284" r:id="rId22"/>
    <p:sldId id="285" r:id="rId23"/>
    <p:sldId id="286" r:id="rId24"/>
    <p:sldId id="287" r:id="rId25"/>
    <p:sldId id="288" r:id="rId26"/>
    <p:sldId id="289" r:id="rId27"/>
    <p:sldId id="290" r:id="rId28"/>
    <p:sldId id="291" r:id="rId29"/>
    <p:sldId id="293" r:id="rId30"/>
    <p:sldId id="294" r:id="rId31"/>
    <p:sldId id="295" r:id="rId32"/>
    <p:sldId id="296" r:id="rId33"/>
    <p:sldId id="29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75" autoAdjust="0"/>
    <p:restoredTop sz="94660"/>
  </p:normalViewPr>
  <p:slideViewPr>
    <p:cSldViewPr>
      <p:cViewPr varScale="1">
        <p:scale>
          <a:sx n="68" d="100"/>
          <a:sy n="68"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5E5CC-CD9D-4E76-AE79-2F90CF44411C}" type="datetimeFigureOut">
              <a:rPr lang="en-US" smtClean="0"/>
              <a:pPr/>
              <a:t>3/26/2018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DA6BC-BBBF-48E9-84A6-855FFE2E88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0585A36-9791-4FE1-95AE-7D0D7C825046}" type="datetime1">
              <a:rPr lang="id-ID" smtClean="0"/>
              <a:pPr/>
              <a:t>26/03/2018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2CAA424-644F-469E-B94A-D2CADE4FE55B}" type="datetime1">
              <a:rPr lang="id-ID" smtClean="0"/>
              <a:pPr/>
              <a:t>26/03/2018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EA8307-9458-4BEC-9887-6751E7F5280C}" type="datetime1">
              <a:rPr lang="id-ID" smtClean="0"/>
              <a:pPr/>
              <a:t>26/03/2018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FCD269E-7312-4D9F-9ECC-918392ACFF6C}" type="datetime1">
              <a:rPr lang="id-ID" smtClean="0"/>
              <a:pPr/>
              <a:t>26/03/2018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2EFAE-B9FE-49AB-ACF3-D38091E355E6}" type="datetime1">
              <a:rPr lang="id-ID" smtClean="0"/>
              <a:pPr/>
              <a:t>26/03/2018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B033105-D126-42C1-9A20-1CCA5AAB3030}" type="datetime1">
              <a:rPr lang="id-ID" smtClean="0"/>
              <a:pPr/>
              <a:t>26/03/2018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CA3ED11-B64B-4483-8E9B-DB33C2BD4D9A}" type="datetime1">
              <a:rPr lang="id-ID" smtClean="0"/>
              <a:pPr/>
              <a:t>26/03/2018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80AB79F-B3A3-45C5-AA9B-C8B256A46D4A}" type="datetime1">
              <a:rPr lang="id-ID" smtClean="0"/>
              <a:pPr/>
              <a:t>26/03/2018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4733C-84FE-4161-AF12-826D745247B2}" type="datetime1">
              <a:rPr lang="id-ID" smtClean="0"/>
              <a:pPr/>
              <a:t>26/03/2018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28D18-46DD-4DCB-90AB-9EB246CED1F8}" type="datetime1">
              <a:rPr lang="id-ID" smtClean="0"/>
              <a:pPr/>
              <a:t>26/03/2018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5357-3899-4057-80D5-35CB7F77DDF8}" type="datetime1">
              <a:rPr lang="id-ID" smtClean="0"/>
              <a:pPr/>
              <a:t>26/03/2018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E23AA-DA2C-441B-87F3-80FF96CB67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3FDD6-0D50-4C61-89A3-299545635052}" type="datetime1">
              <a:rPr lang="id-ID" smtClean="0"/>
              <a:pPr/>
              <a:t>26/03/2018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E23AA-DA2C-441B-87F3-80FF96CB67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3352801"/>
            <a:ext cx="6172200" cy="990599"/>
          </a:xfrm>
        </p:spPr>
        <p:txBody>
          <a:bodyPr>
            <a:noAutofit/>
          </a:bodyPr>
          <a:lstStyle/>
          <a:p>
            <a:r>
              <a:rPr lang="en-US" sz="3200" b="1" dirty="0" err="1" smtClean="0"/>
              <a:t>Epidemiologi</a:t>
            </a:r>
            <a:r>
              <a:rPr lang="en-US" sz="3200" b="1" dirty="0" smtClean="0"/>
              <a:t> </a:t>
            </a:r>
            <a:r>
              <a:rPr lang="en-US" sz="3200" b="1" dirty="0" err="1" smtClean="0"/>
              <a:t>Kesehatan</a:t>
            </a:r>
            <a:r>
              <a:rPr lang="en-US" sz="3200" b="1" dirty="0" smtClean="0"/>
              <a:t> </a:t>
            </a:r>
            <a:r>
              <a:rPr lang="en-US" sz="3200" b="1" dirty="0" err="1" smtClean="0"/>
              <a:t>Lingkungan</a:t>
            </a:r>
            <a:endParaRPr lang="en-US" sz="3200" b="1" dirty="0"/>
          </a:p>
        </p:txBody>
      </p:sp>
      <p:sp>
        <p:nvSpPr>
          <p:cNvPr id="7" name="Slide Number Placeholder 6"/>
          <p:cNvSpPr>
            <a:spLocks noGrp="1"/>
          </p:cNvSpPr>
          <p:nvPr>
            <p:ph type="sldNum" sz="quarter" idx="12"/>
          </p:nvPr>
        </p:nvSpPr>
        <p:spPr/>
        <p:txBody>
          <a:bodyPr/>
          <a:lstStyle/>
          <a:p>
            <a:fld id="{160E23AA-DA2C-441B-87F3-80FF96CB679F}" type="slidenum">
              <a:rPr lang="en-US" smtClean="0"/>
              <a:pPr/>
              <a:t>1</a:t>
            </a:fld>
            <a:endParaRPr lang="en-US"/>
          </a:p>
        </p:txBody>
      </p:sp>
      <p:sp>
        <p:nvSpPr>
          <p:cNvPr id="4" name="Title 1"/>
          <p:cNvSpPr txBox="1">
            <a:spLocks/>
          </p:cNvSpPr>
          <p:nvPr/>
        </p:nvSpPr>
        <p:spPr>
          <a:xfrm>
            <a:off x="2971800" y="4267200"/>
            <a:ext cx="6172200" cy="60959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i="0" u="none" strike="noStrike" kern="1200" cap="none" spc="0" normalizeH="0" baseline="0" noProof="0" dirty="0" smtClean="0">
                <a:ln>
                  <a:noFill/>
                </a:ln>
                <a:solidFill>
                  <a:schemeClr val="tx1"/>
                </a:solidFill>
                <a:effectLst/>
                <a:uLnTx/>
                <a:uFillTx/>
                <a:latin typeface="+mj-lt"/>
                <a:ea typeface="+mj-ea"/>
                <a:cs typeface="+mj-cs"/>
              </a:rPr>
              <a:t>Pertemuan ke 4</a:t>
            </a:r>
            <a:endParaRPr kumimoji="0" lang="en-US" sz="320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Transisi Epidemiologi</a:t>
            </a:r>
            <a:endParaRPr lang="en-US" dirty="0"/>
          </a:p>
        </p:txBody>
      </p:sp>
      <p:sp>
        <p:nvSpPr>
          <p:cNvPr id="4" name="Content Placeholder 3"/>
          <p:cNvSpPr>
            <a:spLocks noGrp="1"/>
          </p:cNvSpPr>
          <p:nvPr>
            <p:ph idx="1"/>
          </p:nvPr>
        </p:nvSpPr>
        <p:spPr/>
        <p:txBody>
          <a:bodyPr/>
          <a:lstStyle/>
          <a:p>
            <a:r>
              <a:rPr lang="en-US" smtClean="0"/>
              <a:t>Penyakit menular (communicable disease):  TB, kusta, cacar,  frambusia,  diare</a:t>
            </a:r>
          </a:p>
          <a:p>
            <a:r>
              <a:rPr lang="en-US" smtClean="0"/>
              <a:t>Penyakit tidak menular (non-communicable disease):  jantung, DM, kanker, obesitas</a:t>
            </a:r>
          </a:p>
          <a:p>
            <a:r>
              <a:rPr lang="en-US" smtClean="0"/>
              <a:t>Penyakit baru (new emerging disease): SARS, flu burung</a:t>
            </a:r>
            <a:endParaRPr lang="en-US" dirty="0"/>
          </a:p>
        </p:txBody>
      </p:sp>
      <p:sp>
        <p:nvSpPr>
          <p:cNvPr id="9" name="Slide Number Placeholder 8"/>
          <p:cNvSpPr>
            <a:spLocks noGrp="1"/>
          </p:cNvSpPr>
          <p:nvPr>
            <p:ph type="sldNum" sz="quarter" idx="12"/>
          </p:nvPr>
        </p:nvSpPr>
        <p:spPr/>
        <p:txBody>
          <a:bodyPr/>
          <a:lstStyle/>
          <a:p>
            <a:fld id="{160E23AA-DA2C-441B-87F3-80FF96CB679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Tujuan epidemiologi Lingkungan</a:t>
            </a:r>
            <a:endParaRPr lang="en-US" dirty="0"/>
          </a:p>
        </p:txBody>
      </p:sp>
      <p:sp>
        <p:nvSpPr>
          <p:cNvPr id="3" name="Content Placeholder 2"/>
          <p:cNvSpPr>
            <a:spLocks noGrp="1"/>
          </p:cNvSpPr>
          <p:nvPr>
            <p:ph idx="1"/>
          </p:nvPr>
        </p:nvSpPr>
        <p:spPr/>
        <p:txBody>
          <a:bodyPr>
            <a:normAutofit/>
          </a:bodyPr>
          <a:lstStyle/>
          <a:p>
            <a:r>
              <a:rPr lang="en-US" dirty="0" err="1" smtClean="0"/>
              <a:t>Mengidentifikasi</a:t>
            </a:r>
            <a:r>
              <a:rPr lang="en-US" dirty="0" smtClean="0"/>
              <a:t>, </a:t>
            </a:r>
            <a:r>
              <a:rPr lang="en-US" dirty="0" err="1" smtClean="0"/>
              <a:t>menganalisis</a:t>
            </a:r>
            <a:r>
              <a:rPr lang="en-US" dirty="0" smtClean="0"/>
              <a:t>, </a:t>
            </a:r>
            <a:r>
              <a:rPr lang="en-US" dirty="0" err="1" smtClean="0"/>
              <a:t>memprediksi</a:t>
            </a:r>
            <a:r>
              <a:rPr lang="en-US" dirty="0" smtClean="0"/>
              <a:t> </a:t>
            </a:r>
            <a:r>
              <a:rPr lang="en-US" dirty="0" err="1" smtClean="0"/>
              <a:t>bahaya</a:t>
            </a:r>
            <a:r>
              <a:rPr lang="en-US" dirty="0" smtClean="0"/>
              <a:t> </a:t>
            </a:r>
            <a:r>
              <a:rPr lang="en-US" dirty="0" err="1" smtClean="0"/>
              <a:t>berbagai</a:t>
            </a:r>
            <a:r>
              <a:rPr lang="en-US" dirty="0" smtClean="0"/>
              <a:t> </a:t>
            </a:r>
            <a:r>
              <a:rPr lang="en-US" dirty="0" err="1" smtClean="0"/>
              <a:t>pajanan</a:t>
            </a:r>
            <a:r>
              <a:rPr lang="en-US" dirty="0" smtClean="0"/>
              <a:t> </a:t>
            </a:r>
            <a:r>
              <a:rPr lang="en-US" dirty="0" err="1" smtClean="0"/>
              <a:t>di</a:t>
            </a:r>
            <a:r>
              <a:rPr lang="en-US" dirty="0" smtClean="0"/>
              <a:t> </a:t>
            </a:r>
            <a:r>
              <a:rPr lang="en-US" dirty="0" err="1" smtClean="0"/>
              <a:t>lingkungan</a:t>
            </a:r>
            <a:r>
              <a:rPr lang="en-US" dirty="0" smtClean="0"/>
              <a:t>, </a:t>
            </a:r>
            <a:r>
              <a:rPr lang="en-US" dirty="0" err="1" smtClean="0"/>
              <a:t>dan</a:t>
            </a:r>
            <a:r>
              <a:rPr lang="en-US" dirty="0" smtClean="0"/>
              <a:t> </a:t>
            </a:r>
            <a:r>
              <a:rPr lang="en-US" dirty="0" err="1" smtClean="0"/>
              <a:t>melakukan</a:t>
            </a:r>
            <a:r>
              <a:rPr lang="en-US" dirty="0" smtClean="0"/>
              <a:t> </a:t>
            </a:r>
            <a:r>
              <a:rPr lang="en-US" dirty="0" err="1" smtClean="0"/>
              <a:t>pengendalian</a:t>
            </a:r>
            <a:r>
              <a:rPr lang="en-US" dirty="0" smtClean="0"/>
              <a:t> dg </a:t>
            </a:r>
            <a:r>
              <a:rPr lang="en-US" dirty="0" err="1" smtClean="0"/>
              <a:t>tujuan</a:t>
            </a:r>
            <a:r>
              <a:rPr lang="en-US" dirty="0" smtClean="0"/>
              <a:t> </a:t>
            </a:r>
            <a:r>
              <a:rPr lang="en-US" dirty="0" err="1" smtClean="0"/>
              <a:t>mencegah</a:t>
            </a:r>
            <a:r>
              <a:rPr lang="en-US" dirty="0" smtClean="0"/>
              <a:t> </a:t>
            </a:r>
            <a:r>
              <a:rPr lang="en-US" dirty="0" err="1" smtClean="0"/>
              <a:t>dan</a:t>
            </a:r>
            <a:r>
              <a:rPr lang="en-US" dirty="0" smtClean="0"/>
              <a:t> </a:t>
            </a:r>
            <a:r>
              <a:rPr lang="en-US" dirty="0" err="1" smtClean="0"/>
              <a:t>melindungi</a:t>
            </a:r>
            <a:r>
              <a:rPr lang="en-US" dirty="0" smtClean="0"/>
              <a:t> </a:t>
            </a:r>
            <a:r>
              <a:rPr lang="en-US" dirty="0" err="1" smtClean="0"/>
              <a:t>kes</a:t>
            </a:r>
            <a:r>
              <a:rPr lang="en-US" dirty="0" smtClean="0"/>
              <a:t> </a:t>
            </a:r>
            <a:r>
              <a:rPr lang="en-US" dirty="0" err="1" smtClean="0"/>
              <a:t>masy</a:t>
            </a:r>
            <a:r>
              <a:rPr lang="en-US" dirty="0" smtClean="0"/>
              <a:t> </a:t>
            </a:r>
            <a:r>
              <a:rPr lang="en-US" dirty="0" err="1" smtClean="0"/>
              <a:t>dan</a:t>
            </a:r>
            <a:r>
              <a:rPr lang="en-US" dirty="0" smtClean="0"/>
              <a:t> </a:t>
            </a:r>
            <a:r>
              <a:rPr lang="en-US" dirty="0" err="1" smtClean="0"/>
              <a:t>ekosistem</a:t>
            </a:r>
            <a:endParaRPr lang="en-US" dirty="0" smtClean="0"/>
          </a:p>
        </p:txBody>
      </p:sp>
      <p:sp>
        <p:nvSpPr>
          <p:cNvPr id="7" name="Slide Number Placeholder 6"/>
          <p:cNvSpPr>
            <a:spLocks noGrp="1"/>
          </p:cNvSpPr>
          <p:nvPr>
            <p:ph type="sldNum" sz="quarter" idx="12"/>
          </p:nvPr>
        </p:nvSpPr>
        <p:spPr/>
        <p:txBody>
          <a:bodyPr/>
          <a:lstStyle/>
          <a:p>
            <a:fld id="{160E23AA-DA2C-441B-87F3-80FF96CB679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Tujuan epidemiologi Lingkungan</a:t>
            </a:r>
            <a:endParaRPr lang="en-US" dirty="0"/>
          </a:p>
        </p:txBody>
      </p:sp>
      <p:sp>
        <p:nvSpPr>
          <p:cNvPr id="3" name="Content Placeholder 2"/>
          <p:cNvSpPr>
            <a:spLocks noGrp="1"/>
          </p:cNvSpPr>
          <p:nvPr>
            <p:ph idx="1"/>
          </p:nvPr>
        </p:nvSpPr>
        <p:spPr/>
        <p:txBody>
          <a:bodyPr>
            <a:normAutofit/>
          </a:bodyPr>
          <a:lstStyle/>
          <a:p>
            <a:r>
              <a:rPr lang="en-US" dirty="0" err="1" smtClean="0"/>
              <a:t>Mempelajari</a:t>
            </a:r>
            <a:r>
              <a:rPr lang="en-US" dirty="0" smtClean="0"/>
              <a:t> </a:t>
            </a:r>
            <a:r>
              <a:rPr lang="en-US" dirty="0" err="1" smtClean="0"/>
              <a:t>interaksi</a:t>
            </a:r>
            <a:r>
              <a:rPr lang="en-US" dirty="0" smtClean="0"/>
              <a:t> </a:t>
            </a:r>
            <a:r>
              <a:rPr lang="en-US" dirty="0" err="1" smtClean="0"/>
              <a:t>dinamis</a:t>
            </a:r>
            <a:r>
              <a:rPr lang="en-US" dirty="0" smtClean="0"/>
              <a:t> </a:t>
            </a:r>
            <a:r>
              <a:rPr lang="en-US" dirty="0" err="1" smtClean="0"/>
              <a:t>berbagai</a:t>
            </a:r>
            <a:r>
              <a:rPr lang="en-US" dirty="0" smtClean="0"/>
              <a:t> </a:t>
            </a:r>
            <a:r>
              <a:rPr lang="en-US" dirty="0" err="1" smtClean="0"/>
              <a:t>pajanan</a:t>
            </a:r>
            <a:r>
              <a:rPr lang="en-US" dirty="0" smtClean="0"/>
              <a:t> </a:t>
            </a:r>
            <a:r>
              <a:rPr lang="en-US" dirty="0" err="1" smtClean="0"/>
              <a:t>atau</a:t>
            </a:r>
            <a:r>
              <a:rPr lang="en-US" dirty="0" smtClean="0"/>
              <a:t> </a:t>
            </a:r>
            <a:r>
              <a:rPr lang="en-US" dirty="0" err="1" smtClean="0"/>
              <a:t>agen</a:t>
            </a:r>
            <a:r>
              <a:rPr lang="en-US" dirty="0" smtClean="0"/>
              <a:t> </a:t>
            </a:r>
            <a:r>
              <a:rPr lang="en-US" dirty="0" err="1" smtClean="0"/>
              <a:t>lingkungan</a:t>
            </a:r>
            <a:r>
              <a:rPr lang="en-US" dirty="0" smtClean="0"/>
              <a:t> (</a:t>
            </a:r>
            <a:r>
              <a:rPr lang="en-US" dirty="0" err="1" smtClean="0"/>
              <a:t>fisik</a:t>
            </a:r>
            <a:r>
              <a:rPr lang="en-US" dirty="0" smtClean="0"/>
              <a:t>, </a:t>
            </a:r>
            <a:r>
              <a:rPr lang="en-US" dirty="0" err="1" smtClean="0"/>
              <a:t>radiasi</a:t>
            </a:r>
            <a:r>
              <a:rPr lang="en-US" dirty="0" smtClean="0"/>
              <a:t>, </a:t>
            </a:r>
            <a:r>
              <a:rPr lang="en-US" dirty="0" err="1" smtClean="0"/>
              <a:t>kimia</a:t>
            </a:r>
            <a:r>
              <a:rPr lang="en-US" dirty="0" smtClean="0"/>
              <a:t>, </a:t>
            </a:r>
            <a:r>
              <a:rPr lang="en-US" dirty="0" err="1" smtClean="0"/>
              <a:t>biologi</a:t>
            </a:r>
            <a:r>
              <a:rPr lang="en-US" dirty="0" smtClean="0"/>
              <a:t>, </a:t>
            </a:r>
            <a:r>
              <a:rPr lang="en-US" dirty="0" err="1" smtClean="0"/>
              <a:t>dan</a:t>
            </a:r>
            <a:r>
              <a:rPr lang="en-US" dirty="0" smtClean="0"/>
              <a:t> </a:t>
            </a:r>
            <a:r>
              <a:rPr lang="en-US" dirty="0" err="1" smtClean="0"/>
              <a:t>perilaku</a:t>
            </a:r>
            <a:r>
              <a:rPr lang="en-US" dirty="0" smtClean="0"/>
              <a:t>) </a:t>
            </a:r>
            <a:r>
              <a:rPr lang="en-US" dirty="0" err="1" smtClean="0"/>
              <a:t>melalui</a:t>
            </a:r>
            <a:r>
              <a:rPr lang="en-US" dirty="0" smtClean="0"/>
              <a:t> </a:t>
            </a:r>
            <a:r>
              <a:rPr lang="en-US" dirty="0" err="1" smtClean="0"/>
              <a:t>wahana</a:t>
            </a:r>
            <a:r>
              <a:rPr lang="en-US" dirty="0" smtClean="0"/>
              <a:t> </a:t>
            </a:r>
            <a:r>
              <a:rPr lang="en-US" dirty="0" err="1" smtClean="0"/>
              <a:t>udara</a:t>
            </a:r>
            <a:r>
              <a:rPr lang="en-US" dirty="0" smtClean="0"/>
              <a:t>, air, </a:t>
            </a:r>
            <a:r>
              <a:rPr lang="en-US" dirty="0" err="1" smtClean="0"/>
              <a:t>limbah</a:t>
            </a:r>
            <a:r>
              <a:rPr lang="en-US" dirty="0" smtClean="0"/>
              <a:t>, </a:t>
            </a:r>
            <a:r>
              <a:rPr lang="en-US" dirty="0" err="1" smtClean="0"/>
              <a:t>makanan</a:t>
            </a:r>
            <a:r>
              <a:rPr lang="en-US" dirty="0" smtClean="0"/>
              <a:t> </a:t>
            </a:r>
            <a:r>
              <a:rPr lang="en-US" dirty="0" err="1" smtClean="0"/>
              <a:t>dan</a:t>
            </a:r>
            <a:r>
              <a:rPr lang="en-US" dirty="0" smtClean="0"/>
              <a:t> </a:t>
            </a:r>
            <a:r>
              <a:rPr lang="en-US" dirty="0" err="1" smtClean="0"/>
              <a:t>minuman</a:t>
            </a:r>
            <a:r>
              <a:rPr lang="en-US" dirty="0" smtClean="0"/>
              <a:t>, </a:t>
            </a:r>
            <a:r>
              <a:rPr lang="en-US" dirty="0" err="1" smtClean="0"/>
              <a:t>vektor</a:t>
            </a:r>
            <a:r>
              <a:rPr lang="en-US" dirty="0" smtClean="0"/>
              <a:t> </a:t>
            </a:r>
            <a:r>
              <a:rPr lang="en-US" dirty="0" err="1" smtClean="0"/>
              <a:t>atau</a:t>
            </a:r>
            <a:r>
              <a:rPr lang="en-US" dirty="0" smtClean="0"/>
              <a:t> </a:t>
            </a:r>
            <a:r>
              <a:rPr lang="en-US" dirty="0" err="1" smtClean="0"/>
              <a:t>binatang</a:t>
            </a:r>
            <a:r>
              <a:rPr lang="en-US" dirty="0" smtClean="0"/>
              <a:t> </a:t>
            </a:r>
            <a:r>
              <a:rPr lang="en-US" dirty="0" err="1" smtClean="0"/>
              <a:t>pembawa</a:t>
            </a:r>
            <a:r>
              <a:rPr lang="en-US" dirty="0" smtClean="0"/>
              <a:t> </a:t>
            </a:r>
            <a:r>
              <a:rPr lang="en-US" dirty="0" err="1" smtClean="0"/>
              <a:t>penyakit</a:t>
            </a:r>
            <a:r>
              <a:rPr lang="en-US" dirty="0" smtClean="0"/>
              <a:t>, </a:t>
            </a:r>
            <a:r>
              <a:rPr lang="en-US" dirty="0" err="1" smtClean="0"/>
              <a:t>dan</a:t>
            </a:r>
            <a:r>
              <a:rPr lang="en-US" dirty="0" smtClean="0"/>
              <a:t> </a:t>
            </a:r>
            <a:r>
              <a:rPr lang="en-US" dirty="0" err="1" smtClean="0"/>
              <a:t>manusia</a:t>
            </a:r>
            <a:r>
              <a:rPr lang="en-US" dirty="0" smtClean="0"/>
              <a:t> </a:t>
            </a:r>
            <a:r>
              <a:rPr lang="en-US" dirty="0" err="1" smtClean="0"/>
              <a:t>di</a:t>
            </a:r>
            <a:r>
              <a:rPr lang="en-US" dirty="0" smtClean="0"/>
              <a:t> </a:t>
            </a:r>
            <a:r>
              <a:rPr lang="en-US" dirty="0" err="1" smtClean="0"/>
              <a:t>lingkungan</a:t>
            </a:r>
            <a:r>
              <a:rPr lang="en-US" dirty="0" smtClean="0"/>
              <a:t> </a:t>
            </a:r>
            <a:r>
              <a:rPr lang="en-US" dirty="0" err="1" smtClean="0"/>
              <a:t>pemukiman</a:t>
            </a:r>
            <a:r>
              <a:rPr lang="en-US" dirty="0" smtClean="0"/>
              <a:t>, </a:t>
            </a:r>
            <a:r>
              <a:rPr lang="en-US" dirty="0" err="1" smtClean="0"/>
              <a:t>tempat</a:t>
            </a:r>
            <a:r>
              <a:rPr lang="en-US" dirty="0" smtClean="0"/>
              <a:t> </a:t>
            </a:r>
            <a:r>
              <a:rPr lang="en-US" dirty="0" err="1" smtClean="0"/>
              <a:t>kerja</a:t>
            </a:r>
            <a:r>
              <a:rPr lang="en-US" dirty="0" smtClean="0"/>
              <a:t> </a:t>
            </a:r>
            <a:r>
              <a:rPr lang="en-US" dirty="0" err="1" smtClean="0"/>
              <a:t>atau</a:t>
            </a:r>
            <a:r>
              <a:rPr lang="en-US" dirty="0" smtClean="0"/>
              <a:t> </a:t>
            </a:r>
            <a:r>
              <a:rPr lang="en-US" dirty="0" err="1" smtClean="0"/>
              <a:t>sekolah</a:t>
            </a:r>
            <a:r>
              <a:rPr lang="en-US" dirty="0" smtClean="0"/>
              <a:t>, TTU </a:t>
            </a:r>
            <a:r>
              <a:rPr lang="en-US" dirty="0" err="1" smtClean="0"/>
              <a:t>maupun</a:t>
            </a:r>
            <a:r>
              <a:rPr lang="en-US" dirty="0" smtClean="0"/>
              <a:t> </a:t>
            </a:r>
            <a:r>
              <a:rPr lang="en-US" dirty="0" err="1" smtClean="0"/>
              <a:t>perjalanan</a:t>
            </a:r>
            <a:r>
              <a:rPr lang="en-US" dirty="0" smtClean="0"/>
              <a:t> dg </a:t>
            </a:r>
            <a:r>
              <a:rPr lang="en-US" dirty="0" err="1" smtClean="0"/>
              <a:t>risiko</a:t>
            </a:r>
            <a:r>
              <a:rPr lang="en-US" dirty="0" smtClean="0"/>
              <a:t> </a:t>
            </a:r>
            <a:r>
              <a:rPr lang="en-US" dirty="0" err="1" smtClean="0"/>
              <a:t>dampak</a:t>
            </a:r>
            <a:r>
              <a:rPr lang="en-US" dirty="0" smtClean="0"/>
              <a:t> </a:t>
            </a:r>
            <a:r>
              <a:rPr lang="en-US" dirty="0" err="1" smtClean="0"/>
              <a:t>kesehatan</a:t>
            </a:r>
            <a:r>
              <a:rPr lang="en-US" dirty="0" smtClean="0"/>
              <a:t> (</a:t>
            </a:r>
            <a:r>
              <a:rPr lang="en-US" dirty="0" err="1" smtClean="0"/>
              <a:t>kejadian</a:t>
            </a:r>
            <a:r>
              <a:rPr lang="en-US" dirty="0" smtClean="0"/>
              <a:t> </a:t>
            </a:r>
            <a:r>
              <a:rPr lang="en-US" dirty="0" err="1" smtClean="0"/>
              <a:t>penyakit</a:t>
            </a:r>
            <a:r>
              <a:rPr lang="en-US" dirty="0" smtClean="0"/>
              <a:t>) pd </a:t>
            </a:r>
            <a:r>
              <a:rPr lang="en-US" dirty="0" err="1" smtClean="0"/>
              <a:t>klp</a:t>
            </a:r>
            <a:r>
              <a:rPr lang="en-US" dirty="0" smtClean="0"/>
              <a:t> </a:t>
            </a:r>
            <a:r>
              <a:rPr lang="en-US" dirty="0" err="1" smtClean="0"/>
              <a:t>manusia</a:t>
            </a:r>
            <a:r>
              <a:rPr lang="en-US" dirty="0" smtClean="0"/>
              <a:t> </a:t>
            </a:r>
            <a:r>
              <a:rPr lang="en-US" dirty="0" err="1" smtClean="0"/>
              <a:t>atau</a:t>
            </a:r>
            <a:r>
              <a:rPr lang="en-US" dirty="0" smtClean="0"/>
              <a:t> </a:t>
            </a:r>
            <a:r>
              <a:rPr lang="en-US" dirty="0" err="1" smtClean="0"/>
              <a:t>masyarakat</a:t>
            </a:r>
            <a:r>
              <a:rPr lang="en-US" dirty="0" smtClean="0"/>
              <a:t>.</a:t>
            </a:r>
          </a:p>
          <a:p>
            <a:endParaRPr lang="en-US" dirty="0"/>
          </a:p>
        </p:txBody>
      </p:sp>
      <p:sp>
        <p:nvSpPr>
          <p:cNvPr id="7" name="Slide Number Placeholder 6"/>
          <p:cNvSpPr>
            <a:spLocks noGrp="1"/>
          </p:cNvSpPr>
          <p:nvPr>
            <p:ph type="sldNum" sz="quarter" idx="12"/>
          </p:nvPr>
        </p:nvSpPr>
        <p:spPr/>
        <p:txBody>
          <a:bodyPr/>
          <a:lstStyle/>
          <a:p>
            <a:fld id="{160E23AA-DA2C-441B-87F3-80FF96CB679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err="1" smtClean="0"/>
              <a:t>Pendekatan</a:t>
            </a:r>
            <a:r>
              <a:rPr lang="en-US" dirty="0" smtClean="0"/>
              <a:t> </a:t>
            </a:r>
            <a:r>
              <a:rPr lang="en-US" dirty="0" err="1" smtClean="0"/>
              <a:t>Epidemiologi</a:t>
            </a:r>
            <a:r>
              <a:rPr lang="en-US" dirty="0" smtClean="0"/>
              <a:t> </a:t>
            </a:r>
            <a:r>
              <a:rPr lang="en-US" dirty="0" err="1" smtClean="0"/>
              <a:t>Kesehatan</a:t>
            </a:r>
            <a:r>
              <a:rPr lang="en-US" dirty="0" smtClean="0"/>
              <a:t> </a:t>
            </a:r>
            <a:r>
              <a:rPr lang="en-US" dirty="0" err="1" smtClean="0"/>
              <a:t>Lingkungan</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r>
              <a:rPr lang="en-US" dirty="0" err="1" smtClean="0"/>
              <a:t>Identifikasi</a:t>
            </a:r>
            <a:r>
              <a:rPr lang="en-US" dirty="0" smtClean="0"/>
              <a:t> </a:t>
            </a:r>
            <a:r>
              <a:rPr lang="en-US" dirty="0" err="1" smtClean="0"/>
              <a:t>penyakit</a:t>
            </a:r>
            <a:r>
              <a:rPr lang="en-US" dirty="0" smtClean="0"/>
              <a:t> </a:t>
            </a:r>
            <a:r>
              <a:rPr lang="en-US" dirty="0" err="1" smtClean="0"/>
              <a:t>atau</a:t>
            </a:r>
            <a:r>
              <a:rPr lang="en-US" dirty="0" smtClean="0"/>
              <a:t> </a:t>
            </a:r>
            <a:r>
              <a:rPr lang="en-US" dirty="0" err="1" smtClean="0"/>
              <a:t>cedera</a:t>
            </a:r>
            <a:r>
              <a:rPr lang="en-US" dirty="0" smtClean="0"/>
              <a:t>, </a:t>
            </a:r>
            <a:r>
              <a:rPr lang="en-US" dirty="0" err="1" smtClean="0"/>
              <a:t>serta</a:t>
            </a:r>
            <a:r>
              <a:rPr lang="en-US" dirty="0" smtClean="0"/>
              <a:t> </a:t>
            </a:r>
            <a:r>
              <a:rPr lang="en-US" dirty="0" err="1" smtClean="0"/>
              <a:t>karakterisasi</a:t>
            </a:r>
            <a:r>
              <a:rPr lang="en-US" dirty="0" smtClean="0"/>
              <a:t> </a:t>
            </a:r>
            <a:r>
              <a:rPr lang="en-US" dirty="0" err="1" smtClean="0"/>
              <a:t>populasi</a:t>
            </a:r>
            <a:r>
              <a:rPr lang="en-US" dirty="0" smtClean="0"/>
              <a:t> </a:t>
            </a:r>
            <a:r>
              <a:rPr lang="en-US" dirty="0" err="1" smtClean="0"/>
              <a:t>eksposed</a:t>
            </a:r>
            <a:r>
              <a:rPr lang="en-US" dirty="0" smtClean="0"/>
              <a:t> </a:t>
            </a:r>
            <a:r>
              <a:rPr lang="en-US" dirty="0" err="1" smtClean="0"/>
              <a:t>dan</a:t>
            </a:r>
            <a:r>
              <a:rPr lang="en-US" dirty="0" smtClean="0"/>
              <a:t> </a:t>
            </a:r>
            <a:r>
              <a:rPr lang="en-US" dirty="0" err="1" smtClean="0"/>
              <a:t>kontrol</a:t>
            </a:r>
            <a:r>
              <a:rPr lang="en-US" dirty="0" smtClean="0"/>
              <a:t> </a:t>
            </a:r>
            <a:r>
              <a:rPr lang="en-US" dirty="0" err="1" smtClean="0"/>
              <a:t>menurut</a:t>
            </a:r>
            <a:r>
              <a:rPr lang="en-US" dirty="0" smtClean="0"/>
              <a:t> </a:t>
            </a:r>
            <a:r>
              <a:rPr lang="en-US" dirty="0" err="1" smtClean="0"/>
              <a:t>ciri-ciri</a:t>
            </a:r>
            <a:r>
              <a:rPr lang="en-US" dirty="0" smtClean="0"/>
              <a:t> yang </a:t>
            </a:r>
            <a:r>
              <a:rPr lang="en-US" dirty="0" err="1" smtClean="0"/>
              <a:t>dipilih</a:t>
            </a:r>
            <a:r>
              <a:rPr lang="en-US" dirty="0" smtClean="0"/>
              <a:t> (</a:t>
            </a:r>
            <a:r>
              <a:rPr lang="en-US" dirty="0" err="1" smtClean="0"/>
              <a:t>umur</a:t>
            </a:r>
            <a:r>
              <a:rPr lang="en-US" dirty="0" smtClean="0"/>
              <a:t>, </a:t>
            </a:r>
            <a:r>
              <a:rPr lang="en-US" dirty="0" err="1" smtClean="0"/>
              <a:t>seks</a:t>
            </a:r>
            <a:r>
              <a:rPr lang="en-US" dirty="0" smtClean="0"/>
              <a:t>, </a:t>
            </a:r>
            <a:r>
              <a:rPr lang="en-US" dirty="0" err="1" smtClean="0"/>
              <a:t>ras</a:t>
            </a:r>
            <a:r>
              <a:rPr lang="en-US" dirty="0" smtClean="0"/>
              <a:t>, status </a:t>
            </a:r>
            <a:r>
              <a:rPr lang="en-US" dirty="0" err="1" smtClean="0"/>
              <a:t>sosek</a:t>
            </a:r>
            <a:r>
              <a:rPr lang="en-US" dirty="0" smtClean="0"/>
              <a:t>, </a:t>
            </a:r>
            <a:r>
              <a:rPr lang="en-US" dirty="0" err="1" smtClean="0"/>
              <a:t>tempat</a:t>
            </a:r>
            <a:r>
              <a:rPr lang="en-US" dirty="0" smtClean="0"/>
              <a:t> </a:t>
            </a:r>
            <a:r>
              <a:rPr lang="en-US" dirty="0" err="1" smtClean="0"/>
              <a:t>kerja</a:t>
            </a:r>
            <a:r>
              <a:rPr lang="en-US" dirty="0" smtClean="0"/>
              <a:t>, </a:t>
            </a:r>
            <a:r>
              <a:rPr lang="en-US" dirty="0" err="1" smtClean="0"/>
              <a:t>dll</a:t>
            </a:r>
            <a:r>
              <a:rPr lang="en-US" dirty="0" smtClean="0"/>
              <a:t>) </a:t>
            </a:r>
            <a:r>
              <a:rPr lang="en-US" dirty="0" err="1" smtClean="0"/>
              <a:t>dan</a:t>
            </a:r>
            <a:r>
              <a:rPr lang="en-US" dirty="0" smtClean="0"/>
              <a:t> </a:t>
            </a:r>
            <a:r>
              <a:rPr lang="en-US" dirty="0" err="1" smtClean="0"/>
              <a:t>mencoba</a:t>
            </a:r>
            <a:r>
              <a:rPr lang="en-US" dirty="0" smtClean="0"/>
              <a:t> </a:t>
            </a:r>
            <a:r>
              <a:rPr lang="en-US" dirty="0" err="1" smtClean="0"/>
              <a:t>mengaitkan</a:t>
            </a:r>
            <a:r>
              <a:rPr lang="en-US" dirty="0" smtClean="0"/>
              <a:t> </a:t>
            </a:r>
            <a:r>
              <a:rPr lang="en-US" dirty="0" err="1" smtClean="0"/>
              <a:t>hubungan</a:t>
            </a:r>
            <a:r>
              <a:rPr lang="en-US" dirty="0" smtClean="0"/>
              <a:t> </a:t>
            </a:r>
            <a:r>
              <a:rPr lang="en-US" dirty="0" err="1" smtClean="0"/>
              <a:t>kausal</a:t>
            </a:r>
            <a:r>
              <a:rPr lang="en-US" dirty="0" smtClean="0"/>
              <a:t> </a:t>
            </a:r>
            <a:r>
              <a:rPr lang="en-US" dirty="0" err="1" smtClean="0"/>
              <a:t>mulai</a:t>
            </a:r>
            <a:r>
              <a:rPr lang="en-US" dirty="0" smtClean="0"/>
              <a:t> </a:t>
            </a:r>
            <a:r>
              <a:rPr lang="en-US" dirty="0" err="1" smtClean="0"/>
              <a:t>dari</a:t>
            </a:r>
            <a:r>
              <a:rPr lang="en-US" dirty="0" smtClean="0"/>
              <a:t> </a:t>
            </a:r>
            <a:r>
              <a:rPr lang="en-US" dirty="0" err="1" smtClean="0"/>
              <a:t>efek</a:t>
            </a:r>
            <a:r>
              <a:rPr lang="en-US" dirty="0" smtClean="0"/>
              <a:t> </a:t>
            </a:r>
            <a:r>
              <a:rPr lang="en-US" dirty="0" err="1" smtClean="0"/>
              <a:t>penyakit</a:t>
            </a:r>
            <a:r>
              <a:rPr lang="en-US" dirty="0" smtClean="0"/>
              <a:t> </a:t>
            </a:r>
            <a:r>
              <a:rPr lang="en-US" dirty="0" err="1" smtClean="0"/>
              <a:t>berbalik</a:t>
            </a:r>
            <a:r>
              <a:rPr lang="en-US" dirty="0" smtClean="0"/>
              <a:t> </a:t>
            </a:r>
            <a:r>
              <a:rPr lang="en-US" dirty="0" err="1" smtClean="0"/>
              <a:t>kpd</a:t>
            </a:r>
            <a:r>
              <a:rPr lang="en-US" dirty="0" smtClean="0"/>
              <a:t> </a:t>
            </a:r>
            <a:r>
              <a:rPr lang="en-US" dirty="0" err="1" smtClean="0"/>
              <a:t>eksposure</a:t>
            </a:r>
            <a:endParaRPr lang="en-US" dirty="0" smtClean="0"/>
          </a:p>
        </p:txBody>
      </p:sp>
      <p:sp>
        <p:nvSpPr>
          <p:cNvPr id="9" name="Slide Number Placeholder 8"/>
          <p:cNvSpPr>
            <a:spLocks noGrp="1"/>
          </p:cNvSpPr>
          <p:nvPr>
            <p:ph type="sldNum" sz="quarter" idx="12"/>
          </p:nvPr>
        </p:nvSpPr>
        <p:spPr/>
        <p:txBody>
          <a:bodyPr/>
          <a:lstStyle/>
          <a:p>
            <a:fld id="{160E23AA-DA2C-441B-87F3-80FF96CB679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err="1" smtClean="0"/>
              <a:t>Pendekatan</a:t>
            </a:r>
            <a:r>
              <a:rPr lang="en-US" dirty="0" smtClean="0"/>
              <a:t> </a:t>
            </a:r>
            <a:r>
              <a:rPr lang="en-US" dirty="0" err="1" smtClean="0"/>
              <a:t>Epidemiologi</a:t>
            </a:r>
            <a:r>
              <a:rPr lang="en-US" dirty="0" smtClean="0"/>
              <a:t> </a:t>
            </a:r>
            <a:r>
              <a:rPr lang="en-US" dirty="0" err="1" smtClean="0"/>
              <a:t>Kesehatan</a:t>
            </a:r>
            <a:r>
              <a:rPr lang="en-US" dirty="0" smtClean="0"/>
              <a:t> </a:t>
            </a:r>
            <a:r>
              <a:rPr lang="en-US" dirty="0" err="1" smtClean="0"/>
              <a:t>Lingkungan</a:t>
            </a:r>
            <a:endParaRPr lang="en-US" dirty="0"/>
          </a:p>
        </p:txBody>
      </p:sp>
      <p:sp>
        <p:nvSpPr>
          <p:cNvPr id="3" name="Content Placeholder 2"/>
          <p:cNvSpPr>
            <a:spLocks noGrp="1"/>
          </p:cNvSpPr>
          <p:nvPr>
            <p:ph idx="1"/>
          </p:nvPr>
        </p:nvSpPr>
        <p:spPr>
          <a:xfrm>
            <a:off x="457200" y="2209800"/>
            <a:ext cx="8229600" cy="3916363"/>
          </a:xfrm>
        </p:spPr>
        <p:txBody>
          <a:bodyPr>
            <a:normAutofit/>
          </a:bodyPr>
          <a:lstStyle/>
          <a:p>
            <a:r>
              <a:rPr lang="en-US" dirty="0" err="1" smtClean="0"/>
              <a:t>Identifikasi</a:t>
            </a:r>
            <a:r>
              <a:rPr lang="en-US" dirty="0" smtClean="0"/>
              <a:t> exposure, </a:t>
            </a:r>
            <a:r>
              <a:rPr lang="en-US" dirty="0" err="1" smtClean="0"/>
              <a:t>serta</a:t>
            </a:r>
            <a:r>
              <a:rPr lang="en-US" dirty="0" smtClean="0"/>
              <a:t> </a:t>
            </a:r>
            <a:r>
              <a:rPr lang="en-US" dirty="0" err="1" smtClean="0"/>
              <a:t>karakterisasi</a:t>
            </a:r>
            <a:r>
              <a:rPr lang="en-US" dirty="0" smtClean="0"/>
              <a:t> </a:t>
            </a:r>
            <a:r>
              <a:rPr lang="en-US" dirty="0" err="1" smtClean="0"/>
              <a:t>populasi</a:t>
            </a:r>
            <a:r>
              <a:rPr lang="en-US" dirty="0" smtClean="0"/>
              <a:t> </a:t>
            </a:r>
            <a:r>
              <a:rPr lang="en-US" dirty="0" err="1" smtClean="0"/>
              <a:t>ekspose</a:t>
            </a:r>
            <a:r>
              <a:rPr lang="en-US" dirty="0" smtClean="0"/>
              <a:t> </a:t>
            </a:r>
            <a:r>
              <a:rPr lang="en-US" dirty="0" err="1" smtClean="0"/>
              <a:t>dan</a:t>
            </a:r>
            <a:r>
              <a:rPr lang="en-US" dirty="0" smtClean="0"/>
              <a:t> </a:t>
            </a:r>
            <a:r>
              <a:rPr lang="en-US" dirty="0" err="1" smtClean="0"/>
              <a:t>kontrol</a:t>
            </a:r>
            <a:r>
              <a:rPr lang="en-US" dirty="0" smtClean="0"/>
              <a:t>, </a:t>
            </a:r>
            <a:r>
              <a:rPr lang="en-US" dirty="0" err="1" smtClean="0"/>
              <a:t>lalu</a:t>
            </a:r>
            <a:r>
              <a:rPr lang="en-US" dirty="0" smtClean="0"/>
              <a:t> </a:t>
            </a:r>
            <a:r>
              <a:rPr lang="en-US" dirty="0" err="1" smtClean="0"/>
              <a:t>mencari</a:t>
            </a:r>
            <a:r>
              <a:rPr lang="en-US" dirty="0" smtClean="0"/>
              <a:t> </a:t>
            </a:r>
            <a:r>
              <a:rPr lang="en-US" dirty="0" err="1" smtClean="0"/>
              <a:t>efek</a:t>
            </a:r>
            <a:r>
              <a:rPr lang="en-US" dirty="0" smtClean="0"/>
              <a:t> </a:t>
            </a:r>
            <a:r>
              <a:rPr lang="en-US" dirty="0" err="1" smtClean="0"/>
              <a:t>penyakit</a:t>
            </a:r>
            <a:r>
              <a:rPr lang="en-US" dirty="0" smtClean="0"/>
              <a:t> </a:t>
            </a:r>
            <a:r>
              <a:rPr lang="en-US" dirty="0" err="1" smtClean="0"/>
              <a:t>yg</a:t>
            </a:r>
            <a:r>
              <a:rPr lang="en-US" dirty="0" smtClean="0"/>
              <a:t> </a:t>
            </a:r>
            <a:r>
              <a:rPr lang="en-US" dirty="0" err="1" smtClean="0"/>
              <a:t>mungkin</a:t>
            </a:r>
            <a:r>
              <a:rPr lang="en-US" dirty="0" smtClean="0"/>
              <a:t> </a:t>
            </a:r>
            <a:r>
              <a:rPr lang="en-US" dirty="0" err="1" smtClean="0"/>
              <a:t>terjadi</a:t>
            </a:r>
            <a:r>
              <a:rPr lang="en-US" dirty="0" smtClean="0"/>
              <a:t> (</a:t>
            </a:r>
            <a:r>
              <a:rPr lang="en-US" dirty="0" err="1" smtClean="0"/>
              <a:t>disini</a:t>
            </a:r>
            <a:r>
              <a:rPr lang="en-US" dirty="0" smtClean="0"/>
              <a:t>, exposure [</a:t>
            </a:r>
            <a:r>
              <a:rPr lang="en-US" dirty="0" err="1" smtClean="0"/>
              <a:t>bukan</a:t>
            </a:r>
            <a:r>
              <a:rPr lang="en-US" dirty="0" smtClean="0"/>
              <a:t> </a:t>
            </a:r>
            <a:r>
              <a:rPr lang="en-US" dirty="0" err="1" smtClean="0"/>
              <a:t>penyakit</a:t>
            </a:r>
            <a:r>
              <a:rPr lang="en-US" dirty="0" smtClean="0"/>
              <a:t>] </a:t>
            </a:r>
            <a:r>
              <a:rPr lang="en-US" dirty="0" err="1" smtClean="0"/>
              <a:t>yg</a:t>
            </a:r>
            <a:r>
              <a:rPr lang="en-US" dirty="0" smtClean="0"/>
              <a:t> </a:t>
            </a:r>
            <a:r>
              <a:rPr lang="en-US" dirty="0" err="1" smtClean="0"/>
              <a:t>mengawali</a:t>
            </a:r>
            <a:r>
              <a:rPr lang="en-US" dirty="0" smtClean="0"/>
              <a:t> </a:t>
            </a:r>
            <a:r>
              <a:rPr lang="en-US" dirty="0" err="1" smtClean="0"/>
              <a:t>studi</a:t>
            </a:r>
            <a:r>
              <a:rPr lang="en-US" dirty="0" smtClean="0"/>
              <a:t>)</a:t>
            </a:r>
            <a:endParaRPr lang="en-US" dirty="0"/>
          </a:p>
        </p:txBody>
      </p:sp>
      <p:sp>
        <p:nvSpPr>
          <p:cNvPr id="9" name="Slide Number Placeholder 8"/>
          <p:cNvSpPr>
            <a:spLocks noGrp="1"/>
          </p:cNvSpPr>
          <p:nvPr>
            <p:ph type="sldNum" sz="quarter" idx="12"/>
          </p:nvPr>
        </p:nvSpPr>
        <p:spPr/>
        <p:txBody>
          <a:bodyPr/>
          <a:lstStyle/>
          <a:p>
            <a:fld id="{160E23AA-DA2C-441B-87F3-80FF96CB679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Faktor-Faktor Kesehatan Lingkungan</a:t>
            </a:r>
            <a:endParaRPr lang="id-ID" dirty="0"/>
          </a:p>
        </p:txBody>
      </p:sp>
      <p:sp>
        <p:nvSpPr>
          <p:cNvPr id="4" name="Slide Number Placeholder 3"/>
          <p:cNvSpPr>
            <a:spLocks noGrp="1"/>
          </p:cNvSpPr>
          <p:nvPr>
            <p:ph type="sldNum" sz="quarter" idx="12"/>
          </p:nvPr>
        </p:nvSpPr>
        <p:spPr/>
        <p:txBody>
          <a:bodyPr/>
          <a:lstStyle/>
          <a:p>
            <a:fld id="{160E23AA-DA2C-441B-87F3-80FF96CB679F}" type="slidenum">
              <a:rPr lang="en-US" smtClean="0"/>
              <a:pPr/>
              <a:t>15</a:t>
            </a:fld>
            <a:endParaRPr lang="en-US"/>
          </a:p>
        </p:txBody>
      </p:sp>
      <p:sp>
        <p:nvSpPr>
          <p:cNvPr id="5" name="Rectangle 3"/>
          <p:cNvSpPr>
            <a:spLocks noGrp="1" noChangeArrowheads="1"/>
          </p:cNvSpPr>
          <p:nvPr>
            <p:ph idx="1"/>
          </p:nvPr>
        </p:nvSpPr>
        <p:spPr/>
        <p:txBody>
          <a:bodyPr/>
          <a:lstStyle/>
          <a:p>
            <a:pPr eaLnBrk="1" hangingPunct="1"/>
            <a:r>
              <a:rPr lang="en-US" dirty="0" err="1" smtClean="0"/>
              <a:t>Faktor</a:t>
            </a:r>
            <a:r>
              <a:rPr lang="en-US" dirty="0" smtClean="0"/>
              <a:t> </a:t>
            </a:r>
            <a:r>
              <a:rPr lang="en-US" dirty="0" err="1" smtClean="0"/>
              <a:t>lingkungan</a:t>
            </a:r>
            <a:r>
              <a:rPr lang="en-US" dirty="0" smtClean="0"/>
              <a:t> </a:t>
            </a:r>
            <a:r>
              <a:rPr lang="en-US" dirty="0" err="1" smtClean="0"/>
              <a:t>lebih</a:t>
            </a:r>
            <a:r>
              <a:rPr lang="en-US" dirty="0" smtClean="0"/>
              <a:t> </a:t>
            </a:r>
            <a:r>
              <a:rPr lang="en-US" dirty="0" err="1" smtClean="0"/>
              <a:t>ditonjolkan</a:t>
            </a:r>
            <a:endParaRPr lang="en-US" dirty="0" smtClean="0"/>
          </a:p>
          <a:p>
            <a:pPr eaLnBrk="1" hangingPunct="1"/>
            <a:r>
              <a:rPr lang="en-US" dirty="0" err="1" smtClean="0"/>
              <a:t>Kawasan</a:t>
            </a:r>
            <a:r>
              <a:rPr lang="en-US" dirty="0" smtClean="0"/>
              <a:t>: </a:t>
            </a:r>
          </a:p>
          <a:p>
            <a:pPr lvl="1" eaLnBrk="1" hangingPunct="1"/>
            <a:r>
              <a:rPr lang="en-US" dirty="0" err="1" smtClean="0"/>
              <a:t>Lingkungan</a:t>
            </a:r>
            <a:r>
              <a:rPr lang="en-US" dirty="0" smtClean="0"/>
              <a:t> </a:t>
            </a:r>
            <a:r>
              <a:rPr lang="en-US" dirty="0" err="1" smtClean="0"/>
              <a:t>kerja</a:t>
            </a:r>
            <a:endParaRPr lang="en-US" dirty="0" smtClean="0"/>
          </a:p>
          <a:p>
            <a:pPr lvl="1" eaLnBrk="1" hangingPunct="1"/>
            <a:r>
              <a:rPr lang="en-US" dirty="0" err="1" smtClean="0"/>
              <a:t>Lingkungan</a:t>
            </a:r>
            <a:r>
              <a:rPr lang="en-US" dirty="0" smtClean="0"/>
              <a:t> </a:t>
            </a:r>
            <a:r>
              <a:rPr lang="en-US" dirty="0" err="1" smtClean="0"/>
              <a:t>pemukiman</a:t>
            </a:r>
            <a:endParaRPr lang="en-US" dirty="0" smtClean="0"/>
          </a:p>
          <a:p>
            <a:pPr lvl="1" eaLnBrk="1" hangingPunct="1"/>
            <a:r>
              <a:rPr lang="en-US" dirty="0" err="1" smtClean="0"/>
              <a:t>Tempat-tempat</a:t>
            </a:r>
            <a:r>
              <a:rPr lang="en-US" dirty="0" smtClean="0"/>
              <a:t> </a:t>
            </a:r>
            <a:r>
              <a:rPr lang="en-US" dirty="0" err="1" smtClean="0"/>
              <a:t>umum</a:t>
            </a:r>
            <a:r>
              <a:rPr lang="en-US" dirty="0" smtClean="0"/>
              <a:t> </a:t>
            </a:r>
            <a:r>
              <a:rPr lang="en-US" dirty="0" err="1" smtClean="0"/>
              <a:t>dan</a:t>
            </a:r>
            <a:r>
              <a:rPr lang="en-US" dirty="0" smtClean="0"/>
              <a:t> </a:t>
            </a:r>
            <a:r>
              <a:rPr lang="en-US" dirty="0" err="1" smtClean="0"/>
              <a:t>transportasi</a:t>
            </a:r>
            <a:endParaRPr lang="en-US" dirty="0" smtClean="0"/>
          </a:p>
          <a:p>
            <a:pPr lvl="1" eaLnBrk="1" hangingPunct="1"/>
            <a:r>
              <a:rPr lang="en-US" dirty="0" smtClean="0"/>
              <a:t>Wilayah habitat </a:t>
            </a:r>
            <a:r>
              <a:rPr lang="en-US" dirty="0" err="1" smtClean="0"/>
              <a:t>manusia</a:t>
            </a:r>
            <a:r>
              <a:rPr lang="en-US" dirty="0" smtClean="0"/>
              <a:t> </a:t>
            </a:r>
            <a:r>
              <a:rPr lang="en-US" dirty="0" smtClean="0">
                <a:sym typeface="Wingdings" pitchFamily="2" charset="2"/>
              </a:rPr>
              <a:t> </a:t>
            </a:r>
            <a:r>
              <a:rPr lang="en-US" dirty="0" err="1" smtClean="0">
                <a:sym typeface="Wingdings" pitchFamily="2" charset="2"/>
              </a:rPr>
              <a:t>daerah</a:t>
            </a:r>
            <a:r>
              <a:rPr lang="en-US" dirty="0" smtClean="0">
                <a:sym typeface="Wingdings" pitchFamily="2" charset="2"/>
              </a:rPr>
              <a:t> </a:t>
            </a:r>
            <a:r>
              <a:rPr lang="en-US" dirty="0" err="1" smtClean="0">
                <a:sym typeface="Wingdings" pitchFamily="2" charset="2"/>
              </a:rPr>
              <a:t>aliran</a:t>
            </a:r>
            <a:r>
              <a:rPr lang="en-US" dirty="0" smtClean="0">
                <a:sym typeface="Wingdings" pitchFamily="2" charset="2"/>
              </a:rPr>
              <a:t> </a:t>
            </a:r>
            <a:r>
              <a:rPr lang="en-US" dirty="0" err="1" smtClean="0">
                <a:sym typeface="Wingdings" pitchFamily="2" charset="2"/>
              </a:rPr>
              <a:t>sungai</a:t>
            </a:r>
            <a:r>
              <a:rPr lang="en-US" dirty="0" smtClean="0">
                <a:sym typeface="Wingdings" pitchFamily="2" charset="2"/>
              </a:rPr>
              <a:t>, </a:t>
            </a:r>
            <a:r>
              <a:rPr lang="en-US" dirty="0" err="1" smtClean="0">
                <a:sym typeface="Wingdings" pitchFamily="2" charset="2"/>
              </a:rPr>
              <a:t>daerah</a:t>
            </a:r>
            <a:r>
              <a:rPr lang="en-US" dirty="0" smtClean="0">
                <a:sym typeface="Wingdings" pitchFamily="2" charset="2"/>
              </a:rPr>
              <a:t> </a:t>
            </a:r>
            <a:r>
              <a:rPr lang="en-US" dirty="0" err="1" smtClean="0">
                <a:sym typeface="Wingdings" pitchFamily="2" charset="2"/>
              </a:rPr>
              <a:t>pantai</a:t>
            </a:r>
            <a:r>
              <a:rPr lang="en-US" dirty="0" smtClean="0">
                <a:sym typeface="Wingdings" pitchFamily="2" charset="2"/>
              </a:rPr>
              <a:t>, </a:t>
            </a:r>
            <a:r>
              <a:rPr lang="en-US" dirty="0" err="1" smtClean="0">
                <a:sym typeface="Wingdings" pitchFamily="2" charset="2"/>
              </a:rPr>
              <a:t>daerah</a:t>
            </a:r>
            <a:r>
              <a:rPr lang="en-US" dirty="0" smtClean="0">
                <a:sym typeface="Wingdings" pitchFamily="2" charset="2"/>
              </a:rPr>
              <a:t> </a:t>
            </a:r>
            <a:r>
              <a:rPr lang="en-US" dirty="0" err="1" smtClean="0">
                <a:sym typeface="Wingdings" pitchFamily="2" charset="2"/>
              </a:rPr>
              <a:t>pegunungan</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Faktor-Faktor Kesehatan Lingkungan</a:t>
            </a:r>
            <a:endParaRPr lang="id-ID" dirty="0"/>
          </a:p>
        </p:txBody>
      </p:sp>
      <p:sp>
        <p:nvSpPr>
          <p:cNvPr id="4" name="Slide Number Placeholder 3"/>
          <p:cNvSpPr>
            <a:spLocks noGrp="1"/>
          </p:cNvSpPr>
          <p:nvPr>
            <p:ph type="sldNum" sz="quarter" idx="12"/>
          </p:nvPr>
        </p:nvSpPr>
        <p:spPr/>
        <p:txBody>
          <a:bodyPr/>
          <a:lstStyle/>
          <a:p>
            <a:fld id="{160E23AA-DA2C-441B-87F3-80FF96CB679F}" type="slidenum">
              <a:rPr lang="en-US" smtClean="0"/>
              <a:pPr/>
              <a:t>16</a:t>
            </a:fld>
            <a:endParaRPr lang="en-US"/>
          </a:p>
        </p:txBody>
      </p:sp>
      <p:sp>
        <p:nvSpPr>
          <p:cNvPr id="5" name="Rectangle 3"/>
          <p:cNvSpPr>
            <a:spLocks noGrp="1" noChangeArrowheads="1"/>
          </p:cNvSpPr>
          <p:nvPr>
            <p:ph idx="1"/>
          </p:nvPr>
        </p:nvSpPr>
        <p:spPr/>
        <p:txBody>
          <a:bodyPr/>
          <a:lstStyle/>
          <a:p>
            <a:pPr eaLnBrk="1" hangingPunct="1"/>
            <a:r>
              <a:rPr lang="en-US" sz="2800" dirty="0" smtClean="0"/>
              <a:t>Agent yang </a:t>
            </a:r>
            <a:r>
              <a:rPr lang="en-US" sz="2800" dirty="0" err="1" smtClean="0"/>
              <a:t>berpotensi</a:t>
            </a:r>
            <a:r>
              <a:rPr lang="en-US" sz="2800" dirty="0" smtClean="0"/>
              <a:t> </a:t>
            </a:r>
            <a:r>
              <a:rPr lang="en-US" sz="2800" dirty="0" err="1" smtClean="0"/>
              <a:t>bahaya</a:t>
            </a:r>
            <a:r>
              <a:rPr lang="en-US" sz="2800" dirty="0" smtClean="0"/>
              <a:t> </a:t>
            </a:r>
            <a:r>
              <a:rPr lang="en-US" sz="2800" dirty="0" err="1" smtClean="0"/>
              <a:t>penyakit</a:t>
            </a:r>
            <a:r>
              <a:rPr lang="en-US" sz="2800" dirty="0" smtClean="0"/>
              <a:t> </a:t>
            </a:r>
            <a:r>
              <a:rPr lang="en-US" sz="2800" dirty="0" err="1" smtClean="0"/>
              <a:t>dapat</a:t>
            </a:r>
            <a:r>
              <a:rPr lang="en-US" sz="2800" dirty="0" smtClean="0"/>
              <a:t> </a:t>
            </a:r>
            <a:r>
              <a:rPr lang="en-US" sz="2800" dirty="0" err="1" smtClean="0"/>
              <a:t>dikelompokkan</a:t>
            </a:r>
            <a:r>
              <a:rPr lang="en-US" sz="2800" dirty="0" smtClean="0"/>
              <a:t> </a:t>
            </a:r>
            <a:r>
              <a:rPr lang="en-US" sz="2800" dirty="0" err="1" smtClean="0"/>
              <a:t>sbb</a:t>
            </a:r>
            <a:r>
              <a:rPr lang="en-US" sz="2800" dirty="0" smtClean="0"/>
              <a:t>:</a:t>
            </a:r>
          </a:p>
          <a:p>
            <a:pPr lvl="1" eaLnBrk="1" hangingPunct="1"/>
            <a:r>
              <a:rPr lang="en-US" sz="2400" dirty="0" err="1" smtClean="0">
                <a:solidFill>
                  <a:srgbClr val="00CCFF"/>
                </a:solidFill>
              </a:rPr>
              <a:t>Golongan</a:t>
            </a:r>
            <a:r>
              <a:rPr lang="en-US" sz="2400" dirty="0" smtClean="0">
                <a:solidFill>
                  <a:srgbClr val="00CCFF"/>
                </a:solidFill>
              </a:rPr>
              <a:t> </a:t>
            </a:r>
            <a:r>
              <a:rPr lang="en-US" sz="2400" dirty="0" err="1" smtClean="0">
                <a:solidFill>
                  <a:srgbClr val="00CCFF"/>
                </a:solidFill>
              </a:rPr>
              <a:t>fisik</a:t>
            </a:r>
            <a:r>
              <a:rPr lang="en-US" sz="2400" dirty="0" smtClean="0"/>
              <a:t>: </a:t>
            </a:r>
            <a:r>
              <a:rPr lang="en-US" sz="2400" dirty="0" err="1" smtClean="0"/>
              <a:t>kebisingan</a:t>
            </a:r>
            <a:r>
              <a:rPr lang="en-US" sz="2400" dirty="0" smtClean="0"/>
              <a:t>, </a:t>
            </a:r>
            <a:r>
              <a:rPr lang="en-US" sz="2400" dirty="0" err="1" smtClean="0"/>
              <a:t>radiasi</a:t>
            </a:r>
            <a:r>
              <a:rPr lang="en-US" sz="2400" dirty="0" smtClean="0"/>
              <a:t>, </a:t>
            </a:r>
            <a:r>
              <a:rPr lang="en-US" sz="2400" dirty="0" err="1" smtClean="0"/>
              <a:t>cuaca</a:t>
            </a:r>
            <a:r>
              <a:rPr lang="en-US" sz="2400" dirty="0" smtClean="0"/>
              <a:t> </a:t>
            </a:r>
            <a:r>
              <a:rPr lang="en-US" sz="2400" dirty="0" err="1" smtClean="0"/>
              <a:t>panas</a:t>
            </a:r>
            <a:r>
              <a:rPr lang="en-US" sz="2400" dirty="0" smtClean="0"/>
              <a:t>, </a:t>
            </a:r>
            <a:r>
              <a:rPr lang="en-US" sz="2400" dirty="0" err="1" smtClean="0"/>
              <a:t>dll</a:t>
            </a:r>
            <a:endParaRPr lang="en-US" sz="2400" dirty="0" smtClean="0"/>
          </a:p>
          <a:p>
            <a:pPr lvl="1" eaLnBrk="1" hangingPunct="1"/>
            <a:r>
              <a:rPr lang="en-US" sz="2400" dirty="0" err="1" smtClean="0">
                <a:solidFill>
                  <a:srgbClr val="00CCFF"/>
                </a:solidFill>
              </a:rPr>
              <a:t>Golongan</a:t>
            </a:r>
            <a:r>
              <a:rPr lang="en-US" sz="2400" dirty="0" smtClean="0"/>
              <a:t> </a:t>
            </a:r>
            <a:r>
              <a:rPr lang="en-US" sz="2400" dirty="0" err="1" smtClean="0">
                <a:solidFill>
                  <a:srgbClr val="00CCFF"/>
                </a:solidFill>
              </a:rPr>
              <a:t>kimia</a:t>
            </a:r>
            <a:r>
              <a:rPr lang="en-US" sz="2400" dirty="0" smtClean="0"/>
              <a:t>: </a:t>
            </a:r>
            <a:r>
              <a:rPr lang="en-US" sz="2400" dirty="0" err="1" smtClean="0"/>
              <a:t>pestisida</a:t>
            </a:r>
            <a:r>
              <a:rPr lang="en-US" sz="2400" dirty="0" smtClean="0"/>
              <a:t>, </a:t>
            </a:r>
            <a:r>
              <a:rPr lang="en-US" sz="2400" dirty="0" err="1" smtClean="0"/>
              <a:t>asap</a:t>
            </a:r>
            <a:r>
              <a:rPr lang="en-US" sz="2400" dirty="0" smtClean="0"/>
              <a:t> </a:t>
            </a:r>
            <a:r>
              <a:rPr lang="en-US" sz="2400" dirty="0" err="1" smtClean="0"/>
              <a:t>rokok</a:t>
            </a:r>
            <a:r>
              <a:rPr lang="en-US" sz="2400" dirty="0" smtClean="0"/>
              <a:t>, </a:t>
            </a:r>
            <a:r>
              <a:rPr lang="en-US" sz="2400" dirty="0" err="1" smtClean="0"/>
              <a:t>limbah</a:t>
            </a:r>
            <a:r>
              <a:rPr lang="en-US" sz="2400" dirty="0" smtClean="0"/>
              <a:t> </a:t>
            </a:r>
            <a:r>
              <a:rPr lang="en-US" sz="2400" dirty="0" err="1" smtClean="0"/>
              <a:t>pabrik</a:t>
            </a:r>
            <a:endParaRPr lang="en-US" sz="2400" dirty="0" smtClean="0"/>
          </a:p>
          <a:p>
            <a:pPr lvl="1" eaLnBrk="1" hangingPunct="1"/>
            <a:r>
              <a:rPr lang="en-US" sz="2400" dirty="0" err="1" smtClean="0">
                <a:solidFill>
                  <a:srgbClr val="00CCFF"/>
                </a:solidFill>
              </a:rPr>
              <a:t>Golongan</a:t>
            </a:r>
            <a:r>
              <a:rPr lang="en-US" sz="2400" dirty="0" smtClean="0">
                <a:solidFill>
                  <a:srgbClr val="00CCFF"/>
                </a:solidFill>
              </a:rPr>
              <a:t> </a:t>
            </a:r>
            <a:r>
              <a:rPr lang="en-US" sz="2400" dirty="0" err="1" smtClean="0">
                <a:solidFill>
                  <a:srgbClr val="00CCFF"/>
                </a:solidFill>
              </a:rPr>
              <a:t>biologi</a:t>
            </a:r>
            <a:r>
              <a:rPr lang="en-US" sz="2400" dirty="0" smtClean="0"/>
              <a:t>: </a:t>
            </a:r>
            <a:r>
              <a:rPr lang="en-US" sz="2400" dirty="0" err="1" smtClean="0"/>
              <a:t>spora</a:t>
            </a:r>
            <a:r>
              <a:rPr lang="en-US" sz="2400" dirty="0" smtClean="0"/>
              <a:t> </a:t>
            </a:r>
            <a:r>
              <a:rPr lang="en-US" sz="2400" dirty="0" err="1" smtClean="0"/>
              <a:t>jamur</a:t>
            </a:r>
            <a:r>
              <a:rPr lang="en-US" sz="2400" dirty="0" smtClean="0"/>
              <a:t>, </a:t>
            </a:r>
            <a:r>
              <a:rPr lang="en-US" sz="2400" dirty="0" err="1" smtClean="0"/>
              <a:t>bakteri</a:t>
            </a:r>
            <a:r>
              <a:rPr lang="en-US" sz="2400" dirty="0" smtClean="0"/>
              <a:t>, </a:t>
            </a:r>
            <a:r>
              <a:rPr lang="en-US" sz="2400" dirty="0" err="1" smtClean="0"/>
              <a:t>cacing</a:t>
            </a:r>
            <a:r>
              <a:rPr lang="en-US" sz="2400" dirty="0" smtClean="0"/>
              <a:t>, </a:t>
            </a:r>
            <a:r>
              <a:rPr lang="en-US" sz="2400" dirty="0" err="1" smtClean="0"/>
              <a:t>dll</a:t>
            </a:r>
            <a:endParaRPr lang="en-US" sz="2400" dirty="0" smtClean="0"/>
          </a:p>
          <a:p>
            <a:pPr lvl="1" eaLnBrk="1" hangingPunct="1"/>
            <a:r>
              <a:rPr lang="en-US" sz="2400" dirty="0" err="1" smtClean="0">
                <a:solidFill>
                  <a:srgbClr val="00CCFF"/>
                </a:solidFill>
              </a:rPr>
              <a:t>Golongan</a:t>
            </a:r>
            <a:r>
              <a:rPr lang="en-US" sz="2400" dirty="0" smtClean="0"/>
              <a:t> </a:t>
            </a:r>
            <a:r>
              <a:rPr lang="en-US" sz="2400" dirty="0" err="1" smtClean="0">
                <a:solidFill>
                  <a:srgbClr val="00CCFF"/>
                </a:solidFill>
              </a:rPr>
              <a:t>sosial</a:t>
            </a:r>
            <a:r>
              <a:rPr lang="en-US" sz="2400" dirty="0" smtClean="0"/>
              <a:t>: </a:t>
            </a:r>
            <a:r>
              <a:rPr lang="en-US" sz="2400" dirty="0" err="1" smtClean="0"/>
              <a:t>hubungan</a:t>
            </a:r>
            <a:r>
              <a:rPr lang="en-US" sz="2400" dirty="0" smtClean="0"/>
              <a:t> </a:t>
            </a:r>
            <a:r>
              <a:rPr lang="en-US" sz="2400" dirty="0" err="1" smtClean="0"/>
              <a:t>antar</a:t>
            </a:r>
            <a:r>
              <a:rPr lang="en-US" sz="2400" dirty="0" smtClean="0"/>
              <a:t> </a:t>
            </a:r>
            <a:r>
              <a:rPr lang="en-US" sz="2400" dirty="0" err="1" smtClean="0"/>
              <a:t>tetangga</a:t>
            </a:r>
            <a:r>
              <a:rPr lang="en-US" sz="2400" dirty="0" smtClean="0"/>
              <a:t>, </a:t>
            </a:r>
            <a:r>
              <a:rPr lang="en-US" sz="2400" dirty="0" err="1" smtClean="0"/>
              <a:t>antara</a:t>
            </a:r>
            <a:r>
              <a:rPr lang="en-US" sz="2400" dirty="0" smtClean="0"/>
              <a:t> </a:t>
            </a:r>
            <a:r>
              <a:rPr lang="en-US" sz="2400" dirty="0" err="1" smtClean="0"/>
              <a:t>bawahan</a:t>
            </a:r>
            <a:r>
              <a:rPr lang="en-US" sz="2400" dirty="0" smtClean="0"/>
              <a:t> </a:t>
            </a:r>
            <a:r>
              <a:rPr lang="en-US" sz="2400" dirty="0" err="1" smtClean="0"/>
              <a:t>atasan</a:t>
            </a:r>
            <a:r>
              <a:rPr lang="en-US" sz="2400" dirty="0" smtClean="0"/>
              <a:t>, </a:t>
            </a:r>
            <a:r>
              <a:rPr lang="en-US" sz="2400" dirty="0" err="1" smtClean="0"/>
              <a:t>dll</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2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par>
                          <p:cTn id="8" fill="hold">
                            <p:stCondLst>
                              <p:cond delay="2500"/>
                            </p:stCondLst>
                            <p:childTnLst>
                              <p:par>
                                <p:cTn id="9" presetID="5" presetClass="entr" presetSubtype="10" fill="hold" grpId="0" nodeType="afterEffect">
                                  <p:stCondLst>
                                    <p:cond delay="200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heckerboard(across)">
                                      <p:cBhvr>
                                        <p:cTn id="11" dur="500"/>
                                        <p:tgtEl>
                                          <p:spTgt spid="5">
                                            <p:txEl>
                                              <p:pRg st="1" end="1"/>
                                            </p:txEl>
                                          </p:spTgt>
                                        </p:tgtEl>
                                      </p:cBhvr>
                                    </p:animEffect>
                                  </p:childTnLst>
                                </p:cTn>
                              </p:par>
                            </p:childTnLst>
                          </p:cTn>
                        </p:par>
                        <p:par>
                          <p:cTn id="12" fill="hold">
                            <p:stCondLst>
                              <p:cond delay="5000"/>
                            </p:stCondLst>
                            <p:childTnLst>
                              <p:par>
                                <p:cTn id="13" presetID="5" presetClass="entr" presetSubtype="10" fill="hold" grpId="0" nodeType="afterEffect">
                                  <p:stCondLst>
                                    <p:cond delay="200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heckerboard(across)">
                                      <p:cBhvr>
                                        <p:cTn id="15" dur="500"/>
                                        <p:tgtEl>
                                          <p:spTgt spid="5">
                                            <p:txEl>
                                              <p:pRg st="2" end="2"/>
                                            </p:txEl>
                                          </p:spTgt>
                                        </p:tgtEl>
                                      </p:cBhvr>
                                    </p:animEffect>
                                  </p:childTnLst>
                                </p:cTn>
                              </p:par>
                            </p:childTnLst>
                          </p:cTn>
                        </p:par>
                        <p:par>
                          <p:cTn id="16" fill="hold">
                            <p:stCondLst>
                              <p:cond delay="7500"/>
                            </p:stCondLst>
                            <p:childTnLst>
                              <p:par>
                                <p:cTn id="17" presetID="5" presetClass="entr" presetSubtype="10" fill="hold" grpId="0" nodeType="afterEffect">
                                  <p:stCondLst>
                                    <p:cond delay="200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checkerboard(across)">
                                      <p:cBhvr>
                                        <p:cTn id="19" dur="500"/>
                                        <p:tgtEl>
                                          <p:spTgt spid="5">
                                            <p:txEl>
                                              <p:pRg st="3" end="3"/>
                                            </p:txEl>
                                          </p:spTgt>
                                        </p:tgtEl>
                                      </p:cBhvr>
                                    </p:animEffect>
                                  </p:childTnLst>
                                </p:cTn>
                              </p:par>
                            </p:childTnLst>
                          </p:cTn>
                        </p:par>
                        <p:par>
                          <p:cTn id="20" fill="hold">
                            <p:stCondLst>
                              <p:cond delay="10000"/>
                            </p:stCondLst>
                            <p:childTnLst>
                              <p:par>
                                <p:cTn id="21" presetID="5" presetClass="entr" presetSubtype="10" fill="hold" grpId="0" nodeType="afterEffect">
                                  <p:stCondLst>
                                    <p:cond delay="200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checkerboard(across)">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advAuto="200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smtClean="0"/>
              <a:t>Simpul Epidemiologi Lingkungan</a:t>
            </a:r>
            <a:endParaRPr lang="id-ID" smtClean="0"/>
          </a:p>
        </p:txBody>
      </p:sp>
      <p:sp>
        <p:nvSpPr>
          <p:cNvPr id="37" name="Slide Number Placeholder 36"/>
          <p:cNvSpPr>
            <a:spLocks noGrp="1"/>
          </p:cNvSpPr>
          <p:nvPr>
            <p:ph type="sldNum" sz="quarter" idx="12"/>
          </p:nvPr>
        </p:nvSpPr>
        <p:spPr/>
        <p:txBody>
          <a:bodyPr/>
          <a:lstStyle/>
          <a:p>
            <a:fld id="{160E23AA-DA2C-441B-87F3-80FF96CB679F}" type="slidenum">
              <a:rPr lang="en-US" smtClean="0"/>
              <a:pPr/>
              <a:t>17</a:t>
            </a:fld>
            <a:endParaRPr lang="en-US"/>
          </a:p>
        </p:txBody>
      </p:sp>
      <p:grpSp>
        <p:nvGrpSpPr>
          <p:cNvPr id="2" name="Group 42"/>
          <p:cNvGrpSpPr>
            <a:grpSpLocks/>
          </p:cNvGrpSpPr>
          <p:nvPr/>
        </p:nvGrpSpPr>
        <p:grpSpPr bwMode="auto">
          <a:xfrm>
            <a:off x="381000" y="1828800"/>
            <a:ext cx="8210550" cy="3994150"/>
            <a:chOff x="357158" y="2486025"/>
            <a:chExt cx="8210596" cy="3994150"/>
          </a:xfrm>
        </p:grpSpPr>
        <p:sp>
          <p:nvSpPr>
            <p:cNvPr id="20487" name="Text Box 3"/>
            <p:cNvSpPr txBox="1">
              <a:spLocks noChangeArrowheads="1"/>
            </p:cNvSpPr>
            <p:nvPr/>
          </p:nvSpPr>
          <p:spPr bwMode="auto">
            <a:xfrm>
              <a:off x="755650" y="2898775"/>
              <a:ext cx="1073150" cy="396875"/>
            </a:xfrm>
            <a:prstGeom prst="rect">
              <a:avLst/>
            </a:prstGeom>
            <a:noFill/>
            <a:ln w="9525">
              <a:noFill/>
              <a:miter lim="800000"/>
              <a:headEnd/>
              <a:tailEnd/>
            </a:ln>
          </p:spPr>
          <p:txBody>
            <a:bodyPr wrap="none">
              <a:spAutoFit/>
            </a:bodyPr>
            <a:lstStyle/>
            <a:p>
              <a:r>
                <a:rPr lang="en-US" sz="2000"/>
                <a:t>Sumber</a:t>
              </a:r>
              <a:endParaRPr lang="id-ID" sz="2000"/>
            </a:p>
          </p:txBody>
        </p:sp>
        <p:sp>
          <p:nvSpPr>
            <p:cNvPr id="20488" name="Text Box 4"/>
            <p:cNvSpPr txBox="1">
              <a:spLocks noChangeArrowheads="1"/>
            </p:cNvSpPr>
            <p:nvPr/>
          </p:nvSpPr>
          <p:spPr bwMode="auto">
            <a:xfrm>
              <a:off x="2771775" y="2892425"/>
              <a:ext cx="1498600" cy="396875"/>
            </a:xfrm>
            <a:prstGeom prst="rect">
              <a:avLst/>
            </a:prstGeom>
            <a:noFill/>
            <a:ln w="9525">
              <a:noFill/>
              <a:miter lim="800000"/>
              <a:headEnd/>
              <a:tailEnd/>
            </a:ln>
          </p:spPr>
          <p:txBody>
            <a:bodyPr wrap="none">
              <a:spAutoFit/>
            </a:bodyPr>
            <a:lstStyle/>
            <a:p>
              <a:r>
                <a:rPr lang="id-ID" sz="2000"/>
                <a:t>Lingkungan</a:t>
              </a:r>
            </a:p>
          </p:txBody>
        </p:sp>
        <p:sp>
          <p:nvSpPr>
            <p:cNvPr id="20489" name="Text Box 5"/>
            <p:cNvSpPr txBox="1">
              <a:spLocks noChangeArrowheads="1"/>
            </p:cNvSpPr>
            <p:nvPr/>
          </p:nvSpPr>
          <p:spPr bwMode="auto">
            <a:xfrm>
              <a:off x="2843213" y="4437063"/>
              <a:ext cx="1287462" cy="1323975"/>
            </a:xfrm>
            <a:prstGeom prst="rect">
              <a:avLst/>
            </a:prstGeom>
            <a:noFill/>
            <a:ln w="9525">
              <a:noFill/>
              <a:miter lim="800000"/>
              <a:headEnd/>
              <a:tailEnd/>
            </a:ln>
          </p:spPr>
          <p:txBody>
            <a:bodyPr wrap="none">
              <a:spAutoFit/>
            </a:bodyPr>
            <a:lstStyle/>
            <a:p>
              <a:r>
                <a:rPr lang="en-US" sz="2000"/>
                <a:t>Media </a:t>
              </a:r>
            </a:p>
            <a:p>
              <a:r>
                <a:rPr lang="en-US" sz="2000"/>
                <a:t>Transmisi</a:t>
              </a:r>
            </a:p>
            <a:p>
              <a:r>
                <a:rPr lang="en-US" sz="2000"/>
                <a:t>(</a:t>
              </a:r>
              <a:r>
                <a:rPr lang="id-ID" sz="2000" i="1"/>
                <a:t>V</a:t>
              </a:r>
              <a:r>
                <a:rPr lang="en-US" sz="2000" i="1"/>
                <a:t>ektor/</a:t>
              </a:r>
            </a:p>
            <a:p>
              <a:r>
                <a:rPr lang="en-US" sz="2000" i="1"/>
                <a:t>Vehicle</a:t>
              </a:r>
              <a:r>
                <a:rPr lang="en-US" sz="2000"/>
                <a:t>)</a:t>
              </a:r>
              <a:endParaRPr lang="id-ID" sz="2000"/>
            </a:p>
          </p:txBody>
        </p:sp>
        <p:sp>
          <p:nvSpPr>
            <p:cNvPr id="20490" name="Text Box 6"/>
            <p:cNvSpPr txBox="1">
              <a:spLocks noChangeArrowheads="1"/>
            </p:cNvSpPr>
            <p:nvPr/>
          </p:nvSpPr>
          <p:spPr bwMode="auto">
            <a:xfrm>
              <a:off x="4694251" y="4437063"/>
              <a:ext cx="1806575" cy="708025"/>
            </a:xfrm>
            <a:prstGeom prst="rect">
              <a:avLst/>
            </a:prstGeom>
            <a:noFill/>
            <a:ln w="9525">
              <a:noFill/>
              <a:miter lim="800000"/>
              <a:headEnd/>
              <a:tailEnd/>
            </a:ln>
          </p:spPr>
          <p:txBody>
            <a:bodyPr wrap="none">
              <a:spAutoFit/>
            </a:bodyPr>
            <a:lstStyle/>
            <a:p>
              <a:r>
                <a:rPr lang="en-US" sz="2000"/>
                <a:t>Host/</a:t>
              </a:r>
            </a:p>
            <a:p>
              <a:r>
                <a:rPr lang="en-US" sz="2000" i="1"/>
                <a:t>Portal of Entry</a:t>
              </a:r>
              <a:endParaRPr lang="id-ID" sz="2000" i="1"/>
            </a:p>
          </p:txBody>
        </p:sp>
        <p:sp>
          <p:nvSpPr>
            <p:cNvPr id="81927" name="AutoShape 7"/>
            <p:cNvSpPr>
              <a:spLocks noChangeArrowheads="1"/>
            </p:cNvSpPr>
            <p:nvPr/>
          </p:nvSpPr>
          <p:spPr bwMode="auto">
            <a:xfrm>
              <a:off x="2124055" y="2852738"/>
              <a:ext cx="576266" cy="504825"/>
            </a:xfrm>
            <a:prstGeom prst="rightArrow">
              <a:avLst>
                <a:gd name="adj1" fmla="val 59750"/>
                <a:gd name="adj2" fmla="val 37517"/>
              </a:avLst>
            </a:prstGeom>
            <a:solidFill>
              <a:schemeClr val="accent6"/>
            </a:solidFill>
            <a:ln w="9525">
              <a:solidFill>
                <a:schemeClr val="tx1"/>
              </a:solidFill>
              <a:miter lim="800000"/>
              <a:headEnd/>
              <a:tailEnd/>
            </a:ln>
            <a:effectLst/>
          </p:spPr>
          <p:txBody>
            <a:bodyPr wrap="none" anchor="ctr"/>
            <a:lstStyle/>
            <a:p>
              <a:pPr>
                <a:defRPr/>
              </a:pPr>
              <a:endParaRPr lang="en-US"/>
            </a:p>
          </p:txBody>
        </p:sp>
        <p:sp>
          <p:nvSpPr>
            <p:cNvPr id="81928" name="AutoShape 8"/>
            <p:cNvSpPr>
              <a:spLocks noChangeArrowheads="1"/>
            </p:cNvSpPr>
            <p:nvPr/>
          </p:nvSpPr>
          <p:spPr bwMode="auto">
            <a:xfrm>
              <a:off x="4284655" y="2852738"/>
              <a:ext cx="576265" cy="504825"/>
            </a:xfrm>
            <a:prstGeom prst="rightArrow">
              <a:avLst>
                <a:gd name="adj1" fmla="val 59750"/>
                <a:gd name="adj2" fmla="val 37517"/>
              </a:avLst>
            </a:prstGeom>
            <a:solidFill>
              <a:schemeClr val="accent6"/>
            </a:solidFill>
            <a:ln w="9525">
              <a:solidFill>
                <a:schemeClr val="tx1"/>
              </a:solidFill>
              <a:miter lim="800000"/>
              <a:headEnd/>
              <a:tailEnd/>
            </a:ln>
            <a:effectLst/>
          </p:spPr>
          <p:txBody>
            <a:bodyPr wrap="none" anchor="ctr"/>
            <a:lstStyle/>
            <a:p>
              <a:pPr>
                <a:defRPr/>
              </a:pPr>
              <a:endParaRPr lang="en-US"/>
            </a:p>
          </p:txBody>
        </p:sp>
        <p:sp>
          <p:nvSpPr>
            <p:cNvPr id="81929" name="AutoShape 9"/>
            <p:cNvSpPr>
              <a:spLocks noChangeArrowheads="1"/>
            </p:cNvSpPr>
            <p:nvPr/>
          </p:nvSpPr>
          <p:spPr bwMode="auto">
            <a:xfrm>
              <a:off x="6372229" y="2852738"/>
              <a:ext cx="576266" cy="504825"/>
            </a:xfrm>
            <a:prstGeom prst="rightArrow">
              <a:avLst>
                <a:gd name="adj1" fmla="val 59750"/>
                <a:gd name="adj2" fmla="val 37517"/>
              </a:avLst>
            </a:prstGeom>
            <a:solidFill>
              <a:schemeClr val="accent6"/>
            </a:solidFill>
            <a:ln w="9525">
              <a:solidFill>
                <a:schemeClr val="tx1"/>
              </a:solidFill>
              <a:miter lim="800000"/>
              <a:headEnd/>
              <a:tailEnd/>
            </a:ln>
            <a:effectLst/>
          </p:spPr>
          <p:txBody>
            <a:bodyPr wrap="none" anchor="ctr"/>
            <a:lstStyle/>
            <a:p>
              <a:pPr>
                <a:defRPr/>
              </a:pPr>
              <a:endParaRPr lang="en-US"/>
            </a:p>
          </p:txBody>
        </p:sp>
        <p:sp>
          <p:nvSpPr>
            <p:cNvPr id="20494" name="Text Box 10"/>
            <p:cNvSpPr txBox="1">
              <a:spLocks noChangeArrowheads="1"/>
            </p:cNvSpPr>
            <p:nvPr/>
          </p:nvSpPr>
          <p:spPr bwMode="auto">
            <a:xfrm>
              <a:off x="714375" y="2527300"/>
              <a:ext cx="1108075" cy="396875"/>
            </a:xfrm>
            <a:prstGeom prst="rect">
              <a:avLst/>
            </a:prstGeom>
            <a:noFill/>
            <a:ln w="12700" cap="sq">
              <a:noFill/>
              <a:miter lim="800000"/>
              <a:headEnd type="none" w="sm" len="sm"/>
              <a:tailEnd type="none" w="sm" len="sm"/>
            </a:ln>
          </p:spPr>
          <p:txBody>
            <a:bodyPr wrap="none">
              <a:spAutoFit/>
            </a:bodyPr>
            <a:lstStyle/>
            <a:p>
              <a:r>
                <a:rPr lang="id-ID" sz="2000" u="sng"/>
                <a:t>Simpul A</a:t>
              </a:r>
              <a:endParaRPr lang="en-GB" sz="2000" u="sng"/>
            </a:p>
          </p:txBody>
        </p:sp>
        <p:sp>
          <p:nvSpPr>
            <p:cNvPr id="20495" name="Text Box 11"/>
            <p:cNvSpPr txBox="1">
              <a:spLocks noChangeArrowheads="1"/>
            </p:cNvSpPr>
            <p:nvPr/>
          </p:nvSpPr>
          <p:spPr bwMode="auto">
            <a:xfrm>
              <a:off x="2936875" y="2508250"/>
              <a:ext cx="1092200" cy="396875"/>
            </a:xfrm>
            <a:prstGeom prst="rect">
              <a:avLst/>
            </a:prstGeom>
            <a:noFill/>
            <a:ln w="12700" cap="sq">
              <a:noFill/>
              <a:miter lim="800000"/>
              <a:headEnd type="none" w="sm" len="sm"/>
              <a:tailEnd type="none" w="sm" len="sm"/>
            </a:ln>
          </p:spPr>
          <p:txBody>
            <a:bodyPr wrap="none">
              <a:spAutoFit/>
            </a:bodyPr>
            <a:lstStyle/>
            <a:p>
              <a:r>
                <a:rPr lang="id-ID" sz="2000" u="sng"/>
                <a:t>Simpul B</a:t>
              </a:r>
              <a:endParaRPr lang="en-GB" sz="2000" u="sng"/>
            </a:p>
          </p:txBody>
        </p:sp>
        <p:sp>
          <p:nvSpPr>
            <p:cNvPr id="20496" name="Text Box 12"/>
            <p:cNvSpPr txBox="1">
              <a:spLocks noChangeArrowheads="1"/>
            </p:cNvSpPr>
            <p:nvPr/>
          </p:nvSpPr>
          <p:spPr bwMode="auto">
            <a:xfrm>
              <a:off x="5024438" y="2489200"/>
              <a:ext cx="1098550" cy="396875"/>
            </a:xfrm>
            <a:prstGeom prst="rect">
              <a:avLst/>
            </a:prstGeom>
            <a:noFill/>
            <a:ln w="12700" cap="sq">
              <a:noFill/>
              <a:miter lim="800000"/>
              <a:headEnd type="none" w="sm" len="sm"/>
              <a:tailEnd type="none" w="sm" len="sm"/>
            </a:ln>
          </p:spPr>
          <p:txBody>
            <a:bodyPr wrap="none">
              <a:spAutoFit/>
            </a:bodyPr>
            <a:lstStyle/>
            <a:p>
              <a:r>
                <a:rPr lang="id-ID" sz="2000" u="sng"/>
                <a:t>Simpul C</a:t>
              </a:r>
              <a:endParaRPr lang="en-GB" sz="2000" u="sng"/>
            </a:p>
          </p:txBody>
        </p:sp>
        <p:sp>
          <p:nvSpPr>
            <p:cNvPr id="20497" name="Text Box 13"/>
            <p:cNvSpPr txBox="1">
              <a:spLocks noChangeArrowheads="1"/>
            </p:cNvSpPr>
            <p:nvPr/>
          </p:nvSpPr>
          <p:spPr bwMode="auto">
            <a:xfrm>
              <a:off x="7040563" y="2486025"/>
              <a:ext cx="1131887" cy="396875"/>
            </a:xfrm>
            <a:prstGeom prst="rect">
              <a:avLst/>
            </a:prstGeom>
            <a:noFill/>
            <a:ln w="12700" cap="sq">
              <a:noFill/>
              <a:miter lim="800000"/>
              <a:headEnd type="none" w="sm" len="sm"/>
              <a:tailEnd type="none" w="sm" len="sm"/>
            </a:ln>
          </p:spPr>
          <p:txBody>
            <a:bodyPr wrap="none">
              <a:spAutoFit/>
            </a:bodyPr>
            <a:lstStyle/>
            <a:p>
              <a:r>
                <a:rPr lang="id-ID" sz="2000" u="sng"/>
                <a:t>Simpul D</a:t>
              </a:r>
              <a:endParaRPr lang="en-GB" sz="2000" u="sng"/>
            </a:p>
          </p:txBody>
        </p:sp>
        <p:sp>
          <p:nvSpPr>
            <p:cNvPr id="20498" name="Text Box 15"/>
            <p:cNvSpPr txBox="1">
              <a:spLocks noChangeArrowheads="1"/>
            </p:cNvSpPr>
            <p:nvPr/>
          </p:nvSpPr>
          <p:spPr bwMode="auto">
            <a:xfrm>
              <a:off x="357158" y="4437063"/>
              <a:ext cx="1636712" cy="1016000"/>
            </a:xfrm>
            <a:prstGeom prst="rect">
              <a:avLst/>
            </a:prstGeom>
            <a:noFill/>
            <a:ln w="9525">
              <a:noFill/>
              <a:miter lim="800000"/>
              <a:headEnd/>
              <a:tailEnd/>
            </a:ln>
          </p:spPr>
          <p:txBody>
            <a:bodyPr wrap="none">
              <a:spAutoFit/>
            </a:bodyPr>
            <a:lstStyle/>
            <a:p>
              <a:r>
                <a:rPr lang="en-US" sz="2000"/>
                <a:t>Agent/</a:t>
              </a:r>
            </a:p>
            <a:p>
              <a:r>
                <a:rPr lang="en-US" sz="2000"/>
                <a:t>Reservoir</a:t>
              </a:r>
              <a:r>
                <a:rPr lang="id-ID" sz="2000"/>
                <a:t>/</a:t>
              </a:r>
            </a:p>
            <a:p>
              <a:r>
                <a:rPr lang="id-ID" sz="2000" i="1"/>
                <a:t>Portal of Exit</a:t>
              </a:r>
            </a:p>
          </p:txBody>
        </p:sp>
        <p:sp>
          <p:nvSpPr>
            <p:cNvPr id="20499" name="Rectangle 16"/>
            <p:cNvSpPr>
              <a:spLocks noChangeArrowheads="1"/>
            </p:cNvSpPr>
            <p:nvPr/>
          </p:nvSpPr>
          <p:spPr bwMode="auto">
            <a:xfrm>
              <a:off x="5070475" y="2898775"/>
              <a:ext cx="1144588" cy="396875"/>
            </a:xfrm>
            <a:prstGeom prst="rect">
              <a:avLst/>
            </a:prstGeom>
            <a:noFill/>
            <a:ln w="12700" cap="sq">
              <a:noFill/>
              <a:miter lim="800000"/>
              <a:headEnd type="none" w="sm" len="sm"/>
              <a:tailEnd type="none" w="sm" len="sm"/>
            </a:ln>
          </p:spPr>
          <p:txBody>
            <a:bodyPr wrap="none">
              <a:spAutoFit/>
            </a:bodyPr>
            <a:lstStyle/>
            <a:p>
              <a:r>
                <a:rPr lang="id-ID" sz="2000"/>
                <a:t>Manusia</a:t>
              </a:r>
              <a:endParaRPr lang="en-US" sz="2000"/>
            </a:p>
          </p:txBody>
        </p:sp>
        <p:sp>
          <p:nvSpPr>
            <p:cNvPr id="20500" name="Rectangle 17"/>
            <p:cNvSpPr>
              <a:spLocks noChangeArrowheads="1"/>
            </p:cNvSpPr>
            <p:nvPr/>
          </p:nvSpPr>
          <p:spPr bwMode="auto">
            <a:xfrm>
              <a:off x="7085013" y="2898775"/>
              <a:ext cx="1130300" cy="396875"/>
            </a:xfrm>
            <a:prstGeom prst="rect">
              <a:avLst/>
            </a:prstGeom>
            <a:noFill/>
            <a:ln w="12700" cap="sq">
              <a:noFill/>
              <a:miter lim="800000"/>
              <a:headEnd type="none" w="sm" len="sm"/>
              <a:tailEnd type="none" w="sm" len="sm"/>
            </a:ln>
          </p:spPr>
          <p:txBody>
            <a:bodyPr wrap="none">
              <a:spAutoFit/>
            </a:bodyPr>
            <a:lstStyle/>
            <a:p>
              <a:r>
                <a:rPr lang="id-ID" sz="2000"/>
                <a:t>Dampak</a:t>
              </a:r>
              <a:endParaRPr lang="en-US" sz="2000"/>
            </a:p>
          </p:txBody>
        </p:sp>
        <p:sp>
          <p:nvSpPr>
            <p:cNvPr id="20501" name="AutoShape 18"/>
            <p:cNvSpPr>
              <a:spLocks noChangeArrowheads="1"/>
            </p:cNvSpPr>
            <p:nvPr/>
          </p:nvSpPr>
          <p:spPr bwMode="auto">
            <a:xfrm rot="-5400000">
              <a:off x="756444" y="3572669"/>
              <a:ext cx="792163"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hlink"/>
            </a:solidFill>
            <a:ln w="12700" cap="sq">
              <a:solidFill>
                <a:schemeClr val="tx1"/>
              </a:solidFill>
              <a:miter lim="800000"/>
              <a:headEnd type="none" w="sm" len="sm"/>
              <a:tailEnd type="none" w="sm" len="sm"/>
            </a:ln>
          </p:spPr>
          <p:txBody>
            <a:bodyPr wrap="none" anchor="ctr"/>
            <a:lstStyle/>
            <a:p>
              <a:endParaRPr lang="en-US"/>
            </a:p>
          </p:txBody>
        </p:sp>
        <p:sp>
          <p:nvSpPr>
            <p:cNvPr id="20502" name="AutoShape 19"/>
            <p:cNvSpPr>
              <a:spLocks noChangeArrowheads="1"/>
            </p:cNvSpPr>
            <p:nvPr/>
          </p:nvSpPr>
          <p:spPr bwMode="auto">
            <a:xfrm rot="-5400000">
              <a:off x="2915444" y="3572669"/>
              <a:ext cx="792163"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hlink"/>
            </a:solidFill>
            <a:ln w="12700" cap="sq">
              <a:solidFill>
                <a:schemeClr val="tx1"/>
              </a:solidFill>
              <a:miter lim="800000"/>
              <a:headEnd type="none" w="sm" len="sm"/>
              <a:tailEnd type="none" w="sm" len="sm"/>
            </a:ln>
          </p:spPr>
          <p:txBody>
            <a:bodyPr wrap="none" anchor="ctr"/>
            <a:lstStyle/>
            <a:p>
              <a:endParaRPr lang="en-US"/>
            </a:p>
          </p:txBody>
        </p:sp>
        <p:sp>
          <p:nvSpPr>
            <p:cNvPr id="20503" name="AutoShape 20"/>
            <p:cNvSpPr>
              <a:spLocks noChangeArrowheads="1"/>
            </p:cNvSpPr>
            <p:nvPr/>
          </p:nvSpPr>
          <p:spPr bwMode="auto">
            <a:xfrm rot="-5400000">
              <a:off x="5149056" y="3572669"/>
              <a:ext cx="792163"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hlink"/>
            </a:solidFill>
            <a:ln w="12700" cap="sq">
              <a:solidFill>
                <a:schemeClr val="tx1"/>
              </a:solidFill>
              <a:miter lim="800000"/>
              <a:headEnd type="none" w="sm" len="sm"/>
              <a:tailEnd type="none" w="sm" len="sm"/>
            </a:ln>
          </p:spPr>
          <p:txBody>
            <a:bodyPr wrap="none" anchor="ctr"/>
            <a:lstStyle/>
            <a:p>
              <a:endParaRPr lang="en-US"/>
            </a:p>
          </p:txBody>
        </p:sp>
        <p:sp>
          <p:nvSpPr>
            <p:cNvPr id="20504" name="Text Box 21"/>
            <p:cNvSpPr txBox="1">
              <a:spLocks noChangeArrowheads="1"/>
            </p:cNvSpPr>
            <p:nvPr/>
          </p:nvSpPr>
          <p:spPr bwMode="auto">
            <a:xfrm>
              <a:off x="6929454" y="4437063"/>
              <a:ext cx="1638300" cy="1016000"/>
            </a:xfrm>
            <a:prstGeom prst="rect">
              <a:avLst/>
            </a:prstGeom>
            <a:noFill/>
            <a:ln w="9525">
              <a:noFill/>
              <a:miter lim="800000"/>
              <a:headEnd/>
              <a:tailEnd/>
            </a:ln>
          </p:spPr>
          <p:txBody>
            <a:bodyPr wrap="none">
              <a:spAutoFit/>
            </a:bodyPr>
            <a:lstStyle/>
            <a:p>
              <a:r>
                <a:rPr lang="en-US" sz="2000" i="1"/>
                <a:t>H</a:t>
              </a:r>
              <a:r>
                <a:rPr lang="id-ID" sz="2000" i="1"/>
                <a:t>azard</a:t>
              </a:r>
              <a:r>
                <a:rPr lang="en-US" sz="2000"/>
                <a:t>/</a:t>
              </a:r>
            </a:p>
            <a:p>
              <a:r>
                <a:rPr lang="id-ID" sz="2000"/>
                <a:t>Penyakit/</a:t>
              </a:r>
            </a:p>
            <a:p>
              <a:r>
                <a:rPr lang="id-ID" sz="2000"/>
                <a:t>Pencemaran</a:t>
              </a:r>
            </a:p>
          </p:txBody>
        </p:sp>
        <p:sp>
          <p:nvSpPr>
            <p:cNvPr id="20505" name="AutoShape 22"/>
            <p:cNvSpPr>
              <a:spLocks noChangeArrowheads="1"/>
            </p:cNvSpPr>
            <p:nvPr/>
          </p:nvSpPr>
          <p:spPr bwMode="auto">
            <a:xfrm rot="-5400000">
              <a:off x="7308056" y="3572669"/>
              <a:ext cx="792163"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hlink"/>
            </a:solidFill>
            <a:ln w="12700" cap="sq">
              <a:solidFill>
                <a:schemeClr val="tx1"/>
              </a:solidFill>
              <a:miter lim="800000"/>
              <a:headEnd type="none" w="sm" len="sm"/>
              <a:tailEnd type="none" w="sm" len="sm"/>
            </a:ln>
          </p:spPr>
          <p:txBody>
            <a:bodyPr wrap="none" anchor="ctr"/>
            <a:lstStyle/>
            <a:p>
              <a:endParaRPr lang="en-US"/>
            </a:p>
          </p:txBody>
        </p:sp>
        <p:cxnSp>
          <p:nvCxnSpPr>
            <p:cNvPr id="20506" name="AutoShape 24"/>
            <p:cNvCxnSpPr>
              <a:cxnSpLocks noChangeShapeType="1"/>
              <a:stCxn id="20497" idx="0"/>
              <a:endCxn id="20494" idx="0"/>
            </p:cNvCxnSpPr>
            <p:nvPr/>
          </p:nvCxnSpPr>
          <p:spPr bwMode="auto">
            <a:xfrm rot="-5400000" flipH="1" flipV="1">
              <a:off x="4417219" y="-662781"/>
              <a:ext cx="41275" cy="6338887"/>
            </a:xfrm>
            <a:prstGeom prst="bentConnector3">
              <a:avLst>
                <a:gd name="adj1" fmla="val -553847"/>
              </a:avLst>
            </a:prstGeom>
            <a:noFill/>
            <a:ln w="12700" cap="sq">
              <a:solidFill>
                <a:schemeClr val="tx1"/>
              </a:solidFill>
              <a:miter lim="800000"/>
              <a:headEnd/>
              <a:tailEnd type="triangle" w="med" len="med"/>
            </a:ln>
          </p:spPr>
        </p:cxnSp>
        <p:cxnSp>
          <p:nvCxnSpPr>
            <p:cNvPr id="20507" name="AutoShape 29"/>
            <p:cNvCxnSpPr>
              <a:cxnSpLocks noChangeShapeType="1"/>
              <a:stCxn id="20489" idx="2"/>
              <a:endCxn id="20498" idx="2"/>
            </p:cNvCxnSpPr>
            <p:nvPr/>
          </p:nvCxnSpPr>
          <p:spPr bwMode="auto">
            <a:xfrm rot="5400000" flipH="1">
              <a:off x="2177241" y="4451336"/>
              <a:ext cx="307975" cy="2311430"/>
            </a:xfrm>
            <a:prstGeom prst="bentConnector3">
              <a:avLst>
                <a:gd name="adj1" fmla="val -74227"/>
              </a:avLst>
            </a:prstGeom>
            <a:noFill/>
            <a:ln w="12700" cap="sq">
              <a:solidFill>
                <a:schemeClr val="tx1"/>
              </a:solidFill>
              <a:miter lim="800000"/>
              <a:headEnd type="triangle" w="sm" len="sm"/>
              <a:tailEnd type="triangle" w="sm" len="sm"/>
            </a:ln>
          </p:spPr>
        </p:cxnSp>
        <p:cxnSp>
          <p:nvCxnSpPr>
            <p:cNvPr id="20508" name="AutoShape 31"/>
            <p:cNvCxnSpPr>
              <a:cxnSpLocks noChangeShapeType="1"/>
              <a:endCxn id="20490" idx="2"/>
            </p:cNvCxnSpPr>
            <p:nvPr/>
          </p:nvCxnSpPr>
          <p:spPr bwMode="auto">
            <a:xfrm flipV="1">
              <a:off x="3143240" y="5145088"/>
              <a:ext cx="2454299" cy="855680"/>
            </a:xfrm>
            <a:prstGeom prst="bentConnector2">
              <a:avLst/>
            </a:prstGeom>
            <a:noFill/>
            <a:ln w="12700" cap="sq">
              <a:solidFill>
                <a:schemeClr val="tx1"/>
              </a:solidFill>
              <a:miter lim="800000"/>
              <a:headEnd type="none" w="sm" len="sm"/>
              <a:tailEnd type="triangle" w="sm" len="sm"/>
            </a:ln>
          </p:spPr>
        </p:cxnSp>
        <p:sp>
          <p:nvSpPr>
            <p:cNvPr id="20509" name="Text Box 32"/>
            <p:cNvSpPr txBox="1">
              <a:spLocks noChangeArrowheads="1"/>
            </p:cNvSpPr>
            <p:nvPr/>
          </p:nvSpPr>
          <p:spPr bwMode="auto">
            <a:xfrm>
              <a:off x="3132138" y="6080125"/>
              <a:ext cx="3730625" cy="400050"/>
            </a:xfrm>
            <a:prstGeom prst="rect">
              <a:avLst/>
            </a:prstGeom>
            <a:noFill/>
            <a:ln w="12700" cap="sq">
              <a:noFill/>
              <a:miter lim="800000"/>
              <a:headEnd type="none" w="sm" len="sm"/>
              <a:tailEnd type="none" w="sm" len="sm"/>
            </a:ln>
          </p:spPr>
          <p:txBody>
            <a:bodyPr wrap="none">
              <a:spAutoFit/>
            </a:bodyPr>
            <a:lstStyle/>
            <a:p>
              <a:r>
                <a:rPr lang="id-ID" sz="2000"/>
                <a:t>Variabel lain yang berpengaruh</a:t>
              </a:r>
              <a:endParaRPr lang="en-US" sz="2000"/>
            </a:p>
          </p:txBody>
        </p:sp>
        <p:cxnSp>
          <p:nvCxnSpPr>
            <p:cNvPr id="20510" name="AutoShape 29"/>
            <p:cNvCxnSpPr>
              <a:cxnSpLocks noChangeShapeType="1"/>
              <a:stCxn id="20504" idx="2"/>
              <a:endCxn id="20498" idx="2"/>
            </p:cNvCxnSpPr>
            <p:nvPr/>
          </p:nvCxnSpPr>
          <p:spPr bwMode="auto">
            <a:xfrm rot="5400000">
              <a:off x="4462059" y="2166518"/>
              <a:ext cx="1588" cy="6573090"/>
            </a:xfrm>
            <a:prstGeom prst="bentConnector3">
              <a:avLst>
                <a:gd name="adj1" fmla="val 34162417"/>
              </a:avLst>
            </a:prstGeom>
            <a:noFill/>
            <a:ln w="12700" cap="sq">
              <a:solidFill>
                <a:schemeClr val="tx1"/>
              </a:solidFill>
              <a:miter lim="800000"/>
              <a:headEnd type="triangle" w="sm" len="sm"/>
              <a:tailEnd type="triangle" w="sm" len="sm"/>
            </a:ln>
          </p:spPr>
        </p:cxn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00088"/>
            <a:ext cx="7924800" cy="519112"/>
          </a:xfrm>
        </p:spPr>
        <p:txBody>
          <a:bodyPr/>
          <a:lstStyle/>
          <a:p>
            <a:pPr eaLnBrk="1" hangingPunct="1"/>
            <a:r>
              <a:rPr lang="en-US" sz="2800" b="1" dirty="0" smtClean="0"/>
              <a:t>DINAMIKA PERJALANAN BAHAN TOKSIK</a:t>
            </a:r>
          </a:p>
        </p:txBody>
      </p:sp>
      <p:sp>
        <p:nvSpPr>
          <p:cNvPr id="10243" name="Rectangle 3"/>
          <p:cNvSpPr>
            <a:spLocks noGrp="1" noChangeArrowheads="1"/>
          </p:cNvSpPr>
          <p:nvPr>
            <p:ph type="body" idx="1"/>
          </p:nvPr>
        </p:nvSpPr>
        <p:spPr>
          <a:xfrm>
            <a:off x="522288" y="1720850"/>
            <a:ext cx="8153400" cy="4803775"/>
          </a:xfrm>
        </p:spPr>
        <p:txBody>
          <a:bodyPr/>
          <a:lstStyle/>
          <a:p>
            <a:pPr eaLnBrk="1" hangingPunct="1">
              <a:lnSpc>
                <a:spcPct val="80000"/>
              </a:lnSpc>
            </a:pPr>
            <a:r>
              <a:rPr lang="en-US" sz="3000" smtClean="0"/>
              <a:t>Mempelajari dinamika atau kinetika </a:t>
            </a:r>
            <a:r>
              <a:rPr lang="en-US" sz="3000" smtClean="0">
                <a:solidFill>
                  <a:srgbClr val="00CCFF"/>
                </a:solidFill>
              </a:rPr>
              <a:t>perjalanan</a:t>
            </a:r>
            <a:r>
              <a:rPr lang="en-US" sz="3000" smtClean="0"/>
              <a:t> suatu </a:t>
            </a:r>
            <a:r>
              <a:rPr lang="en-US" sz="3000" smtClean="0">
                <a:solidFill>
                  <a:srgbClr val="00CCFF"/>
                </a:solidFill>
              </a:rPr>
              <a:t>bahan toksik</a:t>
            </a:r>
            <a:r>
              <a:rPr lang="en-US" sz="3000" smtClean="0"/>
              <a:t> dan atau faktor </a:t>
            </a:r>
            <a:r>
              <a:rPr lang="en-US" sz="3000" smtClean="0">
                <a:solidFill>
                  <a:srgbClr val="00CCFF"/>
                </a:solidFill>
              </a:rPr>
              <a:t>penyebab penyakit</a:t>
            </a:r>
            <a:r>
              <a:rPr lang="en-US" sz="3000" smtClean="0"/>
              <a:t> (fisik, kimia, mikroba) yg berada dalam “vehicle” transmisi hingga kontak dengan manusia atau penduduk</a:t>
            </a:r>
          </a:p>
          <a:p>
            <a:pPr eaLnBrk="1" hangingPunct="1">
              <a:lnSpc>
                <a:spcPct val="80000"/>
              </a:lnSpc>
            </a:pPr>
            <a:r>
              <a:rPr lang="en-US" sz="3000" smtClean="0"/>
              <a:t>Pemahaman kinetika agent akan menentukan teknik mengukur atau analisis pemajanan</a:t>
            </a:r>
          </a:p>
          <a:p>
            <a:pPr eaLnBrk="1" hangingPunct="1">
              <a:lnSpc>
                <a:spcPct val="80000"/>
              </a:lnSpc>
            </a:pPr>
            <a:r>
              <a:rPr lang="en-US" sz="3000" smtClean="0"/>
              <a:t>Contoh:</a:t>
            </a:r>
          </a:p>
          <a:p>
            <a:pPr eaLnBrk="1" hangingPunct="1">
              <a:lnSpc>
                <a:spcPct val="80000"/>
              </a:lnSpc>
              <a:buFont typeface="Wingdings" pitchFamily="2" charset="2"/>
              <a:buNone/>
            </a:pPr>
            <a:r>
              <a:rPr lang="en-US" sz="3000" smtClean="0"/>
              <a:t>	Pb </a:t>
            </a:r>
            <a:r>
              <a:rPr lang="en-US" sz="3000" smtClean="0">
                <a:sym typeface="Wingdings" pitchFamily="2" charset="2"/>
              </a:rPr>
              <a:t> udara/air/tanah/makanan  tubuh manusia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up)">
                                      <p:cBhvr>
                                        <p:cTn id="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914400"/>
            <a:ext cx="7772400" cy="641350"/>
          </a:xfrm>
        </p:spPr>
        <p:txBody>
          <a:bodyPr/>
          <a:lstStyle/>
          <a:p>
            <a:pPr eaLnBrk="1" hangingPunct="1"/>
            <a:r>
              <a:rPr lang="en-US" sz="3600" dirty="0" smtClean="0"/>
              <a:t>Parameter </a:t>
            </a:r>
            <a:r>
              <a:rPr lang="en-US" sz="3600" dirty="0" err="1" smtClean="0"/>
              <a:t>Kesehatan</a:t>
            </a:r>
            <a:r>
              <a:rPr lang="en-US" sz="3600" dirty="0" smtClean="0"/>
              <a:t> </a:t>
            </a:r>
            <a:r>
              <a:rPr lang="en-US" sz="3600" dirty="0" err="1" smtClean="0"/>
              <a:t>Lingkungan</a:t>
            </a:r>
            <a:endParaRPr lang="en-US" sz="3600" dirty="0" smtClean="0"/>
          </a:p>
        </p:txBody>
      </p:sp>
      <p:sp>
        <p:nvSpPr>
          <p:cNvPr id="13315" name="Rectangle 3"/>
          <p:cNvSpPr>
            <a:spLocks noGrp="1" noChangeArrowheads="1"/>
          </p:cNvSpPr>
          <p:nvPr>
            <p:ph type="body" idx="1"/>
          </p:nvPr>
        </p:nvSpPr>
        <p:spPr>
          <a:xfrm>
            <a:off x="685800" y="1905000"/>
            <a:ext cx="7772400" cy="4114800"/>
          </a:xfrm>
        </p:spPr>
        <p:txBody>
          <a:bodyPr/>
          <a:lstStyle/>
          <a:p>
            <a:pPr eaLnBrk="1" hangingPunct="1"/>
            <a:r>
              <a:rPr lang="en-US" smtClean="0"/>
              <a:t>Pemahaman terhadap berbagai parameter kesehatan lingkungan</a:t>
            </a:r>
          </a:p>
          <a:p>
            <a:pPr eaLnBrk="1" hangingPunct="1"/>
            <a:r>
              <a:rPr lang="en-US" smtClean="0"/>
              <a:t>Bagaimana mengukur berbagai parameter perubahan lingkungan</a:t>
            </a:r>
          </a:p>
          <a:p>
            <a:pPr eaLnBrk="1" hangingPunct="1">
              <a:buFont typeface="Wingdings" pitchFamily="2" charset="2"/>
              <a:buNone/>
            </a:pPr>
            <a:r>
              <a:rPr lang="en-US" smtClean="0"/>
              <a:t>	</a:t>
            </a:r>
            <a:r>
              <a:rPr lang="en-US" smtClean="0">
                <a:sym typeface="Wingdings" pitchFamily="2" charset="2"/>
              </a:rPr>
              <a:t>  TEORI SIMPUL</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in)">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ox(in)">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ox(in)">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Definisi epidemiologi </a:t>
            </a:r>
            <a:endParaRPr lang="en-US" dirty="0"/>
          </a:p>
        </p:txBody>
      </p:sp>
      <p:sp>
        <p:nvSpPr>
          <p:cNvPr id="3" name="Content Placeholder 2"/>
          <p:cNvSpPr>
            <a:spLocks noGrp="1"/>
          </p:cNvSpPr>
          <p:nvPr>
            <p:ph idx="1"/>
          </p:nvPr>
        </p:nvSpPr>
        <p:spPr/>
        <p:txBody>
          <a:bodyPr>
            <a:normAutofit/>
          </a:bodyPr>
          <a:lstStyle/>
          <a:p>
            <a:r>
              <a:rPr lang="id-ID" dirty="0" smtClean="0">
                <a:sym typeface="Symbol" pitchFamily="18" charset="2"/>
              </a:rPr>
              <a:t>Studi tentang distribusi dan faktor utama penyakit dalam populasi.</a:t>
            </a:r>
          </a:p>
          <a:p>
            <a:r>
              <a:rPr lang="id-ID" dirty="0" smtClean="0"/>
              <a:t>Ilmu</a:t>
            </a:r>
            <a:r>
              <a:rPr lang="en-US" dirty="0" smtClean="0"/>
              <a:t> </a:t>
            </a:r>
            <a:r>
              <a:rPr lang="id-ID" dirty="0" smtClean="0"/>
              <a:t>yg mempelajari</a:t>
            </a:r>
            <a:r>
              <a:rPr lang="en-US" dirty="0" smtClean="0"/>
              <a:t>:</a:t>
            </a:r>
          </a:p>
          <a:p>
            <a:pPr lvl="1"/>
            <a:r>
              <a:rPr lang="en-US" dirty="0" err="1" smtClean="0"/>
              <a:t>Distribusi</a:t>
            </a:r>
            <a:r>
              <a:rPr lang="en-US" dirty="0" smtClean="0"/>
              <a:t> </a:t>
            </a:r>
            <a:r>
              <a:rPr lang="en-US" dirty="0" err="1" smtClean="0"/>
              <a:t>penyakit</a:t>
            </a:r>
            <a:r>
              <a:rPr lang="en-US" dirty="0" smtClean="0"/>
              <a:t> </a:t>
            </a:r>
            <a:r>
              <a:rPr lang="en-US" dirty="0" err="1" smtClean="0"/>
              <a:t>pada</a:t>
            </a:r>
            <a:r>
              <a:rPr lang="en-US" dirty="0" smtClean="0"/>
              <a:t> </a:t>
            </a:r>
            <a:r>
              <a:rPr lang="en-US" dirty="0" err="1" smtClean="0"/>
              <a:t>masyarakat</a:t>
            </a:r>
            <a:endParaRPr lang="en-US" dirty="0" smtClean="0"/>
          </a:p>
          <a:p>
            <a:pPr lvl="1"/>
            <a:r>
              <a:rPr lang="id-ID" dirty="0" smtClean="0"/>
              <a:t>Faktor2 </a:t>
            </a:r>
            <a:r>
              <a:rPr lang="en-US" dirty="0" err="1" smtClean="0"/>
              <a:t>determinan</a:t>
            </a:r>
            <a:r>
              <a:rPr lang="en-US" dirty="0" smtClean="0"/>
              <a:t>/</a:t>
            </a:r>
            <a:r>
              <a:rPr lang="id-ID" dirty="0" smtClean="0"/>
              <a:t>penentu </a:t>
            </a:r>
            <a:r>
              <a:rPr lang="en-US" dirty="0" err="1" smtClean="0"/>
              <a:t>terjadinya</a:t>
            </a:r>
            <a:r>
              <a:rPr lang="en-US" dirty="0" smtClean="0"/>
              <a:t> </a:t>
            </a:r>
            <a:r>
              <a:rPr lang="en-US" dirty="0" err="1" smtClean="0"/>
              <a:t>distribusi</a:t>
            </a:r>
            <a:r>
              <a:rPr lang="en-US" dirty="0" smtClean="0"/>
              <a:t> </a:t>
            </a:r>
            <a:r>
              <a:rPr lang="id-ID" dirty="0" smtClean="0"/>
              <a:t>status kesehatan &amp; penyakit </a:t>
            </a:r>
            <a:r>
              <a:rPr lang="en-US" dirty="0" err="1" smtClean="0"/>
              <a:t>tsb</a:t>
            </a:r>
            <a:r>
              <a:rPr lang="en-US" dirty="0" smtClean="0"/>
              <a:t> </a:t>
            </a:r>
            <a:r>
              <a:rPr lang="id-ID" dirty="0" smtClean="0"/>
              <a:t>pd </a:t>
            </a:r>
            <a:r>
              <a:rPr lang="en-US" dirty="0" err="1" smtClean="0"/>
              <a:t>masyarakat</a:t>
            </a:r>
            <a:endParaRPr lang="en-US" dirty="0" smtClean="0"/>
          </a:p>
        </p:txBody>
      </p:sp>
      <p:sp>
        <p:nvSpPr>
          <p:cNvPr id="7" name="Slide Number Placeholder 6"/>
          <p:cNvSpPr>
            <a:spLocks noGrp="1"/>
          </p:cNvSpPr>
          <p:nvPr>
            <p:ph type="sldNum" sz="quarter" idx="12"/>
          </p:nvPr>
        </p:nvSpPr>
        <p:spPr/>
        <p:txBody>
          <a:bodyPr/>
          <a:lstStyle/>
          <a:p>
            <a:fld id="{160E23AA-DA2C-441B-87F3-80FF96CB679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12"/>
          <p:cNvSpPr>
            <a:spLocks noChangeArrowheads="1"/>
          </p:cNvSpPr>
          <p:nvPr/>
        </p:nvSpPr>
        <p:spPr bwMode="auto">
          <a:xfrm>
            <a:off x="2590800" y="2286000"/>
            <a:ext cx="2057400" cy="2667000"/>
          </a:xfrm>
          <a:prstGeom prst="rightArrowCallout">
            <a:avLst>
              <a:gd name="adj1" fmla="val 38421"/>
              <a:gd name="adj2" fmla="val 45754"/>
              <a:gd name="adj3" fmla="val 7176"/>
              <a:gd name="adj4" fmla="val 85264"/>
            </a:avLst>
          </a:prstGeom>
          <a:solidFill>
            <a:schemeClr val="accent1"/>
          </a:solidFill>
          <a:ln w="9525">
            <a:solidFill>
              <a:schemeClr val="tx1"/>
            </a:solidFill>
            <a:miter lim="800000"/>
            <a:headEnd/>
            <a:tailEnd/>
          </a:ln>
        </p:spPr>
        <p:txBody>
          <a:bodyPr wrap="none" anchor="ctr"/>
          <a:lstStyle/>
          <a:p>
            <a:r>
              <a:rPr lang="en-US" sz="2000"/>
              <a:t>Melalui wahana</a:t>
            </a:r>
          </a:p>
          <a:p>
            <a:pPr>
              <a:buFontTx/>
              <a:buChar char="-"/>
            </a:pPr>
            <a:r>
              <a:rPr lang="en-US" sz="2000"/>
              <a:t> Udara</a:t>
            </a:r>
          </a:p>
          <a:p>
            <a:pPr>
              <a:buFontTx/>
              <a:buChar char="-"/>
            </a:pPr>
            <a:r>
              <a:rPr lang="en-US" sz="2000"/>
              <a:t> Air</a:t>
            </a:r>
          </a:p>
          <a:p>
            <a:pPr>
              <a:buFontTx/>
              <a:buChar char="-"/>
            </a:pPr>
            <a:r>
              <a:rPr lang="en-US" sz="2000"/>
              <a:t> Makanan</a:t>
            </a:r>
          </a:p>
          <a:p>
            <a:pPr>
              <a:buFontTx/>
              <a:buChar char="-"/>
            </a:pPr>
            <a:r>
              <a:rPr lang="en-US" sz="2000"/>
              <a:t> Tanah</a:t>
            </a:r>
          </a:p>
          <a:p>
            <a:pPr>
              <a:buFontTx/>
              <a:buChar char="-"/>
            </a:pPr>
            <a:r>
              <a:rPr lang="en-US" sz="2000"/>
              <a:t> Binatang</a:t>
            </a:r>
          </a:p>
        </p:txBody>
      </p:sp>
      <p:sp>
        <p:nvSpPr>
          <p:cNvPr id="13315" name="Rectangle 2"/>
          <p:cNvSpPr>
            <a:spLocks noGrp="1" noChangeArrowheads="1"/>
          </p:cNvSpPr>
          <p:nvPr>
            <p:ph type="title"/>
          </p:nvPr>
        </p:nvSpPr>
        <p:spPr>
          <a:xfrm>
            <a:off x="609600" y="685800"/>
            <a:ext cx="7772400" cy="822325"/>
          </a:xfrm>
        </p:spPr>
        <p:txBody>
          <a:bodyPr>
            <a:normAutofit fontScale="90000"/>
          </a:bodyPr>
          <a:lstStyle/>
          <a:p>
            <a:pPr eaLnBrk="1" hangingPunct="1"/>
            <a:r>
              <a:rPr lang="en-US" sz="2400" dirty="0" smtClean="0"/>
              <a:t>DINAMIKA KESEHATAN LINGKUNGAN</a:t>
            </a:r>
            <a:br>
              <a:rPr lang="en-US" sz="2400" dirty="0" smtClean="0"/>
            </a:br>
            <a:r>
              <a:rPr lang="en-US" sz="2400" dirty="0" smtClean="0"/>
              <a:t>(TEORI SIMPUL)</a:t>
            </a:r>
          </a:p>
        </p:txBody>
      </p:sp>
      <p:sp>
        <p:nvSpPr>
          <p:cNvPr id="13316" name="Rectangle 4"/>
          <p:cNvSpPr>
            <a:spLocks noChangeArrowheads="1"/>
          </p:cNvSpPr>
          <p:nvPr/>
        </p:nvSpPr>
        <p:spPr bwMode="auto">
          <a:xfrm>
            <a:off x="533400" y="1905000"/>
            <a:ext cx="1752600" cy="381000"/>
          </a:xfrm>
          <a:prstGeom prst="rect">
            <a:avLst/>
          </a:prstGeom>
          <a:solidFill>
            <a:schemeClr val="accent1"/>
          </a:solidFill>
          <a:ln w="9525">
            <a:solidFill>
              <a:schemeClr val="tx1"/>
            </a:solidFill>
            <a:miter lim="800000"/>
            <a:headEnd/>
            <a:tailEnd/>
          </a:ln>
        </p:spPr>
        <p:txBody>
          <a:bodyPr wrap="none" anchor="ctr"/>
          <a:lstStyle/>
          <a:p>
            <a:pPr algn="ctr"/>
            <a:r>
              <a:rPr lang="en-US"/>
              <a:t>SUMBER</a:t>
            </a:r>
          </a:p>
        </p:txBody>
      </p:sp>
      <p:sp>
        <p:nvSpPr>
          <p:cNvPr id="13317" name="Rectangle 9"/>
          <p:cNvSpPr>
            <a:spLocks noChangeArrowheads="1"/>
          </p:cNvSpPr>
          <p:nvPr/>
        </p:nvSpPr>
        <p:spPr bwMode="auto">
          <a:xfrm>
            <a:off x="2590800" y="1905000"/>
            <a:ext cx="1752600" cy="381000"/>
          </a:xfrm>
          <a:prstGeom prst="rect">
            <a:avLst/>
          </a:prstGeom>
          <a:solidFill>
            <a:schemeClr val="accent1"/>
          </a:solidFill>
          <a:ln w="9525">
            <a:solidFill>
              <a:schemeClr val="tx1"/>
            </a:solidFill>
            <a:miter lim="800000"/>
            <a:headEnd/>
            <a:tailEnd/>
          </a:ln>
        </p:spPr>
        <p:txBody>
          <a:bodyPr wrap="none" anchor="ctr"/>
          <a:lstStyle/>
          <a:p>
            <a:pPr algn="ctr"/>
            <a:r>
              <a:rPr lang="en-US"/>
              <a:t>AMBIENT</a:t>
            </a:r>
          </a:p>
        </p:txBody>
      </p:sp>
      <p:sp>
        <p:nvSpPr>
          <p:cNvPr id="13318" name="Rectangle 10"/>
          <p:cNvSpPr>
            <a:spLocks noChangeArrowheads="1"/>
          </p:cNvSpPr>
          <p:nvPr/>
        </p:nvSpPr>
        <p:spPr bwMode="auto">
          <a:xfrm>
            <a:off x="4648200" y="1905000"/>
            <a:ext cx="1752600" cy="381000"/>
          </a:xfrm>
          <a:prstGeom prst="rect">
            <a:avLst/>
          </a:prstGeom>
          <a:solidFill>
            <a:schemeClr val="accent1"/>
          </a:solidFill>
          <a:ln w="9525">
            <a:solidFill>
              <a:schemeClr val="tx1"/>
            </a:solidFill>
            <a:miter lim="800000"/>
            <a:headEnd/>
            <a:tailEnd/>
          </a:ln>
        </p:spPr>
        <p:txBody>
          <a:bodyPr wrap="none" anchor="ctr"/>
          <a:lstStyle/>
          <a:p>
            <a:pPr algn="ctr"/>
            <a:r>
              <a:rPr lang="en-US"/>
              <a:t>MANUSIA</a:t>
            </a:r>
          </a:p>
        </p:txBody>
      </p:sp>
      <p:sp>
        <p:nvSpPr>
          <p:cNvPr id="13319" name="Rectangle 11"/>
          <p:cNvSpPr>
            <a:spLocks noChangeArrowheads="1"/>
          </p:cNvSpPr>
          <p:nvPr/>
        </p:nvSpPr>
        <p:spPr bwMode="auto">
          <a:xfrm>
            <a:off x="6705600" y="1905000"/>
            <a:ext cx="1752600" cy="381000"/>
          </a:xfrm>
          <a:prstGeom prst="rect">
            <a:avLst/>
          </a:prstGeom>
          <a:solidFill>
            <a:schemeClr val="accent1"/>
          </a:solidFill>
          <a:ln w="9525">
            <a:solidFill>
              <a:schemeClr val="tx1"/>
            </a:solidFill>
            <a:miter lim="800000"/>
            <a:headEnd/>
            <a:tailEnd/>
          </a:ln>
        </p:spPr>
        <p:txBody>
          <a:bodyPr wrap="none" anchor="ctr"/>
          <a:lstStyle/>
          <a:p>
            <a:pPr algn="ctr"/>
            <a:r>
              <a:rPr lang="en-US"/>
              <a:t>DAMPAK</a:t>
            </a:r>
          </a:p>
        </p:txBody>
      </p:sp>
      <p:sp>
        <p:nvSpPr>
          <p:cNvPr id="13320" name="AutoShape 8"/>
          <p:cNvSpPr>
            <a:spLocks noChangeArrowheads="1"/>
          </p:cNvSpPr>
          <p:nvPr/>
        </p:nvSpPr>
        <p:spPr bwMode="auto">
          <a:xfrm>
            <a:off x="533400" y="2286000"/>
            <a:ext cx="2057400" cy="2667000"/>
          </a:xfrm>
          <a:prstGeom prst="rightArrowCallout">
            <a:avLst>
              <a:gd name="adj1" fmla="val 38421"/>
              <a:gd name="adj2" fmla="val 45754"/>
              <a:gd name="adj3" fmla="val 7176"/>
              <a:gd name="adj4" fmla="val 85264"/>
            </a:avLst>
          </a:prstGeom>
          <a:solidFill>
            <a:schemeClr val="accent1"/>
          </a:solidFill>
          <a:ln w="9525">
            <a:solidFill>
              <a:schemeClr val="tx1"/>
            </a:solidFill>
            <a:miter lim="800000"/>
            <a:headEnd/>
            <a:tailEnd/>
          </a:ln>
        </p:spPr>
        <p:txBody>
          <a:bodyPr wrap="none" anchor="ctr"/>
          <a:lstStyle/>
          <a:p>
            <a:r>
              <a:rPr lang="en-US"/>
              <a:t>-Alamiah</a:t>
            </a:r>
          </a:p>
          <a:p>
            <a:r>
              <a:rPr lang="en-US"/>
              <a:t>-Penderita</a:t>
            </a:r>
          </a:p>
          <a:p>
            <a:r>
              <a:rPr lang="en-US"/>
              <a:t> penyakit</a:t>
            </a:r>
          </a:p>
          <a:p>
            <a:r>
              <a:rPr lang="en-US"/>
              <a:t> infeksi</a:t>
            </a:r>
          </a:p>
          <a:p>
            <a:r>
              <a:rPr lang="en-US"/>
              <a:t>-Industri</a:t>
            </a:r>
          </a:p>
          <a:p>
            <a:r>
              <a:rPr lang="en-US"/>
              <a:t>-Mobil</a:t>
            </a:r>
          </a:p>
        </p:txBody>
      </p:sp>
      <p:sp>
        <p:nvSpPr>
          <p:cNvPr id="13321" name="AutoShape 13"/>
          <p:cNvSpPr>
            <a:spLocks noChangeArrowheads="1"/>
          </p:cNvSpPr>
          <p:nvPr/>
        </p:nvSpPr>
        <p:spPr bwMode="auto">
          <a:xfrm>
            <a:off x="4648200" y="2286000"/>
            <a:ext cx="2057400" cy="2667000"/>
          </a:xfrm>
          <a:prstGeom prst="rightArrowCallout">
            <a:avLst>
              <a:gd name="adj1" fmla="val 38421"/>
              <a:gd name="adj2" fmla="val 45754"/>
              <a:gd name="adj3" fmla="val 7176"/>
              <a:gd name="adj4" fmla="val 85264"/>
            </a:avLst>
          </a:prstGeom>
          <a:solidFill>
            <a:schemeClr val="accent1"/>
          </a:solidFill>
          <a:ln w="9525">
            <a:solidFill>
              <a:schemeClr val="tx1"/>
            </a:solidFill>
            <a:miter lim="800000"/>
            <a:headEnd/>
            <a:tailEnd/>
          </a:ln>
        </p:spPr>
        <p:txBody>
          <a:bodyPr wrap="none" anchor="ctr"/>
          <a:lstStyle/>
          <a:p>
            <a:r>
              <a:rPr lang="en-US"/>
              <a:t>Komponen</a:t>
            </a:r>
          </a:p>
          <a:p>
            <a:r>
              <a:rPr lang="en-US"/>
              <a:t>lingkungan</a:t>
            </a:r>
          </a:p>
          <a:p>
            <a:r>
              <a:rPr lang="en-US"/>
              <a:t>berada dlm</a:t>
            </a:r>
          </a:p>
          <a:p>
            <a:r>
              <a:rPr lang="en-US"/>
              <a:t>darah, lemak,</a:t>
            </a:r>
          </a:p>
          <a:p>
            <a:r>
              <a:rPr lang="en-US"/>
              <a:t>urine, </a:t>
            </a:r>
          </a:p>
          <a:p>
            <a:r>
              <a:rPr lang="en-US"/>
              <a:t>dll</a:t>
            </a:r>
          </a:p>
        </p:txBody>
      </p:sp>
      <p:sp>
        <p:nvSpPr>
          <p:cNvPr id="13322" name="Rectangle 15"/>
          <p:cNvSpPr>
            <a:spLocks noChangeArrowheads="1"/>
          </p:cNvSpPr>
          <p:nvPr/>
        </p:nvSpPr>
        <p:spPr bwMode="auto">
          <a:xfrm>
            <a:off x="6705600" y="2286000"/>
            <a:ext cx="1752600" cy="2667000"/>
          </a:xfrm>
          <a:prstGeom prst="rect">
            <a:avLst/>
          </a:prstGeom>
          <a:solidFill>
            <a:schemeClr val="accent1"/>
          </a:solidFill>
          <a:ln w="9525">
            <a:solidFill>
              <a:schemeClr val="tx1"/>
            </a:solidFill>
            <a:miter lim="800000"/>
            <a:headEnd/>
            <a:tailEnd/>
          </a:ln>
        </p:spPr>
        <p:txBody>
          <a:bodyPr wrap="none" anchor="ctr"/>
          <a:lstStyle/>
          <a:p>
            <a:pPr>
              <a:buFontTx/>
              <a:buChar char="-"/>
            </a:pPr>
            <a:r>
              <a:rPr lang="en-US"/>
              <a:t> Sehat</a:t>
            </a:r>
          </a:p>
          <a:p>
            <a:pPr>
              <a:buFontTx/>
              <a:buChar char="-"/>
            </a:pPr>
            <a:r>
              <a:rPr lang="en-US"/>
              <a:t> Samar</a:t>
            </a:r>
          </a:p>
          <a:p>
            <a:pPr>
              <a:buFontTx/>
              <a:buChar char="-"/>
            </a:pPr>
            <a:r>
              <a:rPr lang="en-US"/>
              <a:t> Subklinik</a:t>
            </a:r>
          </a:p>
          <a:p>
            <a:pPr>
              <a:buFontTx/>
              <a:buChar char="-"/>
            </a:pPr>
            <a:r>
              <a:rPr lang="en-US"/>
              <a:t> Akut</a:t>
            </a:r>
          </a:p>
        </p:txBody>
      </p:sp>
      <p:sp>
        <p:nvSpPr>
          <p:cNvPr id="13323" name="Rectangle 16"/>
          <p:cNvSpPr>
            <a:spLocks noChangeArrowheads="1"/>
          </p:cNvSpPr>
          <p:nvPr/>
        </p:nvSpPr>
        <p:spPr bwMode="auto">
          <a:xfrm>
            <a:off x="1066800" y="5257800"/>
            <a:ext cx="457200" cy="381000"/>
          </a:xfrm>
          <a:prstGeom prst="rect">
            <a:avLst/>
          </a:prstGeom>
          <a:solidFill>
            <a:schemeClr val="accent1"/>
          </a:solidFill>
          <a:ln w="9525">
            <a:solidFill>
              <a:schemeClr val="tx1"/>
            </a:solidFill>
            <a:miter lim="800000"/>
            <a:headEnd/>
            <a:tailEnd/>
          </a:ln>
        </p:spPr>
        <p:txBody>
          <a:bodyPr wrap="none" anchor="ctr"/>
          <a:lstStyle/>
          <a:p>
            <a:pPr algn="ctr"/>
            <a:r>
              <a:rPr lang="en-US"/>
              <a:t>A</a:t>
            </a:r>
          </a:p>
        </p:txBody>
      </p:sp>
      <p:sp>
        <p:nvSpPr>
          <p:cNvPr id="13324" name="Rectangle 17"/>
          <p:cNvSpPr>
            <a:spLocks noChangeArrowheads="1"/>
          </p:cNvSpPr>
          <p:nvPr/>
        </p:nvSpPr>
        <p:spPr bwMode="auto">
          <a:xfrm>
            <a:off x="3200400" y="5257800"/>
            <a:ext cx="457200" cy="381000"/>
          </a:xfrm>
          <a:prstGeom prst="rect">
            <a:avLst/>
          </a:prstGeom>
          <a:solidFill>
            <a:schemeClr val="accent1"/>
          </a:solidFill>
          <a:ln w="9525">
            <a:solidFill>
              <a:schemeClr val="tx1"/>
            </a:solidFill>
            <a:miter lim="800000"/>
            <a:headEnd/>
            <a:tailEnd/>
          </a:ln>
        </p:spPr>
        <p:txBody>
          <a:bodyPr wrap="none" anchor="ctr"/>
          <a:lstStyle/>
          <a:p>
            <a:pPr algn="ctr"/>
            <a:r>
              <a:rPr lang="en-US"/>
              <a:t>B</a:t>
            </a:r>
          </a:p>
        </p:txBody>
      </p:sp>
      <p:sp>
        <p:nvSpPr>
          <p:cNvPr id="13325" name="Rectangle 18"/>
          <p:cNvSpPr>
            <a:spLocks noChangeArrowheads="1"/>
          </p:cNvSpPr>
          <p:nvPr/>
        </p:nvSpPr>
        <p:spPr bwMode="auto">
          <a:xfrm>
            <a:off x="5337175" y="5257800"/>
            <a:ext cx="457200" cy="381000"/>
          </a:xfrm>
          <a:prstGeom prst="rect">
            <a:avLst/>
          </a:prstGeom>
          <a:solidFill>
            <a:schemeClr val="accent1"/>
          </a:solidFill>
          <a:ln w="9525">
            <a:solidFill>
              <a:schemeClr val="tx1"/>
            </a:solidFill>
            <a:miter lim="800000"/>
            <a:headEnd/>
            <a:tailEnd/>
          </a:ln>
        </p:spPr>
        <p:txBody>
          <a:bodyPr wrap="none" anchor="ctr"/>
          <a:lstStyle/>
          <a:p>
            <a:pPr algn="ctr"/>
            <a:r>
              <a:rPr lang="en-US"/>
              <a:t>C</a:t>
            </a:r>
          </a:p>
        </p:txBody>
      </p:sp>
      <p:sp>
        <p:nvSpPr>
          <p:cNvPr id="13326" name="Rectangle 19"/>
          <p:cNvSpPr>
            <a:spLocks noChangeArrowheads="1"/>
          </p:cNvSpPr>
          <p:nvPr/>
        </p:nvSpPr>
        <p:spPr bwMode="auto">
          <a:xfrm>
            <a:off x="7439025" y="5273675"/>
            <a:ext cx="457200" cy="381000"/>
          </a:xfrm>
          <a:prstGeom prst="rect">
            <a:avLst/>
          </a:prstGeom>
          <a:solidFill>
            <a:schemeClr val="accent1"/>
          </a:solidFill>
          <a:ln w="9525">
            <a:solidFill>
              <a:schemeClr val="tx1"/>
            </a:solidFill>
            <a:miter lim="800000"/>
            <a:headEnd/>
            <a:tailEnd/>
          </a:ln>
        </p:spPr>
        <p:txBody>
          <a:bodyPr wrap="none" anchor="ctr"/>
          <a:lstStyle/>
          <a:p>
            <a:pPr algn="ctr"/>
            <a:r>
              <a:rPr lang="en-US"/>
              <a:t>D</a:t>
            </a:r>
          </a:p>
        </p:txBody>
      </p:sp>
      <p:sp>
        <p:nvSpPr>
          <p:cNvPr id="13327" name="Line 20"/>
          <p:cNvSpPr>
            <a:spLocks noChangeShapeType="1"/>
          </p:cNvSpPr>
          <p:nvPr/>
        </p:nvSpPr>
        <p:spPr bwMode="auto">
          <a:xfrm>
            <a:off x="1524000" y="5486400"/>
            <a:ext cx="1676400" cy="0"/>
          </a:xfrm>
          <a:prstGeom prst="line">
            <a:avLst/>
          </a:prstGeom>
          <a:noFill/>
          <a:ln w="9525">
            <a:solidFill>
              <a:schemeClr val="tx1"/>
            </a:solidFill>
            <a:round/>
            <a:headEnd/>
            <a:tailEnd/>
          </a:ln>
        </p:spPr>
        <p:txBody>
          <a:bodyPr/>
          <a:lstStyle/>
          <a:p>
            <a:endParaRPr lang="id-ID"/>
          </a:p>
        </p:txBody>
      </p:sp>
      <p:sp>
        <p:nvSpPr>
          <p:cNvPr id="13328" name="Line 21"/>
          <p:cNvSpPr>
            <a:spLocks noChangeShapeType="1"/>
          </p:cNvSpPr>
          <p:nvPr/>
        </p:nvSpPr>
        <p:spPr bwMode="auto">
          <a:xfrm>
            <a:off x="5778500" y="5486400"/>
            <a:ext cx="1676400" cy="0"/>
          </a:xfrm>
          <a:prstGeom prst="line">
            <a:avLst/>
          </a:prstGeom>
          <a:noFill/>
          <a:ln w="9525">
            <a:solidFill>
              <a:schemeClr val="tx1"/>
            </a:solidFill>
            <a:round/>
            <a:headEnd/>
            <a:tailEnd/>
          </a:ln>
        </p:spPr>
        <p:txBody>
          <a:bodyPr/>
          <a:lstStyle/>
          <a:p>
            <a:endParaRPr lang="id-ID"/>
          </a:p>
        </p:txBody>
      </p:sp>
      <p:sp>
        <p:nvSpPr>
          <p:cNvPr id="13329" name="Line 22"/>
          <p:cNvSpPr>
            <a:spLocks noChangeShapeType="1"/>
          </p:cNvSpPr>
          <p:nvPr/>
        </p:nvSpPr>
        <p:spPr bwMode="auto">
          <a:xfrm>
            <a:off x="3657600" y="5486400"/>
            <a:ext cx="1676400"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838200"/>
            <a:ext cx="7772400" cy="519113"/>
          </a:xfrm>
        </p:spPr>
        <p:txBody>
          <a:bodyPr>
            <a:noAutofit/>
          </a:bodyPr>
          <a:lstStyle/>
          <a:p>
            <a:pPr eaLnBrk="1" hangingPunct="1"/>
            <a:r>
              <a:rPr lang="en-US" sz="3600" b="1" smtClean="0">
                <a:solidFill>
                  <a:srgbClr val="0070C0"/>
                </a:solidFill>
              </a:rPr>
              <a:t>Pengukuran parameter kesehatan lingkungan</a:t>
            </a:r>
          </a:p>
        </p:txBody>
      </p:sp>
      <p:sp>
        <p:nvSpPr>
          <p:cNvPr id="19459" name="Rectangle 3"/>
          <p:cNvSpPr>
            <a:spLocks noGrp="1" noChangeArrowheads="1"/>
          </p:cNvSpPr>
          <p:nvPr>
            <p:ph type="body" idx="1"/>
          </p:nvPr>
        </p:nvSpPr>
        <p:spPr>
          <a:xfrm>
            <a:off x="533400" y="1828800"/>
            <a:ext cx="8001000" cy="4114800"/>
          </a:xfrm>
        </p:spPr>
        <p:txBody>
          <a:bodyPr/>
          <a:lstStyle/>
          <a:p>
            <a:pPr eaLnBrk="1" hangingPunct="1">
              <a:lnSpc>
                <a:spcPct val="90000"/>
              </a:lnSpc>
            </a:pPr>
            <a:r>
              <a:rPr lang="en-US" sz="2800" smtClean="0"/>
              <a:t>Pada </a:t>
            </a:r>
            <a:r>
              <a:rPr lang="en-US" sz="2800" smtClean="0">
                <a:solidFill>
                  <a:srgbClr val="00CCFF"/>
                </a:solidFill>
              </a:rPr>
              <a:t>simpul A</a:t>
            </a:r>
            <a:r>
              <a:rPr lang="en-US" sz="2800" smtClean="0"/>
              <a:t>: pengukuran pada sumbernya (pengukuran emisi)</a:t>
            </a:r>
          </a:p>
          <a:p>
            <a:pPr eaLnBrk="1" hangingPunct="1">
              <a:lnSpc>
                <a:spcPct val="90000"/>
              </a:lnSpc>
            </a:pPr>
            <a:r>
              <a:rPr lang="en-US" sz="2800" smtClean="0"/>
              <a:t>Pada </a:t>
            </a:r>
            <a:r>
              <a:rPr lang="en-US" sz="2800" smtClean="0">
                <a:solidFill>
                  <a:srgbClr val="00CCFF"/>
                </a:solidFill>
              </a:rPr>
              <a:t>simpul B</a:t>
            </a:r>
            <a:r>
              <a:rPr lang="en-US" sz="2800" smtClean="0"/>
              <a:t>: pengukuran komponen penyebab sakit pada ambient</a:t>
            </a:r>
          </a:p>
          <a:p>
            <a:pPr eaLnBrk="1" hangingPunct="1">
              <a:lnSpc>
                <a:spcPct val="90000"/>
              </a:lnSpc>
            </a:pPr>
            <a:r>
              <a:rPr lang="en-US" sz="2800" smtClean="0"/>
              <a:t>Pada </a:t>
            </a:r>
            <a:r>
              <a:rPr lang="en-US" sz="2800" smtClean="0">
                <a:solidFill>
                  <a:srgbClr val="00CCFF"/>
                </a:solidFill>
              </a:rPr>
              <a:t>simpul C</a:t>
            </a:r>
            <a:r>
              <a:rPr lang="en-US" sz="2800" smtClean="0"/>
              <a:t>: pengukuran pada spesimen tubuh manusia (biomarker atau bioindikator)</a:t>
            </a:r>
          </a:p>
          <a:p>
            <a:pPr eaLnBrk="1" hangingPunct="1">
              <a:lnSpc>
                <a:spcPct val="90000"/>
              </a:lnSpc>
            </a:pPr>
            <a:r>
              <a:rPr lang="en-US" sz="2800" smtClean="0"/>
              <a:t>Pada </a:t>
            </a:r>
            <a:r>
              <a:rPr lang="en-US" sz="2800" smtClean="0">
                <a:solidFill>
                  <a:srgbClr val="00CCFF"/>
                </a:solidFill>
              </a:rPr>
              <a:t>simpul D</a:t>
            </a:r>
            <a:r>
              <a:rPr lang="en-US" sz="2800" smtClean="0"/>
              <a:t>: sudah terjadi outcome berupa kejadian penyakit, misal jumlah penderita keracunan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dissolve">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dissolve">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dissolve">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88912" y="685800"/>
            <a:ext cx="8955088" cy="946150"/>
          </a:xfrm>
        </p:spPr>
        <p:txBody>
          <a:bodyPr>
            <a:noAutofit/>
          </a:bodyPr>
          <a:lstStyle/>
          <a:p>
            <a:r>
              <a:rPr lang="en-US" sz="3600" b="1" dirty="0" err="1" smtClean="0">
                <a:solidFill>
                  <a:schemeClr val="tx2"/>
                </a:solidFill>
                <a:latin typeface="Arial" charset="0"/>
              </a:rPr>
              <a:t>Kemampuan</a:t>
            </a:r>
            <a:r>
              <a:rPr lang="en-US" sz="3600" b="1" dirty="0" smtClean="0">
                <a:solidFill>
                  <a:schemeClr val="tx2"/>
                </a:solidFill>
                <a:latin typeface="Arial" charset="0"/>
              </a:rPr>
              <a:t> </a:t>
            </a:r>
            <a:r>
              <a:rPr lang="en-US" sz="3600" b="1" dirty="0" err="1" smtClean="0">
                <a:solidFill>
                  <a:schemeClr val="tx2"/>
                </a:solidFill>
                <a:latin typeface="Arial" charset="0"/>
              </a:rPr>
              <a:t>mengidentifikasi</a:t>
            </a:r>
            <a:r>
              <a:rPr lang="en-US" sz="3600" b="1" dirty="0" smtClean="0">
                <a:solidFill>
                  <a:schemeClr val="tx2"/>
                </a:solidFill>
                <a:latin typeface="Arial" charset="0"/>
              </a:rPr>
              <a:t> population at risk</a:t>
            </a:r>
            <a:endParaRPr lang="en-US" sz="3600" b="1" dirty="0" smtClean="0"/>
          </a:p>
        </p:txBody>
      </p:sp>
      <p:sp>
        <p:nvSpPr>
          <p:cNvPr id="1027" name="Rectangle 3"/>
          <p:cNvSpPr>
            <a:spLocks noGrp="1" noChangeArrowheads="1"/>
          </p:cNvSpPr>
          <p:nvPr>
            <p:ph type="body" idx="1"/>
          </p:nvPr>
        </p:nvSpPr>
        <p:spPr>
          <a:xfrm>
            <a:off x="304800" y="1941513"/>
            <a:ext cx="8305800" cy="4114800"/>
          </a:xfrm>
        </p:spPr>
        <p:txBody>
          <a:bodyPr/>
          <a:lstStyle/>
          <a:p>
            <a:pPr eaLnBrk="1" hangingPunct="1"/>
            <a:r>
              <a:rPr lang="en-US" sz="2800" smtClean="0"/>
              <a:t>Mengidentifikasi:</a:t>
            </a:r>
          </a:p>
          <a:p>
            <a:pPr lvl="1" eaLnBrk="1" hangingPunct="1"/>
            <a:r>
              <a:rPr lang="en-US" sz="2400" smtClean="0"/>
              <a:t>Populasi mana yang terkena dampak</a:t>
            </a:r>
          </a:p>
          <a:p>
            <a:pPr lvl="1" eaLnBrk="1" hangingPunct="1"/>
            <a:r>
              <a:rPr lang="en-US" sz="2400" smtClean="0"/>
              <a:t>Besar/dosis</a:t>
            </a:r>
          </a:p>
          <a:p>
            <a:pPr lvl="1" eaLnBrk="1" hangingPunct="1"/>
            <a:r>
              <a:rPr lang="en-US" sz="2400" smtClean="0"/>
              <a:t>Lama waktu/durasi        pemaparan oleh agent</a:t>
            </a:r>
          </a:p>
          <a:p>
            <a:pPr lvl="1" eaLnBrk="1" hangingPunct="1"/>
            <a:r>
              <a:rPr lang="en-US" sz="2400" smtClean="0"/>
              <a:t>Cara</a:t>
            </a:r>
          </a:p>
          <a:p>
            <a:pPr eaLnBrk="1" hangingPunct="1"/>
            <a:r>
              <a:rPr lang="en-US" sz="2800" smtClean="0"/>
              <a:t>Population at risk tidak selalu dalam satu kawasan</a:t>
            </a:r>
          </a:p>
          <a:p>
            <a:pPr eaLnBrk="1" hangingPunct="1"/>
            <a:r>
              <a:rPr lang="en-US" sz="2800" smtClean="0"/>
              <a:t>Contoh: Konsumsi ikan yg tercemar logam berat</a:t>
            </a:r>
          </a:p>
        </p:txBody>
      </p:sp>
      <p:sp>
        <p:nvSpPr>
          <p:cNvPr id="1028" name="AutoShape 4"/>
          <p:cNvSpPr>
            <a:spLocks/>
          </p:cNvSpPr>
          <p:nvPr/>
        </p:nvSpPr>
        <p:spPr bwMode="auto">
          <a:xfrm>
            <a:off x="3810000" y="2971800"/>
            <a:ext cx="457200" cy="1219200"/>
          </a:xfrm>
          <a:prstGeom prst="rightBrace">
            <a:avLst>
              <a:gd name="adj1" fmla="val 22222"/>
              <a:gd name="adj2" fmla="val 50000"/>
            </a:avLst>
          </a:prstGeom>
          <a:noFill/>
          <a:ln w="9525">
            <a:solidFill>
              <a:schemeClr val="tx1"/>
            </a:solidFill>
            <a:round/>
            <a:headEnd/>
            <a:tailEnd/>
          </a:ln>
        </p:spPr>
        <p:txBody>
          <a:bodyPr wrap="none" anchor="ct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0-#ppt_w/2"/>
                                          </p:val>
                                        </p:tav>
                                        <p:tav tm="100000">
                                          <p:val>
                                            <p:strVal val="#ppt_x"/>
                                          </p:val>
                                        </p:tav>
                                      </p:tavLst>
                                    </p:anim>
                                    <p:anim calcmode="lin" valueType="num">
                                      <p:cBhvr additive="base">
                                        <p:cTn id="8" dur="500" fill="hold"/>
                                        <p:tgtEl>
                                          <p:spTgt spid="10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1+#ppt_w/2"/>
                                          </p:val>
                                        </p:tav>
                                        <p:tav tm="100000">
                                          <p:val>
                                            <p:strVal val="#ppt_x"/>
                                          </p:val>
                                        </p:tav>
                                      </p:tavLst>
                                    </p:anim>
                                    <p:anim calcmode="lin" valueType="num">
                                      <p:cBhvr additive="base">
                                        <p:cTn id="14"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utoUpdateAnimBg="0"/>
      <p:bldP spid="1028"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fontScale="90000"/>
          </a:bodyPr>
          <a:lstStyle/>
          <a:p>
            <a:r>
              <a:rPr lang="en-US" b="1" dirty="0" err="1" smtClean="0">
                <a:solidFill>
                  <a:schemeClr val="tx2"/>
                </a:solidFill>
                <a:latin typeface="Arial" charset="0"/>
              </a:rPr>
              <a:t>Kemampuan</a:t>
            </a:r>
            <a:r>
              <a:rPr lang="en-US" b="1" dirty="0" smtClean="0">
                <a:solidFill>
                  <a:schemeClr val="tx2"/>
                </a:solidFill>
                <a:latin typeface="Arial" charset="0"/>
              </a:rPr>
              <a:t> </a:t>
            </a:r>
            <a:r>
              <a:rPr lang="en-US" b="1" dirty="0" err="1" smtClean="0">
                <a:solidFill>
                  <a:schemeClr val="tx2"/>
                </a:solidFill>
                <a:latin typeface="Arial" charset="0"/>
              </a:rPr>
              <a:t>mengidentifikasi</a:t>
            </a:r>
            <a:r>
              <a:rPr lang="en-US" b="1" dirty="0" smtClean="0">
                <a:solidFill>
                  <a:schemeClr val="tx2"/>
                </a:solidFill>
                <a:latin typeface="Arial" charset="0"/>
              </a:rPr>
              <a:t> population at risk</a:t>
            </a:r>
            <a:endParaRPr lang="id-ID" dirty="0"/>
          </a:p>
        </p:txBody>
      </p:sp>
      <p:sp>
        <p:nvSpPr>
          <p:cNvPr id="23555" name="Rectangle 3"/>
          <p:cNvSpPr>
            <a:spLocks noGrp="1" noChangeArrowheads="1"/>
          </p:cNvSpPr>
          <p:nvPr>
            <p:ph idx="1"/>
          </p:nvPr>
        </p:nvSpPr>
        <p:spPr>
          <a:xfrm>
            <a:off x="457200" y="2209800"/>
            <a:ext cx="8229600" cy="3810000"/>
          </a:xfrm>
        </p:spPr>
        <p:txBody>
          <a:bodyPr/>
          <a:lstStyle/>
          <a:p>
            <a:pPr eaLnBrk="1" hangingPunct="1"/>
            <a:r>
              <a:rPr lang="en-US" dirty="0" err="1" smtClean="0"/>
              <a:t>Penetapan</a:t>
            </a:r>
            <a:r>
              <a:rPr lang="en-US" dirty="0" smtClean="0"/>
              <a:t> population at risk </a:t>
            </a:r>
            <a:r>
              <a:rPr lang="en-US" dirty="0" err="1" smtClean="0"/>
              <a:t>pada</a:t>
            </a:r>
            <a:r>
              <a:rPr lang="en-US" dirty="0" smtClean="0"/>
              <a:t> </a:t>
            </a:r>
            <a:r>
              <a:rPr lang="en-US" dirty="0" err="1" smtClean="0"/>
              <a:t>dasarnya</a:t>
            </a:r>
            <a:r>
              <a:rPr lang="en-US" dirty="0" smtClean="0"/>
              <a:t>:</a:t>
            </a:r>
          </a:p>
          <a:p>
            <a:pPr lvl="1" eaLnBrk="1" hangingPunct="1"/>
            <a:r>
              <a:rPr lang="en-US" dirty="0" err="1" smtClean="0"/>
              <a:t>Ditentukan</a:t>
            </a:r>
            <a:r>
              <a:rPr lang="en-US" dirty="0" smtClean="0"/>
              <a:t> </a:t>
            </a:r>
            <a:r>
              <a:rPr lang="en-US" dirty="0" err="1" smtClean="0"/>
              <a:t>oleh</a:t>
            </a:r>
            <a:r>
              <a:rPr lang="en-US" dirty="0" smtClean="0"/>
              <a:t> </a:t>
            </a:r>
            <a:r>
              <a:rPr lang="en-US" dirty="0" err="1" smtClean="0"/>
              <a:t>pola</a:t>
            </a:r>
            <a:r>
              <a:rPr lang="en-US" dirty="0" smtClean="0"/>
              <a:t> </a:t>
            </a:r>
            <a:r>
              <a:rPr lang="en-US" dirty="0" err="1" smtClean="0">
                <a:solidFill>
                  <a:srgbClr val="00CCFF"/>
                </a:solidFill>
              </a:rPr>
              <a:t>kinetika</a:t>
            </a:r>
            <a:r>
              <a:rPr lang="en-US" dirty="0" smtClean="0">
                <a:solidFill>
                  <a:srgbClr val="00CCFF"/>
                </a:solidFill>
              </a:rPr>
              <a:t> agent</a:t>
            </a:r>
            <a:r>
              <a:rPr lang="en-US" dirty="0" smtClean="0"/>
              <a:t> </a:t>
            </a:r>
            <a:r>
              <a:rPr lang="en-US" dirty="0" err="1" smtClean="0"/>
              <a:t>dalam</a:t>
            </a:r>
            <a:r>
              <a:rPr lang="en-US" dirty="0" smtClean="0"/>
              <a:t> media </a:t>
            </a:r>
            <a:r>
              <a:rPr lang="en-US" dirty="0" err="1" smtClean="0"/>
              <a:t>transmisi</a:t>
            </a:r>
            <a:endParaRPr lang="en-US" dirty="0" smtClean="0"/>
          </a:p>
          <a:p>
            <a:pPr lvl="2" eaLnBrk="1" hangingPunct="1"/>
            <a:r>
              <a:rPr lang="en-US" dirty="0" smtClean="0">
                <a:sym typeface="Wingdings" pitchFamily="2" charset="2"/>
              </a:rPr>
              <a:t> </a:t>
            </a:r>
            <a:r>
              <a:rPr lang="en-US" dirty="0" err="1" smtClean="0"/>
              <a:t>Menentukan</a:t>
            </a:r>
            <a:r>
              <a:rPr lang="en-US" dirty="0" smtClean="0"/>
              <a:t> </a:t>
            </a:r>
            <a:r>
              <a:rPr lang="en-US" dirty="0" err="1" smtClean="0"/>
              <a:t>lokasi</a:t>
            </a:r>
            <a:r>
              <a:rPr lang="en-US" dirty="0" smtClean="0"/>
              <a:t> </a:t>
            </a:r>
            <a:r>
              <a:rPr lang="en-US" dirty="0" err="1" smtClean="0"/>
              <a:t>pengukuran</a:t>
            </a:r>
            <a:r>
              <a:rPr lang="en-US" dirty="0" smtClean="0"/>
              <a:t> </a:t>
            </a:r>
            <a:r>
              <a:rPr lang="en-US" dirty="0" err="1" smtClean="0"/>
              <a:t>analisis</a:t>
            </a:r>
            <a:r>
              <a:rPr lang="en-US" dirty="0" smtClean="0"/>
              <a:t> </a:t>
            </a:r>
            <a:r>
              <a:rPr lang="en-US" dirty="0" err="1" smtClean="0"/>
              <a:t>pemajanan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23555">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1000"/>
                                  </p:stCondLst>
                                  <p:childTnLst>
                                    <p:set>
                                      <p:cBhvr>
                                        <p:cTn id="9" dur="1" fill="hold">
                                          <p:stCondLst>
                                            <p:cond delay="499"/>
                                          </p:stCondLst>
                                        </p:cTn>
                                        <p:tgtEl>
                                          <p:spTgt spid="23555">
                                            <p:txEl>
                                              <p:pRg st="1" end="1"/>
                                            </p:txEl>
                                          </p:spTgt>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499"/>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autoUpdateAnimBg="0" advAuto="100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609600"/>
            <a:ext cx="8229600" cy="1143000"/>
          </a:xfrm>
        </p:spPr>
        <p:txBody>
          <a:bodyPr/>
          <a:lstStyle/>
          <a:p>
            <a:pPr eaLnBrk="1" hangingPunct="1"/>
            <a:r>
              <a:rPr lang="en-US" b="1" dirty="0" smtClean="0"/>
              <a:t>STANDAR NORMALITAS</a:t>
            </a:r>
          </a:p>
        </p:txBody>
      </p:sp>
      <p:sp>
        <p:nvSpPr>
          <p:cNvPr id="24579" name="Rectangle 3"/>
          <p:cNvSpPr>
            <a:spLocks noGrp="1" noChangeArrowheads="1"/>
          </p:cNvSpPr>
          <p:nvPr>
            <p:ph type="body" idx="1"/>
          </p:nvPr>
        </p:nvSpPr>
        <p:spPr/>
        <p:txBody>
          <a:bodyPr/>
          <a:lstStyle/>
          <a:p>
            <a:pPr eaLnBrk="1" hangingPunct="1"/>
            <a:r>
              <a:rPr lang="en-US" smtClean="0"/>
              <a:t>Setiap pengukuran baik pada simpul A, B, C maupun D harus selalu dirujuk terhadap nilai-nilai </a:t>
            </a:r>
            <a:r>
              <a:rPr lang="en-US" smtClean="0">
                <a:solidFill>
                  <a:srgbClr val="00CCFF"/>
                </a:solidFill>
              </a:rPr>
              <a:t>standar normal</a:t>
            </a:r>
            <a:r>
              <a:rPr lang="en-US" smtClean="0"/>
              <a:t> sebagai bahan referensi</a:t>
            </a:r>
          </a:p>
          <a:p>
            <a:pPr eaLnBrk="1" hangingPunct="1"/>
            <a:r>
              <a:rPr lang="en-US" smtClean="0"/>
              <a:t>Misal: Permenkes tentang air bersih, baku mutu lingkungan, nilai ambang batas, maximum acceptable concentration, dll.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100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par>
                          <p:cTn id="8" fill="hold">
                            <p:stCondLst>
                              <p:cond delay="1500"/>
                            </p:stCondLst>
                            <p:childTnLst>
                              <p:par>
                                <p:cTn id="9" presetID="3" presetClass="entr" presetSubtype="10" fill="hold" grpId="0" nodeType="afterEffect">
                                  <p:stCondLst>
                                    <p:cond delay="100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11"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advAuto="100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33400"/>
            <a:ext cx="8229600" cy="884238"/>
          </a:xfrm>
        </p:spPr>
        <p:txBody>
          <a:bodyPr/>
          <a:lstStyle/>
          <a:p>
            <a:pPr eaLnBrk="1" hangingPunct="1"/>
            <a:r>
              <a:rPr lang="en-US" b="1" dirty="0" smtClean="0"/>
              <a:t>DESAIN STUDI</a:t>
            </a:r>
          </a:p>
        </p:txBody>
      </p:sp>
      <p:sp>
        <p:nvSpPr>
          <p:cNvPr id="25603" name="Rectangle 3"/>
          <p:cNvSpPr>
            <a:spLocks noGrp="1" noChangeArrowheads="1"/>
          </p:cNvSpPr>
          <p:nvPr>
            <p:ph type="body" idx="1"/>
          </p:nvPr>
        </p:nvSpPr>
        <p:spPr/>
        <p:txBody>
          <a:bodyPr/>
          <a:lstStyle/>
          <a:p>
            <a:pPr eaLnBrk="1" hangingPunct="1"/>
            <a:r>
              <a:rPr lang="en-US" smtClean="0"/>
              <a:t>Studi epidemiologi lingkungan:</a:t>
            </a:r>
          </a:p>
          <a:p>
            <a:pPr lvl="1" eaLnBrk="1" hangingPunct="1"/>
            <a:r>
              <a:rPr lang="en-US" smtClean="0"/>
              <a:t>Studi investigasi </a:t>
            </a:r>
            <a:r>
              <a:rPr lang="en-US" smtClean="0">
                <a:sym typeface="Wingdings" pitchFamily="2" charset="2"/>
              </a:rPr>
              <a:t> mencari penyebab KLB</a:t>
            </a:r>
            <a:endParaRPr lang="en-US" smtClean="0"/>
          </a:p>
          <a:p>
            <a:pPr lvl="1" eaLnBrk="1" hangingPunct="1"/>
            <a:r>
              <a:rPr lang="en-US" smtClean="0"/>
              <a:t>Studi dalam keadaan endemik </a:t>
            </a:r>
            <a:r>
              <a:rPr lang="en-US" smtClean="0">
                <a:sym typeface="Wingdings" pitchFamily="2" charset="2"/>
              </a:rPr>
              <a:t> surveillance epidemiologi</a:t>
            </a:r>
          </a:p>
          <a:p>
            <a:pPr lvl="1" eaLnBrk="1" hangingPunct="1"/>
            <a:r>
              <a:rPr lang="en-US" smtClean="0">
                <a:sym typeface="Wingdings" pitchFamily="2" charset="2"/>
              </a:rPr>
              <a:t>Contoh: monitoring kasus penyakit akibat pencemaran lingkungan  sampel ikan</a:t>
            </a:r>
          </a:p>
          <a:p>
            <a:pPr lvl="1" eaLnBrk="1" hangingPunct="1"/>
            <a:r>
              <a:rPr lang="en-US" smtClean="0">
                <a:sym typeface="Wingdings" pitchFamily="2" charset="2"/>
              </a:rPr>
              <a:t>Dapat bersifat deskripsi  pada tiap simpul</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7" dur="500"/>
                                        <p:tgtEl>
                                          <p:spTgt spid="25603">
                                            <p:txEl>
                                              <p:pRg st="0" end="0"/>
                                            </p:txEl>
                                          </p:spTgt>
                                        </p:tgtEl>
                                      </p:cBhvr>
                                    </p:animEffect>
                                  </p:childTnLst>
                                </p:cTn>
                              </p:par>
                            </p:childTnLst>
                          </p:cTn>
                        </p:par>
                        <p:par>
                          <p:cTn id="8" fill="hold">
                            <p:stCondLst>
                              <p:cond delay="1500"/>
                            </p:stCondLst>
                            <p:childTnLst>
                              <p:par>
                                <p:cTn id="9" presetID="5" presetClass="entr" presetSubtype="10" fill="hold" grpId="0" nodeType="afterEffect">
                                  <p:stCondLst>
                                    <p:cond delay="1000"/>
                                  </p:stCondLst>
                                  <p:childTnLst>
                                    <p:set>
                                      <p:cBhvr>
                                        <p:cTn id="10" dur="1" fill="hold">
                                          <p:stCondLst>
                                            <p:cond delay="0"/>
                                          </p:stCondLst>
                                        </p:cTn>
                                        <p:tgtEl>
                                          <p:spTgt spid="25603">
                                            <p:txEl>
                                              <p:pRg st="1" end="1"/>
                                            </p:txEl>
                                          </p:spTgt>
                                        </p:tgtEl>
                                        <p:attrNameLst>
                                          <p:attrName>style.visibility</p:attrName>
                                        </p:attrNameLst>
                                      </p:cBhvr>
                                      <p:to>
                                        <p:strVal val="visible"/>
                                      </p:to>
                                    </p:set>
                                    <p:animEffect transition="in" filter="checkerboard(across)">
                                      <p:cBhvr>
                                        <p:cTn id="11" dur="500"/>
                                        <p:tgtEl>
                                          <p:spTgt spid="25603">
                                            <p:txEl>
                                              <p:pRg st="1" end="1"/>
                                            </p:txEl>
                                          </p:spTgt>
                                        </p:tgtEl>
                                      </p:cBhvr>
                                    </p:animEffect>
                                  </p:childTnLst>
                                </p:cTn>
                              </p:par>
                            </p:childTnLst>
                          </p:cTn>
                        </p:par>
                        <p:par>
                          <p:cTn id="12" fill="hold">
                            <p:stCondLst>
                              <p:cond delay="3000"/>
                            </p:stCondLst>
                            <p:childTnLst>
                              <p:par>
                                <p:cTn id="13" presetID="5" presetClass="entr" presetSubtype="10" fill="hold" grpId="0" nodeType="afterEffect">
                                  <p:stCondLst>
                                    <p:cond delay="1000"/>
                                  </p:stCondLst>
                                  <p:childTnLst>
                                    <p:set>
                                      <p:cBhvr>
                                        <p:cTn id="14" dur="1" fill="hold">
                                          <p:stCondLst>
                                            <p:cond delay="0"/>
                                          </p:stCondLst>
                                        </p:cTn>
                                        <p:tgtEl>
                                          <p:spTgt spid="25603">
                                            <p:txEl>
                                              <p:pRg st="2" end="2"/>
                                            </p:txEl>
                                          </p:spTgt>
                                        </p:tgtEl>
                                        <p:attrNameLst>
                                          <p:attrName>style.visibility</p:attrName>
                                        </p:attrNameLst>
                                      </p:cBhvr>
                                      <p:to>
                                        <p:strVal val="visible"/>
                                      </p:to>
                                    </p:set>
                                    <p:animEffect transition="in" filter="checkerboard(across)">
                                      <p:cBhvr>
                                        <p:cTn id="15" dur="500"/>
                                        <p:tgtEl>
                                          <p:spTgt spid="25603">
                                            <p:txEl>
                                              <p:pRg st="2" end="2"/>
                                            </p:txEl>
                                          </p:spTgt>
                                        </p:tgtEl>
                                      </p:cBhvr>
                                    </p:animEffect>
                                  </p:childTnLst>
                                </p:cTn>
                              </p:par>
                            </p:childTnLst>
                          </p:cTn>
                        </p:par>
                        <p:par>
                          <p:cTn id="16" fill="hold">
                            <p:stCondLst>
                              <p:cond delay="4500"/>
                            </p:stCondLst>
                            <p:childTnLst>
                              <p:par>
                                <p:cTn id="17" presetID="5" presetClass="entr" presetSubtype="10" fill="hold" grpId="0" nodeType="afterEffect">
                                  <p:stCondLst>
                                    <p:cond delay="1000"/>
                                  </p:stCondLst>
                                  <p:childTnLst>
                                    <p:set>
                                      <p:cBhvr>
                                        <p:cTn id="18" dur="1" fill="hold">
                                          <p:stCondLst>
                                            <p:cond delay="0"/>
                                          </p:stCondLst>
                                        </p:cTn>
                                        <p:tgtEl>
                                          <p:spTgt spid="25603">
                                            <p:txEl>
                                              <p:pRg st="3" end="3"/>
                                            </p:txEl>
                                          </p:spTgt>
                                        </p:tgtEl>
                                        <p:attrNameLst>
                                          <p:attrName>style.visibility</p:attrName>
                                        </p:attrNameLst>
                                      </p:cBhvr>
                                      <p:to>
                                        <p:strVal val="visible"/>
                                      </p:to>
                                    </p:set>
                                    <p:animEffect transition="in" filter="checkerboard(across)">
                                      <p:cBhvr>
                                        <p:cTn id="19" dur="500"/>
                                        <p:tgtEl>
                                          <p:spTgt spid="25603">
                                            <p:txEl>
                                              <p:pRg st="3" end="3"/>
                                            </p:txEl>
                                          </p:spTgt>
                                        </p:tgtEl>
                                      </p:cBhvr>
                                    </p:animEffect>
                                  </p:childTnLst>
                                </p:cTn>
                              </p:par>
                            </p:childTnLst>
                          </p:cTn>
                        </p:par>
                        <p:par>
                          <p:cTn id="20" fill="hold">
                            <p:stCondLst>
                              <p:cond delay="6000"/>
                            </p:stCondLst>
                            <p:childTnLst>
                              <p:par>
                                <p:cTn id="21" presetID="5" presetClass="entr" presetSubtype="10" fill="hold" grpId="0" nodeType="afterEffect">
                                  <p:stCondLst>
                                    <p:cond delay="1000"/>
                                  </p:stCondLst>
                                  <p:childTnLst>
                                    <p:set>
                                      <p:cBhvr>
                                        <p:cTn id="22" dur="1" fill="hold">
                                          <p:stCondLst>
                                            <p:cond delay="0"/>
                                          </p:stCondLst>
                                        </p:cTn>
                                        <p:tgtEl>
                                          <p:spTgt spid="25603">
                                            <p:txEl>
                                              <p:pRg st="4" end="4"/>
                                            </p:txEl>
                                          </p:spTgt>
                                        </p:tgtEl>
                                        <p:attrNameLst>
                                          <p:attrName>style.visibility</p:attrName>
                                        </p:attrNameLst>
                                      </p:cBhvr>
                                      <p:to>
                                        <p:strVal val="visible"/>
                                      </p:to>
                                    </p:set>
                                    <p:animEffect transition="in" filter="checkerboard(across)">
                                      <p:cBhvr>
                                        <p:cTn id="23"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autoUpdateAnimBg="0" advAuto="100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328613" y="1941513"/>
            <a:ext cx="8510587" cy="3240087"/>
          </a:xfrm>
        </p:spPr>
        <p:txBody>
          <a:bodyPr/>
          <a:lstStyle/>
          <a:p>
            <a:pPr eaLnBrk="1" hangingPunct="1"/>
            <a:r>
              <a:rPr lang="en-US" dirty="0" err="1" smtClean="0"/>
              <a:t>Studi</a:t>
            </a:r>
            <a:r>
              <a:rPr lang="en-US" dirty="0" smtClean="0"/>
              <a:t> </a:t>
            </a:r>
            <a:r>
              <a:rPr lang="en-US" dirty="0" err="1" smtClean="0"/>
              <a:t>epidemiologi</a:t>
            </a:r>
            <a:r>
              <a:rPr lang="en-US" dirty="0" smtClean="0"/>
              <a:t> </a:t>
            </a:r>
            <a:r>
              <a:rPr lang="en-US" dirty="0" err="1" smtClean="0"/>
              <a:t>lingkungan</a:t>
            </a:r>
            <a:r>
              <a:rPr lang="en-US" dirty="0" smtClean="0"/>
              <a:t>:</a:t>
            </a:r>
          </a:p>
          <a:p>
            <a:pPr lvl="1" eaLnBrk="1" hangingPunct="1"/>
            <a:r>
              <a:rPr lang="en-US" dirty="0" err="1" smtClean="0">
                <a:solidFill>
                  <a:srgbClr val="00CCFF"/>
                </a:solidFill>
              </a:rPr>
              <a:t>Observasional</a:t>
            </a:r>
            <a:r>
              <a:rPr lang="en-US" dirty="0" smtClean="0"/>
              <a:t> </a:t>
            </a:r>
            <a:r>
              <a:rPr lang="en-US" dirty="0" smtClean="0">
                <a:sym typeface="Wingdings" pitchFamily="2" charset="2"/>
              </a:rPr>
              <a:t> </a:t>
            </a:r>
            <a:r>
              <a:rPr lang="en-US" dirty="0" err="1" smtClean="0">
                <a:sym typeface="Wingdings" pitchFamily="2" charset="2"/>
              </a:rPr>
              <a:t>prospektif</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retrospektif</a:t>
            </a:r>
            <a:endParaRPr lang="en-US" dirty="0" smtClean="0"/>
          </a:p>
          <a:p>
            <a:pPr lvl="1" eaLnBrk="1" hangingPunct="1"/>
            <a:r>
              <a:rPr lang="en-US" dirty="0" err="1" smtClean="0">
                <a:solidFill>
                  <a:srgbClr val="00CCFF"/>
                </a:solidFill>
              </a:rPr>
              <a:t>Eksperimental</a:t>
            </a:r>
            <a:r>
              <a:rPr lang="en-US" dirty="0" smtClean="0"/>
              <a:t> </a:t>
            </a:r>
            <a:r>
              <a:rPr lang="en-US" dirty="0" smtClean="0">
                <a:sym typeface="Wingdings" pitchFamily="2" charset="2"/>
              </a:rPr>
              <a:t> </a:t>
            </a:r>
            <a:r>
              <a:rPr lang="en-US" dirty="0" err="1" smtClean="0">
                <a:sym typeface="Wingdings" pitchFamily="2" charset="2"/>
              </a:rPr>
              <a:t>di</a:t>
            </a:r>
            <a:r>
              <a:rPr lang="en-US" dirty="0" smtClean="0">
                <a:sym typeface="Wingdings" pitchFamily="2" charset="2"/>
              </a:rPr>
              <a:t> </a:t>
            </a:r>
            <a:r>
              <a:rPr lang="en-US" dirty="0" err="1" smtClean="0">
                <a:sym typeface="Wingdings" pitchFamily="2" charset="2"/>
              </a:rPr>
              <a:t>laboratorium</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lapangan</a:t>
            </a:r>
            <a:endParaRPr lang="en-US" dirty="0" smtClean="0"/>
          </a:p>
        </p:txBody>
      </p:sp>
      <p:sp>
        <p:nvSpPr>
          <p:cNvPr id="4" name="Title 3"/>
          <p:cNvSpPr>
            <a:spLocks noGrp="1"/>
          </p:cNvSpPr>
          <p:nvPr>
            <p:ph type="title"/>
          </p:nvPr>
        </p:nvSpPr>
        <p:spPr>
          <a:xfrm>
            <a:off x="457200" y="533400"/>
            <a:ext cx="8229600" cy="1143000"/>
          </a:xfrm>
        </p:spPr>
        <p:txBody>
          <a:bodyPr/>
          <a:lstStyle/>
          <a:p>
            <a:r>
              <a:rPr lang="en-US" b="1" dirty="0" smtClean="0"/>
              <a:t>DESAIN STUDI</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6627">
                                            <p:txEl>
                                              <p:pRg st="1" end="1"/>
                                            </p:txEl>
                                          </p:spTgt>
                                        </p:tgtEl>
                                        <p:attrNameLst>
                                          <p:attrName>style.visibility</p:attrName>
                                        </p:attrNameLst>
                                      </p:cBhvr>
                                      <p:to>
                                        <p:strVal val="visible"/>
                                      </p:to>
                                    </p:set>
                                    <p:anim calcmode="lin" valueType="num">
                                      <p:cBhvr additive="base">
                                        <p:cTn id="12"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6627">
                                            <p:txEl>
                                              <p:pRg st="2" end="2"/>
                                            </p:txEl>
                                          </p:spTgt>
                                        </p:tgtEl>
                                        <p:attrNameLst>
                                          <p:attrName>style.visibility</p:attrName>
                                        </p:attrNameLst>
                                      </p:cBhvr>
                                      <p:to>
                                        <p:strVal val="visible"/>
                                      </p:to>
                                    </p:set>
                                    <p:anim calcmode="lin" valueType="num">
                                      <p:cBhvr additive="base">
                                        <p:cTn id="17"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advAuto="100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17500" y="609600"/>
            <a:ext cx="8637588" cy="762000"/>
          </a:xfrm>
        </p:spPr>
        <p:txBody>
          <a:bodyPr/>
          <a:lstStyle/>
          <a:p>
            <a:pPr eaLnBrk="1" hangingPunct="1"/>
            <a:r>
              <a:rPr lang="en-US" b="1" dirty="0" smtClean="0"/>
              <a:t>ANALISIS PEMAJANAN</a:t>
            </a:r>
          </a:p>
        </p:txBody>
      </p:sp>
      <p:sp>
        <p:nvSpPr>
          <p:cNvPr id="27651" name="Rectangle 3"/>
          <p:cNvSpPr>
            <a:spLocks noGrp="1" noChangeArrowheads="1"/>
          </p:cNvSpPr>
          <p:nvPr>
            <p:ph type="body" idx="1"/>
          </p:nvPr>
        </p:nvSpPr>
        <p:spPr/>
        <p:txBody>
          <a:bodyPr/>
          <a:lstStyle/>
          <a:p>
            <a:pPr eaLnBrk="1" hangingPunct="1"/>
            <a:r>
              <a:rPr lang="en-US" smtClean="0"/>
              <a:t>Pemajanan menggambarkan </a:t>
            </a:r>
            <a:r>
              <a:rPr lang="en-US" smtClean="0">
                <a:solidFill>
                  <a:srgbClr val="00CCFF"/>
                </a:solidFill>
              </a:rPr>
              <a:t>jumlah</a:t>
            </a:r>
            <a:r>
              <a:rPr lang="en-US" smtClean="0"/>
              <a:t> komponen lingkungan yang memiliki potensi dampak </a:t>
            </a:r>
            <a:r>
              <a:rPr lang="en-US" smtClean="0">
                <a:solidFill>
                  <a:srgbClr val="00CCFF"/>
                </a:solidFill>
              </a:rPr>
              <a:t>(agent)</a:t>
            </a:r>
            <a:r>
              <a:rPr lang="en-US" smtClean="0"/>
              <a:t> yang diterima atau </a:t>
            </a:r>
            <a:r>
              <a:rPr lang="en-US" smtClean="0">
                <a:solidFill>
                  <a:srgbClr val="00CCFF"/>
                </a:solidFill>
              </a:rPr>
              <a:t>kontak</a:t>
            </a:r>
            <a:r>
              <a:rPr lang="en-US" smtClean="0"/>
              <a:t> dengan tubuh dan menimbulkan dampak</a:t>
            </a:r>
          </a:p>
          <a:p>
            <a:pPr eaLnBrk="1" hangingPunct="1"/>
            <a:r>
              <a:rPr lang="en-US" smtClean="0"/>
              <a:t>Pengukuran pemajanan sedapat mungkin menggambarkan </a:t>
            </a:r>
            <a:r>
              <a:rPr lang="en-US" smtClean="0">
                <a:solidFill>
                  <a:srgbClr val="00CCFF"/>
                </a:solidFill>
              </a:rPr>
              <a:t>dosis</a:t>
            </a:r>
            <a:r>
              <a:rPr lang="en-US" smtClean="0"/>
              <a:t> atau jumlah yg diterima oleh tubuh manusia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200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lide(fromBottom)">
                                      <p:cBhvr>
                                        <p:cTn id="7" dur="500"/>
                                        <p:tgtEl>
                                          <p:spTgt spid="27651">
                                            <p:txEl>
                                              <p:pRg st="0" end="0"/>
                                            </p:txEl>
                                          </p:spTgt>
                                        </p:tgtEl>
                                      </p:cBhvr>
                                    </p:animEffect>
                                  </p:childTnLst>
                                </p:cTn>
                              </p:par>
                            </p:childTnLst>
                          </p:cTn>
                        </p:par>
                        <p:par>
                          <p:cTn id="8" fill="hold">
                            <p:stCondLst>
                              <p:cond delay="2500"/>
                            </p:stCondLst>
                            <p:childTnLst>
                              <p:par>
                                <p:cTn id="9" presetID="12" presetClass="entr" presetSubtype="4" fill="hold" grpId="0" nodeType="afterEffect">
                                  <p:stCondLst>
                                    <p:cond delay="2000"/>
                                  </p:stCondLst>
                                  <p:childTnLst>
                                    <p:set>
                                      <p:cBhvr>
                                        <p:cTn id="10" dur="1" fill="hold">
                                          <p:stCondLst>
                                            <p:cond delay="0"/>
                                          </p:stCondLst>
                                        </p:cTn>
                                        <p:tgtEl>
                                          <p:spTgt spid="27651">
                                            <p:txEl>
                                              <p:pRg st="1" end="1"/>
                                            </p:txEl>
                                          </p:spTgt>
                                        </p:tgtEl>
                                        <p:attrNameLst>
                                          <p:attrName>style.visibility</p:attrName>
                                        </p:attrNameLst>
                                      </p:cBhvr>
                                      <p:to>
                                        <p:strVal val="visible"/>
                                      </p:to>
                                    </p:set>
                                    <p:animEffect transition="in" filter="slide(fromBottom)">
                                      <p:cBhvr>
                                        <p:cTn id="11"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advAuto="200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p:txBody>
          <a:bodyPr/>
          <a:lstStyle/>
          <a:p>
            <a:pPr marL="396875" indent="-396875" eaLnBrk="1" hangingPunct="1">
              <a:buNone/>
            </a:pPr>
            <a:r>
              <a:rPr lang="en-US" sz="2800" dirty="0" err="1" smtClean="0"/>
              <a:t>Dalam</a:t>
            </a:r>
            <a:r>
              <a:rPr lang="en-US" sz="2800" dirty="0" smtClean="0"/>
              <a:t> exposure assessment </a:t>
            </a:r>
            <a:r>
              <a:rPr lang="en-US" sz="2800" dirty="0" err="1" smtClean="0"/>
              <a:t>perlu</a:t>
            </a:r>
            <a:r>
              <a:rPr lang="en-US" sz="2800" dirty="0" smtClean="0"/>
              <a:t> </a:t>
            </a:r>
            <a:r>
              <a:rPr lang="en-US" sz="2800" dirty="0" err="1" smtClean="0"/>
              <a:t>diperhatikan</a:t>
            </a:r>
            <a:r>
              <a:rPr lang="en-US" sz="2800" dirty="0" smtClean="0"/>
              <a:t>:</a:t>
            </a:r>
          </a:p>
          <a:p>
            <a:pPr marL="1273175" lvl="1" indent="-533400" eaLnBrk="1" hangingPunct="1">
              <a:buFont typeface="Wingdings" pitchFamily="2" charset="2"/>
              <a:buAutoNum type="alphaUcPeriod"/>
            </a:pPr>
            <a:r>
              <a:rPr lang="en-US" sz="2400" dirty="0" err="1" smtClean="0"/>
              <a:t>Jenis</a:t>
            </a:r>
            <a:r>
              <a:rPr lang="en-US" sz="2400" dirty="0" smtClean="0"/>
              <a:t> agent</a:t>
            </a:r>
          </a:p>
          <a:p>
            <a:pPr marL="1273175" lvl="1" indent="-533400" eaLnBrk="1" hangingPunct="1">
              <a:buFont typeface="Wingdings" pitchFamily="2" charset="2"/>
              <a:buAutoNum type="alphaUcPeriod"/>
            </a:pPr>
            <a:r>
              <a:rPr lang="en-US" sz="2400" dirty="0" err="1" smtClean="0"/>
              <a:t>Sifat</a:t>
            </a:r>
            <a:r>
              <a:rPr lang="en-US" sz="2400" dirty="0" smtClean="0"/>
              <a:t> agent</a:t>
            </a:r>
          </a:p>
          <a:p>
            <a:pPr marL="1273175" lvl="1" indent="-533400" eaLnBrk="1" hangingPunct="1">
              <a:buFont typeface="Wingdings" pitchFamily="2" charset="2"/>
              <a:buAutoNum type="alphaUcPeriod"/>
            </a:pPr>
            <a:r>
              <a:rPr lang="en-US" sz="2400" dirty="0" err="1" smtClean="0"/>
              <a:t>Jumlah</a:t>
            </a:r>
            <a:endParaRPr lang="en-US" sz="2400" dirty="0" smtClean="0"/>
          </a:p>
          <a:p>
            <a:pPr marL="1273175" lvl="1" indent="-533400" eaLnBrk="1" hangingPunct="1">
              <a:buFont typeface="Wingdings" pitchFamily="2" charset="2"/>
              <a:buAutoNum type="alphaUcPeriod"/>
            </a:pPr>
            <a:r>
              <a:rPr lang="en-US" sz="2400" dirty="0" err="1" smtClean="0"/>
              <a:t>Waktu</a:t>
            </a:r>
            <a:endParaRPr lang="en-US" sz="2400" dirty="0" smtClean="0"/>
          </a:p>
          <a:p>
            <a:pPr marL="1273175" lvl="1" indent="-533400" eaLnBrk="1" hangingPunct="1">
              <a:buFont typeface="Wingdings" pitchFamily="2" charset="2"/>
              <a:buAutoNum type="alphaUcPeriod"/>
            </a:pPr>
            <a:r>
              <a:rPr lang="en-US" sz="2400" dirty="0" err="1" smtClean="0"/>
              <a:t>Tempat</a:t>
            </a:r>
            <a:endParaRPr lang="en-US" sz="2400" dirty="0" smtClean="0"/>
          </a:p>
          <a:p>
            <a:pPr marL="1273175" lvl="1" indent="-533400" eaLnBrk="1" hangingPunct="1">
              <a:buFont typeface="Wingdings" pitchFamily="2" charset="2"/>
              <a:buAutoNum type="alphaUcPeriod"/>
            </a:pPr>
            <a:r>
              <a:rPr lang="en-US" sz="2400" dirty="0" smtClean="0"/>
              <a:t>Intervening variables – </a:t>
            </a:r>
            <a:r>
              <a:rPr lang="en-US" sz="2400" dirty="0" err="1" smtClean="0"/>
              <a:t>dalam</a:t>
            </a:r>
            <a:r>
              <a:rPr lang="en-US" sz="2400" dirty="0" smtClean="0"/>
              <a:t> exposure assessment</a:t>
            </a:r>
          </a:p>
          <a:p>
            <a:pPr marL="1273175" lvl="1" indent="-533400" eaLnBrk="1" hangingPunct="1">
              <a:buFont typeface="Wingdings" pitchFamily="2" charset="2"/>
              <a:buAutoNum type="alphaUcPeriod"/>
            </a:pPr>
            <a:r>
              <a:rPr lang="en-US" sz="2400" dirty="0" err="1" smtClean="0"/>
              <a:t>Pengertian</a:t>
            </a:r>
            <a:r>
              <a:rPr lang="en-US" sz="2400" dirty="0" smtClean="0"/>
              <a:t> impurities (</a:t>
            </a:r>
            <a:r>
              <a:rPr lang="en-US" sz="2400" dirty="0" err="1" smtClean="0"/>
              <a:t>kemurnian</a:t>
            </a:r>
            <a:r>
              <a:rPr lang="en-US" sz="2400" dirty="0" smtClean="0"/>
              <a:t>)</a:t>
            </a:r>
          </a:p>
        </p:txBody>
      </p:sp>
      <p:sp>
        <p:nvSpPr>
          <p:cNvPr id="4" name="Title 3"/>
          <p:cNvSpPr>
            <a:spLocks noGrp="1"/>
          </p:cNvSpPr>
          <p:nvPr>
            <p:ph type="title"/>
          </p:nvPr>
        </p:nvSpPr>
        <p:spPr>
          <a:xfrm>
            <a:off x="457200" y="533400"/>
            <a:ext cx="8229600" cy="884238"/>
          </a:xfrm>
        </p:spPr>
        <p:txBody>
          <a:bodyPr/>
          <a:lstStyle/>
          <a:p>
            <a:r>
              <a:rPr lang="en-US" b="1" dirty="0" smtClean="0"/>
              <a:t>ANALISIS PEMAJANAN</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100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Horizontal)">
                                      <p:cBhvr>
                                        <p:cTn id="7" dur="500"/>
                                        <p:tgtEl>
                                          <p:spTgt spid="28675">
                                            <p:txEl>
                                              <p:pRg st="0" end="0"/>
                                            </p:txEl>
                                          </p:spTgt>
                                        </p:tgtEl>
                                      </p:cBhvr>
                                    </p:animEffect>
                                  </p:childTnLst>
                                </p:cTn>
                              </p:par>
                            </p:childTnLst>
                          </p:cTn>
                        </p:par>
                        <p:par>
                          <p:cTn id="8" fill="hold">
                            <p:stCondLst>
                              <p:cond delay="1500"/>
                            </p:stCondLst>
                            <p:childTnLst>
                              <p:par>
                                <p:cTn id="9" presetID="16" presetClass="entr" presetSubtype="26" fill="hold" grpId="0" nodeType="afterEffect">
                                  <p:stCondLst>
                                    <p:cond delay="1000"/>
                                  </p:stCondLst>
                                  <p:childTnLst>
                                    <p:set>
                                      <p:cBhvr>
                                        <p:cTn id="10" dur="1" fill="hold">
                                          <p:stCondLst>
                                            <p:cond delay="0"/>
                                          </p:stCondLst>
                                        </p:cTn>
                                        <p:tgtEl>
                                          <p:spTgt spid="28675">
                                            <p:txEl>
                                              <p:pRg st="1" end="1"/>
                                            </p:txEl>
                                          </p:spTgt>
                                        </p:tgtEl>
                                        <p:attrNameLst>
                                          <p:attrName>style.visibility</p:attrName>
                                        </p:attrNameLst>
                                      </p:cBhvr>
                                      <p:to>
                                        <p:strVal val="visible"/>
                                      </p:to>
                                    </p:set>
                                    <p:animEffect transition="in" filter="barn(inHorizontal)">
                                      <p:cBhvr>
                                        <p:cTn id="11" dur="500"/>
                                        <p:tgtEl>
                                          <p:spTgt spid="28675">
                                            <p:txEl>
                                              <p:pRg st="1" end="1"/>
                                            </p:txEl>
                                          </p:spTgt>
                                        </p:tgtEl>
                                      </p:cBhvr>
                                    </p:animEffect>
                                  </p:childTnLst>
                                </p:cTn>
                              </p:par>
                            </p:childTnLst>
                          </p:cTn>
                        </p:par>
                        <p:par>
                          <p:cTn id="12" fill="hold">
                            <p:stCondLst>
                              <p:cond delay="3000"/>
                            </p:stCondLst>
                            <p:childTnLst>
                              <p:par>
                                <p:cTn id="13" presetID="16" presetClass="entr" presetSubtype="26" fill="hold" grpId="0" nodeType="afterEffect">
                                  <p:stCondLst>
                                    <p:cond delay="1000"/>
                                  </p:stCondLst>
                                  <p:childTnLst>
                                    <p:set>
                                      <p:cBhvr>
                                        <p:cTn id="14" dur="1" fill="hold">
                                          <p:stCondLst>
                                            <p:cond delay="0"/>
                                          </p:stCondLst>
                                        </p:cTn>
                                        <p:tgtEl>
                                          <p:spTgt spid="28675">
                                            <p:txEl>
                                              <p:pRg st="2" end="2"/>
                                            </p:txEl>
                                          </p:spTgt>
                                        </p:tgtEl>
                                        <p:attrNameLst>
                                          <p:attrName>style.visibility</p:attrName>
                                        </p:attrNameLst>
                                      </p:cBhvr>
                                      <p:to>
                                        <p:strVal val="visible"/>
                                      </p:to>
                                    </p:set>
                                    <p:animEffect transition="in" filter="barn(inHorizontal)">
                                      <p:cBhvr>
                                        <p:cTn id="15" dur="500"/>
                                        <p:tgtEl>
                                          <p:spTgt spid="28675">
                                            <p:txEl>
                                              <p:pRg st="2" end="2"/>
                                            </p:txEl>
                                          </p:spTgt>
                                        </p:tgtEl>
                                      </p:cBhvr>
                                    </p:animEffect>
                                  </p:childTnLst>
                                </p:cTn>
                              </p:par>
                            </p:childTnLst>
                          </p:cTn>
                        </p:par>
                        <p:par>
                          <p:cTn id="16" fill="hold">
                            <p:stCondLst>
                              <p:cond delay="4500"/>
                            </p:stCondLst>
                            <p:childTnLst>
                              <p:par>
                                <p:cTn id="17" presetID="16" presetClass="entr" presetSubtype="26" fill="hold" grpId="0" nodeType="afterEffect">
                                  <p:stCondLst>
                                    <p:cond delay="1000"/>
                                  </p:stCondLst>
                                  <p:childTnLst>
                                    <p:set>
                                      <p:cBhvr>
                                        <p:cTn id="18" dur="1" fill="hold">
                                          <p:stCondLst>
                                            <p:cond delay="0"/>
                                          </p:stCondLst>
                                        </p:cTn>
                                        <p:tgtEl>
                                          <p:spTgt spid="28675">
                                            <p:txEl>
                                              <p:pRg st="3" end="3"/>
                                            </p:txEl>
                                          </p:spTgt>
                                        </p:tgtEl>
                                        <p:attrNameLst>
                                          <p:attrName>style.visibility</p:attrName>
                                        </p:attrNameLst>
                                      </p:cBhvr>
                                      <p:to>
                                        <p:strVal val="visible"/>
                                      </p:to>
                                    </p:set>
                                    <p:animEffect transition="in" filter="barn(inHorizontal)">
                                      <p:cBhvr>
                                        <p:cTn id="19" dur="500"/>
                                        <p:tgtEl>
                                          <p:spTgt spid="28675">
                                            <p:txEl>
                                              <p:pRg st="3" end="3"/>
                                            </p:txEl>
                                          </p:spTgt>
                                        </p:tgtEl>
                                      </p:cBhvr>
                                    </p:animEffect>
                                  </p:childTnLst>
                                </p:cTn>
                              </p:par>
                            </p:childTnLst>
                          </p:cTn>
                        </p:par>
                        <p:par>
                          <p:cTn id="20" fill="hold">
                            <p:stCondLst>
                              <p:cond delay="6000"/>
                            </p:stCondLst>
                            <p:childTnLst>
                              <p:par>
                                <p:cTn id="21" presetID="16" presetClass="entr" presetSubtype="26" fill="hold" grpId="0" nodeType="afterEffect">
                                  <p:stCondLst>
                                    <p:cond delay="1000"/>
                                  </p:stCondLst>
                                  <p:childTnLst>
                                    <p:set>
                                      <p:cBhvr>
                                        <p:cTn id="22" dur="1" fill="hold">
                                          <p:stCondLst>
                                            <p:cond delay="0"/>
                                          </p:stCondLst>
                                        </p:cTn>
                                        <p:tgtEl>
                                          <p:spTgt spid="28675">
                                            <p:txEl>
                                              <p:pRg st="4" end="4"/>
                                            </p:txEl>
                                          </p:spTgt>
                                        </p:tgtEl>
                                        <p:attrNameLst>
                                          <p:attrName>style.visibility</p:attrName>
                                        </p:attrNameLst>
                                      </p:cBhvr>
                                      <p:to>
                                        <p:strVal val="visible"/>
                                      </p:to>
                                    </p:set>
                                    <p:animEffect transition="in" filter="barn(inHorizontal)">
                                      <p:cBhvr>
                                        <p:cTn id="23" dur="500"/>
                                        <p:tgtEl>
                                          <p:spTgt spid="28675">
                                            <p:txEl>
                                              <p:pRg st="4" end="4"/>
                                            </p:txEl>
                                          </p:spTgt>
                                        </p:tgtEl>
                                      </p:cBhvr>
                                    </p:animEffect>
                                  </p:childTnLst>
                                </p:cTn>
                              </p:par>
                            </p:childTnLst>
                          </p:cTn>
                        </p:par>
                        <p:par>
                          <p:cTn id="24" fill="hold">
                            <p:stCondLst>
                              <p:cond delay="7500"/>
                            </p:stCondLst>
                            <p:childTnLst>
                              <p:par>
                                <p:cTn id="25" presetID="16" presetClass="entr" presetSubtype="26" fill="hold" grpId="0" nodeType="afterEffect">
                                  <p:stCondLst>
                                    <p:cond delay="1000"/>
                                  </p:stCondLst>
                                  <p:childTnLst>
                                    <p:set>
                                      <p:cBhvr>
                                        <p:cTn id="26" dur="1" fill="hold">
                                          <p:stCondLst>
                                            <p:cond delay="0"/>
                                          </p:stCondLst>
                                        </p:cTn>
                                        <p:tgtEl>
                                          <p:spTgt spid="28675">
                                            <p:txEl>
                                              <p:pRg st="5" end="5"/>
                                            </p:txEl>
                                          </p:spTgt>
                                        </p:tgtEl>
                                        <p:attrNameLst>
                                          <p:attrName>style.visibility</p:attrName>
                                        </p:attrNameLst>
                                      </p:cBhvr>
                                      <p:to>
                                        <p:strVal val="visible"/>
                                      </p:to>
                                    </p:set>
                                    <p:animEffect transition="in" filter="barn(inHorizontal)">
                                      <p:cBhvr>
                                        <p:cTn id="27" dur="500"/>
                                        <p:tgtEl>
                                          <p:spTgt spid="28675">
                                            <p:txEl>
                                              <p:pRg st="5" end="5"/>
                                            </p:txEl>
                                          </p:spTgt>
                                        </p:tgtEl>
                                      </p:cBhvr>
                                    </p:animEffect>
                                  </p:childTnLst>
                                </p:cTn>
                              </p:par>
                            </p:childTnLst>
                          </p:cTn>
                        </p:par>
                        <p:par>
                          <p:cTn id="28" fill="hold">
                            <p:stCondLst>
                              <p:cond delay="9000"/>
                            </p:stCondLst>
                            <p:childTnLst>
                              <p:par>
                                <p:cTn id="29" presetID="16" presetClass="entr" presetSubtype="26" fill="hold" grpId="0" nodeType="afterEffect">
                                  <p:stCondLst>
                                    <p:cond delay="1000"/>
                                  </p:stCondLst>
                                  <p:childTnLst>
                                    <p:set>
                                      <p:cBhvr>
                                        <p:cTn id="30" dur="1" fill="hold">
                                          <p:stCondLst>
                                            <p:cond delay="0"/>
                                          </p:stCondLst>
                                        </p:cTn>
                                        <p:tgtEl>
                                          <p:spTgt spid="28675">
                                            <p:txEl>
                                              <p:pRg st="6" end="6"/>
                                            </p:txEl>
                                          </p:spTgt>
                                        </p:tgtEl>
                                        <p:attrNameLst>
                                          <p:attrName>style.visibility</p:attrName>
                                        </p:attrNameLst>
                                      </p:cBhvr>
                                      <p:to>
                                        <p:strVal val="visible"/>
                                      </p:to>
                                    </p:set>
                                    <p:animEffect transition="in" filter="barn(inHorizontal)">
                                      <p:cBhvr>
                                        <p:cTn id="31" dur="500"/>
                                        <p:tgtEl>
                                          <p:spTgt spid="28675">
                                            <p:txEl>
                                              <p:pRg st="6" end="6"/>
                                            </p:txEl>
                                          </p:spTgt>
                                        </p:tgtEl>
                                      </p:cBhvr>
                                    </p:animEffect>
                                  </p:childTnLst>
                                </p:cTn>
                              </p:par>
                            </p:childTnLst>
                          </p:cTn>
                        </p:par>
                        <p:par>
                          <p:cTn id="32" fill="hold">
                            <p:stCondLst>
                              <p:cond delay="10500"/>
                            </p:stCondLst>
                            <p:childTnLst>
                              <p:par>
                                <p:cTn id="33" presetID="16" presetClass="entr" presetSubtype="26" fill="hold" grpId="0" nodeType="afterEffect">
                                  <p:stCondLst>
                                    <p:cond delay="1000"/>
                                  </p:stCondLst>
                                  <p:childTnLst>
                                    <p:set>
                                      <p:cBhvr>
                                        <p:cTn id="34" dur="1" fill="hold">
                                          <p:stCondLst>
                                            <p:cond delay="0"/>
                                          </p:stCondLst>
                                        </p:cTn>
                                        <p:tgtEl>
                                          <p:spTgt spid="28675">
                                            <p:txEl>
                                              <p:pRg st="7" end="7"/>
                                            </p:txEl>
                                          </p:spTgt>
                                        </p:tgtEl>
                                        <p:attrNameLst>
                                          <p:attrName>style.visibility</p:attrName>
                                        </p:attrNameLst>
                                      </p:cBhvr>
                                      <p:to>
                                        <p:strVal val="visible"/>
                                      </p:to>
                                    </p:set>
                                    <p:animEffect transition="in" filter="barn(inHorizontal)">
                                      <p:cBhvr>
                                        <p:cTn id="35"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advAuto="100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17500" y="457200"/>
            <a:ext cx="8637588" cy="701675"/>
          </a:xfrm>
        </p:spPr>
        <p:txBody>
          <a:bodyPr/>
          <a:lstStyle/>
          <a:p>
            <a:pPr algn="ctr" eaLnBrk="1" hangingPunct="1"/>
            <a:r>
              <a:rPr lang="en-US" sz="4000" b="1" dirty="0" smtClean="0"/>
              <a:t>PENILAIAN DAMPAK KESEHATAN</a:t>
            </a:r>
          </a:p>
        </p:txBody>
      </p:sp>
      <p:sp>
        <p:nvSpPr>
          <p:cNvPr id="41987" name="Rectangle 3"/>
          <p:cNvSpPr>
            <a:spLocks noGrp="1" noChangeArrowheads="1"/>
          </p:cNvSpPr>
          <p:nvPr>
            <p:ph type="body" idx="1"/>
          </p:nvPr>
        </p:nvSpPr>
        <p:spPr>
          <a:xfrm>
            <a:off x="401638" y="1752600"/>
            <a:ext cx="8208962" cy="4572000"/>
          </a:xfrm>
        </p:spPr>
        <p:txBody>
          <a:bodyPr/>
          <a:lstStyle/>
          <a:p>
            <a:pPr marL="350838" indent="-350838" eaLnBrk="1" hangingPunct="1">
              <a:tabLst>
                <a:tab pos="350838" algn="l"/>
              </a:tabLst>
            </a:pPr>
            <a:r>
              <a:rPr lang="en-US" smtClean="0"/>
              <a:t>Merupakan pemantauan dan pengukuran </a:t>
            </a:r>
            <a:r>
              <a:rPr lang="en-US" smtClean="0">
                <a:solidFill>
                  <a:srgbClr val="00CCFF"/>
                </a:solidFill>
              </a:rPr>
              <a:t>simpul C dan D</a:t>
            </a:r>
          </a:p>
          <a:p>
            <a:pPr marL="350838" indent="-350838" eaLnBrk="1" hangingPunct="1">
              <a:tabLst>
                <a:tab pos="350838" algn="l"/>
              </a:tabLst>
            </a:pPr>
            <a:r>
              <a:rPr lang="en-US" smtClean="0"/>
              <a:t>Pada dasarnya </a:t>
            </a:r>
            <a:r>
              <a:rPr lang="en-US" smtClean="0">
                <a:solidFill>
                  <a:srgbClr val="00CCFF"/>
                </a:solidFill>
              </a:rPr>
              <a:t>community based</a:t>
            </a:r>
          </a:p>
          <a:p>
            <a:pPr marL="350838" indent="-350838" eaLnBrk="1" hangingPunct="1">
              <a:tabLst>
                <a:tab pos="350838" algn="l"/>
              </a:tabLst>
            </a:pPr>
            <a:r>
              <a:rPr lang="en-US" smtClean="0"/>
              <a:t>Pengukuran dampak pada manusia terdiri dari:</a:t>
            </a:r>
          </a:p>
          <a:p>
            <a:pPr marL="914400" lvl="1" indent="-334963" eaLnBrk="1" hangingPunct="1">
              <a:buFont typeface="Wingdings" pitchFamily="2" charset="2"/>
              <a:buAutoNum type="arabicPeriod"/>
              <a:tabLst>
                <a:tab pos="350838" algn="l"/>
              </a:tabLst>
            </a:pPr>
            <a:r>
              <a:rPr lang="en-US" smtClean="0"/>
              <a:t>Pengukuran behavioural exposure      (</a:t>
            </a:r>
            <a:r>
              <a:rPr lang="en-US" smtClean="0">
                <a:solidFill>
                  <a:srgbClr val="00CCFF"/>
                </a:solidFill>
              </a:rPr>
              <a:t>simpul C</a:t>
            </a:r>
            <a:r>
              <a:rPr lang="en-US" smtClean="0"/>
              <a:t>)</a:t>
            </a:r>
          </a:p>
          <a:p>
            <a:pPr marL="1431925" lvl="2" indent="-288925" eaLnBrk="1" hangingPunct="1">
              <a:tabLst>
                <a:tab pos="350838" algn="l"/>
              </a:tabLst>
            </a:pPr>
            <a:r>
              <a:rPr lang="en-US" smtClean="0"/>
              <a:t>“Alat penangkap” </a:t>
            </a:r>
            <a:r>
              <a:rPr lang="en-US" smtClean="0">
                <a:sym typeface="Wingdings" pitchFamily="2" charset="2"/>
              </a:rPr>
              <a:t> menilai jumlah kontak/exposure</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41987">
                                            <p:txEl>
                                              <p:pRg st="1" end="1"/>
                                            </p:txEl>
                                          </p:spTgt>
                                        </p:tgtEl>
                                        <p:attrNameLst>
                                          <p:attrName>style.visibility</p:attrName>
                                        </p:attrNameLst>
                                      </p:cBhvr>
                                      <p:to>
                                        <p:strVal val="visible"/>
                                      </p:to>
                                    </p:set>
                                    <p:anim calcmode="lin" valueType="num">
                                      <p:cBhvr additive="base">
                                        <p:cTn id="12"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41987">
                                            <p:txEl>
                                              <p:pRg st="2" end="2"/>
                                            </p:txEl>
                                          </p:spTgt>
                                        </p:tgtEl>
                                        <p:attrNameLst>
                                          <p:attrName>style.visibility</p:attrName>
                                        </p:attrNameLst>
                                      </p:cBhvr>
                                      <p:to>
                                        <p:strVal val="visible"/>
                                      </p:to>
                                    </p:set>
                                    <p:anim calcmode="lin" valueType="num">
                                      <p:cBhvr additive="base">
                                        <p:cTn id="17"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41987">
                                            <p:txEl>
                                              <p:pRg st="3" end="3"/>
                                            </p:txEl>
                                          </p:spTgt>
                                        </p:tgtEl>
                                        <p:attrNameLst>
                                          <p:attrName>style.visibility</p:attrName>
                                        </p:attrNameLst>
                                      </p:cBhvr>
                                      <p:to>
                                        <p:strVal val="visible"/>
                                      </p:to>
                                    </p:set>
                                    <p:anim calcmode="lin" valueType="num">
                                      <p:cBhvr additive="base">
                                        <p:cTn id="22"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41987">
                                            <p:txEl>
                                              <p:pRg st="3" end="3"/>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1000"/>
                                  </p:stCondLst>
                                  <p:childTnLst>
                                    <p:set>
                                      <p:cBhvr>
                                        <p:cTn id="25" dur="1" fill="hold">
                                          <p:stCondLst>
                                            <p:cond delay="0"/>
                                          </p:stCondLst>
                                        </p:cTn>
                                        <p:tgtEl>
                                          <p:spTgt spid="41987">
                                            <p:txEl>
                                              <p:pRg st="4" end="4"/>
                                            </p:txEl>
                                          </p:spTgt>
                                        </p:tgtEl>
                                        <p:attrNameLst>
                                          <p:attrName>style.visibility</p:attrName>
                                        </p:attrNameLst>
                                      </p:cBhvr>
                                      <p:to>
                                        <p:strVal val="visible"/>
                                      </p:to>
                                    </p:set>
                                    <p:anim calcmode="lin" valueType="num">
                                      <p:cBhvr additive="base">
                                        <p:cTn id="26"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autoUpdateAnimBg="0" advAuto="100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Definisi epidemiologi </a:t>
            </a:r>
            <a:endParaRPr lang="en-US" dirty="0"/>
          </a:p>
        </p:txBody>
      </p:sp>
      <p:sp>
        <p:nvSpPr>
          <p:cNvPr id="3" name="Content Placeholder 2"/>
          <p:cNvSpPr>
            <a:spLocks noGrp="1"/>
          </p:cNvSpPr>
          <p:nvPr>
            <p:ph idx="1"/>
          </p:nvPr>
        </p:nvSpPr>
        <p:spPr/>
        <p:txBody>
          <a:bodyPr>
            <a:normAutofit/>
          </a:bodyPr>
          <a:lstStyle/>
          <a:p>
            <a:r>
              <a:rPr lang="en-US" dirty="0" err="1" smtClean="0">
                <a:sym typeface="Symbol" pitchFamily="18" charset="2"/>
              </a:rPr>
              <a:t>Digunakan</a:t>
            </a:r>
            <a:r>
              <a:rPr lang="en-US" dirty="0" smtClean="0">
                <a:sym typeface="Symbol" pitchFamily="18" charset="2"/>
              </a:rPr>
              <a:t> </a:t>
            </a:r>
            <a:r>
              <a:rPr lang="en-US" dirty="0" err="1" smtClean="0">
                <a:sym typeface="Symbol" pitchFamily="18" charset="2"/>
              </a:rPr>
              <a:t>utk</a:t>
            </a:r>
            <a:r>
              <a:rPr lang="en-US" dirty="0" smtClean="0">
                <a:sym typeface="Symbol" pitchFamily="18" charset="2"/>
              </a:rPr>
              <a:t>:</a:t>
            </a:r>
          </a:p>
          <a:p>
            <a:pPr lvl="1"/>
            <a:r>
              <a:rPr lang="en-US" dirty="0" err="1" smtClean="0">
                <a:sym typeface="Symbol" pitchFamily="18" charset="2"/>
              </a:rPr>
              <a:t>Mendeskripsikan</a:t>
            </a:r>
            <a:r>
              <a:rPr lang="en-US" dirty="0" smtClean="0">
                <a:sym typeface="Symbol" pitchFamily="18" charset="2"/>
              </a:rPr>
              <a:t> </a:t>
            </a:r>
            <a:r>
              <a:rPr lang="en-US" dirty="0" err="1" smtClean="0">
                <a:sym typeface="Symbol" pitchFamily="18" charset="2"/>
              </a:rPr>
              <a:t>distribusi</a:t>
            </a:r>
            <a:r>
              <a:rPr lang="en-US" dirty="0" smtClean="0">
                <a:sym typeface="Symbol" pitchFamily="18" charset="2"/>
              </a:rPr>
              <a:t> &amp; </a:t>
            </a:r>
            <a:r>
              <a:rPr lang="en-US" dirty="0" err="1" smtClean="0">
                <a:sym typeface="Symbol" pitchFamily="18" charset="2"/>
              </a:rPr>
              <a:t>frekuensi</a:t>
            </a:r>
            <a:r>
              <a:rPr lang="en-US" dirty="0" smtClean="0">
                <a:sym typeface="Symbol" pitchFamily="18" charset="2"/>
              </a:rPr>
              <a:t> </a:t>
            </a:r>
            <a:r>
              <a:rPr lang="en-US" dirty="0" err="1" smtClean="0">
                <a:sym typeface="Symbol" pitchFamily="18" charset="2"/>
              </a:rPr>
              <a:t>penyakit</a:t>
            </a:r>
            <a:r>
              <a:rPr lang="en-US" dirty="0" smtClean="0">
                <a:sym typeface="Symbol" pitchFamily="18" charset="2"/>
              </a:rPr>
              <a:t> &gt; </a:t>
            </a:r>
            <a:r>
              <a:rPr lang="en-US" dirty="0" err="1" smtClean="0">
                <a:sym typeface="Symbol" pitchFamily="18" charset="2"/>
              </a:rPr>
              <a:t>orang</a:t>
            </a:r>
            <a:r>
              <a:rPr lang="en-US" dirty="0" smtClean="0">
                <a:sym typeface="Symbol" pitchFamily="18" charset="2"/>
              </a:rPr>
              <a:t>, </a:t>
            </a:r>
            <a:r>
              <a:rPr lang="en-US" dirty="0" err="1" smtClean="0">
                <a:sym typeface="Symbol" pitchFamily="18" charset="2"/>
              </a:rPr>
              <a:t>waktu</a:t>
            </a:r>
            <a:r>
              <a:rPr lang="en-US" dirty="0" smtClean="0">
                <a:sym typeface="Symbol" pitchFamily="18" charset="2"/>
              </a:rPr>
              <a:t>, </a:t>
            </a:r>
            <a:r>
              <a:rPr lang="en-US" dirty="0" err="1" smtClean="0">
                <a:sym typeface="Symbol" pitchFamily="18" charset="2"/>
              </a:rPr>
              <a:t>tempat</a:t>
            </a:r>
            <a:endParaRPr lang="en-US" dirty="0" smtClean="0">
              <a:sym typeface="Symbol" pitchFamily="18" charset="2"/>
            </a:endParaRPr>
          </a:p>
          <a:p>
            <a:pPr lvl="1"/>
            <a:r>
              <a:rPr lang="en-US" dirty="0" err="1" smtClean="0">
                <a:sym typeface="Symbol" pitchFamily="18" charset="2"/>
              </a:rPr>
              <a:t>Menjelaskan</a:t>
            </a:r>
            <a:r>
              <a:rPr lang="en-US" dirty="0" smtClean="0">
                <a:sym typeface="Symbol" pitchFamily="18" charset="2"/>
              </a:rPr>
              <a:t> </a:t>
            </a:r>
            <a:r>
              <a:rPr lang="en-US" dirty="0" err="1" smtClean="0">
                <a:sym typeface="Symbol" pitchFamily="18" charset="2"/>
              </a:rPr>
              <a:t>pola</a:t>
            </a:r>
            <a:r>
              <a:rPr lang="en-US" dirty="0" smtClean="0">
                <a:sym typeface="Symbol" pitchFamily="18" charset="2"/>
              </a:rPr>
              <a:t> </a:t>
            </a:r>
            <a:r>
              <a:rPr lang="en-US" dirty="0" err="1" smtClean="0">
                <a:sym typeface="Symbol" pitchFamily="18" charset="2"/>
              </a:rPr>
              <a:t>distribusi</a:t>
            </a:r>
            <a:r>
              <a:rPr lang="en-US" dirty="0" smtClean="0">
                <a:sym typeface="Symbol" pitchFamily="18" charset="2"/>
              </a:rPr>
              <a:t> </a:t>
            </a:r>
            <a:r>
              <a:rPr lang="en-US" dirty="0" err="1" smtClean="0">
                <a:sym typeface="Symbol" pitchFamily="18" charset="2"/>
              </a:rPr>
              <a:t>penyakit</a:t>
            </a:r>
            <a:r>
              <a:rPr lang="en-US" dirty="0" smtClean="0">
                <a:sym typeface="Symbol" pitchFamily="18" charset="2"/>
              </a:rPr>
              <a:t> </a:t>
            </a:r>
            <a:r>
              <a:rPr lang="en-US" dirty="0" err="1" smtClean="0">
                <a:sym typeface="Symbol" pitchFamily="18" charset="2"/>
              </a:rPr>
              <a:t>atas</a:t>
            </a:r>
            <a:r>
              <a:rPr lang="en-US" dirty="0" smtClean="0">
                <a:sym typeface="Symbol" pitchFamily="18" charset="2"/>
              </a:rPr>
              <a:t> </a:t>
            </a:r>
            <a:r>
              <a:rPr lang="en-US" dirty="0" err="1" smtClean="0">
                <a:sym typeface="Symbol" pitchFamily="18" charset="2"/>
              </a:rPr>
              <a:t>dasar</a:t>
            </a:r>
            <a:r>
              <a:rPr lang="en-US" dirty="0" smtClean="0">
                <a:sym typeface="Symbol" pitchFamily="18" charset="2"/>
              </a:rPr>
              <a:t> </a:t>
            </a:r>
            <a:r>
              <a:rPr lang="en-US" dirty="0" err="1" smtClean="0">
                <a:sym typeface="Symbol" pitchFamily="18" charset="2"/>
              </a:rPr>
              <a:t>faktor</a:t>
            </a:r>
            <a:r>
              <a:rPr lang="en-US" dirty="0" smtClean="0">
                <a:sym typeface="Symbol" pitchFamily="18" charset="2"/>
              </a:rPr>
              <a:t> </a:t>
            </a:r>
            <a:r>
              <a:rPr lang="en-US" dirty="0" err="1" smtClean="0">
                <a:sym typeface="Symbol" pitchFamily="18" charset="2"/>
              </a:rPr>
              <a:t>penyebab</a:t>
            </a:r>
            <a:r>
              <a:rPr lang="id-ID" dirty="0" smtClean="0">
                <a:sym typeface="Symbol" pitchFamily="18" charset="2"/>
              </a:rPr>
              <a:t>.</a:t>
            </a:r>
            <a:endParaRPr lang="en-US" dirty="0"/>
          </a:p>
        </p:txBody>
      </p:sp>
      <p:sp>
        <p:nvSpPr>
          <p:cNvPr id="7" name="Slide Number Placeholder 6"/>
          <p:cNvSpPr>
            <a:spLocks noGrp="1"/>
          </p:cNvSpPr>
          <p:nvPr>
            <p:ph type="sldNum" sz="quarter" idx="12"/>
          </p:nvPr>
        </p:nvSpPr>
        <p:spPr/>
        <p:txBody>
          <a:bodyPr/>
          <a:lstStyle/>
          <a:p>
            <a:fld id="{160E23AA-DA2C-441B-87F3-80FF96CB679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388938" y="1846263"/>
            <a:ext cx="8205787" cy="4325937"/>
          </a:xfrm>
        </p:spPr>
        <p:txBody>
          <a:bodyPr/>
          <a:lstStyle/>
          <a:p>
            <a:pPr marL="396875" lvl="1" indent="-282575" defTabSz="517525" eaLnBrk="1" hangingPunct="1">
              <a:lnSpc>
                <a:spcPct val="90000"/>
              </a:lnSpc>
              <a:buFont typeface="Wingdings" pitchFamily="2" charset="2"/>
              <a:buAutoNum type="arabicPeriod" startAt="2"/>
            </a:pPr>
            <a:r>
              <a:rPr lang="en-US" smtClean="0"/>
              <a:t>Pengukuran bioindikator (</a:t>
            </a:r>
            <a:r>
              <a:rPr lang="en-US" smtClean="0">
                <a:solidFill>
                  <a:srgbClr val="00CCFF"/>
                </a:solidFill>
              </a:rPr>
              <a:t>simpul C</a:t>
            </a:r>
            <a:r>
              <a:rPr lang="en-US" smtClean="0"/>
              <a:t>)</a:t>
            </a:r>
          </a:p>
          <a:p>
            <a:pPr marL="854075" lvl="2" indent="-274638" defTabSz="517525" eaLnBrk="1" hangingPunct="1">
              <a:lnSpc>
                <a:spcPct val="90000"/>
              </a:lnSpc>
            </a:pPr>
            <a:r>
              <a:rPr lang="en-US" smtClean="0">
                <a:solidFill>
                  <a:srgbClr val="00CCFF"/>
                </a:solidFill>
              </a:rPr>
              <a:t>Pemantauan biologik</a:t>
            </a:r>
            <a:r>
              <a:rPr lang="en-US" smtClean="0"/>
              <a:t> adalah pengukuran dan penilaian tentang bahan tertentu atau hasil metabolismenya dalam jaringan, sekresi, ekskresi, pernafasan atau gabungan dari itu untuk mengevaluasi pemajanan dan risiko kesehatan dengan membandingkannya dengan nilai ambang yang tepat</a:t>
            </a:r>
          </a:p>
          <a:p>
            <a:pPr marL="854075" lvl="2" indent="-274638" defTabSz="517525" eaLnBrk="1" hangingPunct="1">
              <a:lnSpc>
                <a:spcPct val="90000"/>
              </a:lnSpc>
            </a:pPr>
            <a:r>
              <a:rPr lang="en-US" smtClean="0"/>
              <a:t>Memperkirakan berapa </a:t>
            </a:r>
            <a:r>
              <a:rPr lang="en-US" smtClean="0">
                <a:solidFill>
                  <a:srgbClr val="00CCFF"/>
                </a:solidFill>
              </a:rPr>
              <a:t>absorpsi</a:t>
            </a:r>
            <a:r>
              <a:rPr lang="en-US" smtClean="0"/>
              <a:t> bahan pencemar dalam tubuh</a:t>
            </a:r>
          </a:p>
          <a:p>
            <a:pPr marL="854075" lvl="2" indent="-274638" defTabSz="517525" eaLnBrk="1" hangingPunct="1">
              <a:lnSpc>
                <a:spcPct val="90000"/>
              </a:lnSpc>
            </a:pPr>
            <a:r>
              <a:rPr lang="en-US" smtClean="0"/>
              <a:t>Mengukur </a:t>
            </a:r>
            <a:r>
              <a:rPr lang="en-US" smtClean="0">
                <a:solidFill>
                  <a:srgbClr val="00CCFF"/>
                </a:solidFill>
              </a:rPr>
              <a:t>dosis internal</a:t>
            </a:r>
            <a:r>
              <a:rPr lang="en-US" smtClean="0"/>
              <a:t> </a:t>
            </a:r>
            <a:r>
              <a:rPr lang="en-US" smtClean="0">
                <a:sym typeface="Wingdings" pitchFamily="2" charset="2"/>
              </a:rPr>
              <a:t> estimasi potensi penyakit dan gangguan faali</a:t>
            </a:r>
            <a:endParaRPr lang="en-US" smtClean="0"/>
          </a:p>
        </p:txBody>
      </p:sp>
      <p:sp>
        <p:nvSpPr>
          <p:cNvPr id="4" name="Title 3"/>
          <p:cNvSpPr>
            <a:spLocks noGrp="1"/>
          </p:cNvSpPr>
          <p:nvPr>
            <p:ph type="title"/>
          </p:nvPr>
        </p:nvSpPr>
        <p:spPr>
          <a:xfrm>
            <a:off x="457200" y="533400"/>
            <a:ext cx="8229600" cy="1143000"/>
          </a:xfrm>
        </p:spPr>
        <p:txBody>
          <a:bodyPr/>
          <a:lstStyle/>
          <a:p>
            <a:r>
              <a:rPr lang="en-US" b="1" dirty="0" smtClean="0"/>
              <a:t>PENILAIAN DAMPAK KESEHATAN</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checkerboard(across)">
                                      <p:cBhvr>
                                        <p:cTn id="7" dur="500"/>
                                        <p:tgtEl>
                                          <p:spTgt spid="44035">
                                            <p:txEl>
                                              <p:pRg st="0" end="0"/>
                                            </p:txEl>
                                          </p:spTgt>
                                        </p:tgtEl>
                                      </p:cBhvr>
                                    </p:animEffect>
                                  </p:childTnLst>
                                </p:cTn>
                              </p:par>
                              <p:par>
                                <p:cTn id="8" presetID="5" presetClass="entr" presetSubtype="10" fill="hold" grpId="0" nodeType="withEffect">
                                  <p:stCondLst>
                                    <p:cond delay="1000"/>
                                  </p:stCondLst>
                                  <p:childTnLst>
                                    <p:set>
                                      <p:cBhvr>
                                        <p:cTn id="9" dur="1" fill="hold">
                                          <p:stCondLst>
                                            <p:cond delay="0"/>
                                          </p:stCondLst>
                                        </p:cTn>
                                        <p:tgtEl>
                                          <p:spTgt spid="44035">
                                            <p:txEl>
                                              <p:pRg st="1" end="1"/>
                                            </p:txEl>
                                          </p:spTgt>
                                        </p:tgtEl>
                                        <p:attrNameLst>
                                          <p:attrName>style.visibility</p:attrName>
                                        </p:attrNameLst>
                                      </p:cBhvr>
                                      <p:to>
                                        <p:strVal val="visible"/>
                                      </p:to>
                                    </p:set>
                                    <p:animEffect transition="in" filter="checkerboard(across)">
                                      <p:cBhvr>
                                        <p:cTn id="10" dur="500"/>
                                        <p:tgtEl>
                                          <p:spTgt spid="44035">
                                            <p:txEl>
                                              <p:pRg st="1" end="1"/>
                                            </p:txEl>
                                          </p:spTgt>
                                        </p:tgtEl>
                                      </p:cBhvr>
                                    </p:animEffect>
                                  </p:childTnLst>
                                </p:cTn>
                              </p:par>
                              <p:par>
                                <p:cTn id="11" presetID="5" presetClass="entr" presetSubtype="10" fill="hold" grpId="0" nodeType="withEffect">
                                  <p:stCondLst>
                                    <p:cond delay="1000"/>
                                  </p:stCondLst>
                                  <p:childTnLst>
                                    <p:set>
                                      <p:cBhvr>
                                        <p:cTn id="12" dur="1" fill="hold">
                                          <p:stCondLst>
                                            <p:cond delay="0"/>
                                          </p:stCondLst>
                                        </p:cTn>
                                        <p:tgtEl>
                                          <p:spTgt spid="44035">
                                            <p:txEl>
                                              <p:pRg st="2" end="2"/>
                                            </p:txEl>
                                          </p:spTgt>
                                        </p:tgtEl>
                                        <p:attrNameLst>
                                          <p:attrName>style.visibility</p:attrName>
                                        </p:attrNameLst>
                                      </p:cBhvr>
                                      <p:to>
                                        <p:strVal val="visible"/>
                                      </p:to>
                                    </p:set>
                                    <p:animEffect transition="in" filter="checkerboard(across)">
                                      <p:cBhvr>
                                        <p:cTn id="13" dur="500"/>
                                        <p:tgtEl>
                                          <p:spTgt spid="44035">
                                            <p:txEl>
                                              <p:pRg st="2" end="2"/>
                                            </p:txEl>
                                          </p:spTgt>
                                        </p:tgtEl>
                                      </p:cBhvr>
                                    </p:animEffect>
                                  </p:childTnLst>
                                </p:cTn>
                              </p:par>
                              <p:par>
                                <p:cTn id="14" presetID="5" presetClass="entr" presetSubtype="10" fill="hold" grpId="0" nodeType="withEffect">
                                  <p:stCondLst>
                                    <p:cond delay="1000"/>
                                  </p:stCondLst>
                                  <p:childTnLst>
                                    <p:set>
                                      <p:cBhvr>
                                        <p:cTn id="15" dur="1" fill="hold">
                                          <p:stCondLst>
                                            <p:cond delay="0"/>
                                          </p:stCondLst>
                                        </p:cTn>
                                        <p:tgtEl>
                                          <p:spTgt spid="44035">
                                            <p:txEl>
                                              <p:pRg st="3" end="3"/>
                                            </p:txEl>
                                          </p:spTgt>
                                        </p:tgtEl>
                                        <p:attrNameLst>
                                          <p:attrName>style.visibility</p:attrName>
                                        </p:attrNameLst>
                                      </p:cBhvr>
                                      <p:to>
                                        <p:strVal val="visible"/>
                                      </p:to>
                                    </p:set>
                                    <p:animEffect transition="in" filter="checkerboard(across)">
                                      <p:cBhvr>
                                        <p:cTn id="16"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autoUpdateAnimBg="0" advAuto="100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p:txBody>
          <a:bodyPr/>
          <a:lstStyle/>
          <a:p>
            <a:pPr eaLnBrk="1" hangingPunct="1"/>
            <a:r>
              <a:rPr lang="en-US" smtClean="0"/>
              <a:t>Syarat pemantauan biologik:</a:t>
            </a:r>
          </a:p>
          <a:p>
            <a:pPr lvl="1" eaLnBrk="1" hangingPunct="1"/>
            <a:r>
              <a:rPr lang="en-US" smtClean="0"/>
              <a:t>Bahan yg diteliti atau metabolitnya tdp dlm jaringan</a:t>
            </a:r>
          </a:p>
          <a:p>
            <a:pPr lvl="1" eaLnBrk="1" hangingPunct="1"/>
            <a:r>
              <a:rPr lang="en-US" smtClean="0"/>
              <a:t>Ada metode analisis yg sahih</a:t>
            </a:r>
          </a:p>
          <a:p>
            <a:pPr lvl="1" eaLnBrk="1" hangingPunct="1"/>
            <a:r>
              <a:rPr lang="en-US" smtClean="0"/>
              <a:t>Ada nilai ambang yang berlaku</a:t>
            </a:r>
          </a:p>
          <a:p>
            <a:pPr lvl="1" eaLnBrk="1" hangingPunct="1"/>
            <a:r>
              <a:rPr lang="en-US" smtClean="0"/>
              <a:t>Metode atau cara yg digunakan dapat diterima</a:t>
            </a:r>
          </a:p>
        </p:txBody>
      </p:sp>
      <p:sp>
        <p:nvSpPr>
          <p:cNvPr id="4" name="Title 3"/>
          <p:cNvSpPr>
            <a:spLocks noGrp="1"/>
          </p:cNvSpPr>
          <p:nvPr>
            <p:ph type="title"/>
          </p:nvPr>
        </p:nvSpPr>
        <p:spPr>
          <a:xfrm>
            <a:off x="533400" y="457200"/>
            <a:ext cx="8229600" cy="1143000"/>
          </a:xfrm>
        </p:spPr>
        <p:txBody>
          <a:bodyPr/>
          <a:lstStyle/>
          <a:p>
            <a:r>
              <a:rPr lang="en-US" b="1" dirty="0" smtClean="0"/>
              <a:t>PENILAIAN DAMPAK KESEHATAN</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059">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3" presetClass="entr" presetSubtype="16" fill="hold" grpId="0" nodeType="afterEffect">
                                  <p:stCondLst>
                                    <p:cond delay="1000"/>
                                  </p:stCondLst>
                                  <p:childTnLst>
                                    <p:set>
                                      <p:cBhvr>
                                        <p:cTn id="11" dur="1" fill="hold">
                                          <p:stCondLst>
                                            <p:cond delay="0"/>
                                          </p:stCondLst>
                                        </p:cTn>
                                        <p:tgtEl>
                                          <p:spTgt spid="45059">
                                            <p:txEl>
                                              <p:pRg st="1" end="1"/>
                                            </p:txEl>
                                          </p:spTgt>
                                        </p:tgtEl>
                                        <p:attrNameLst>
                                          <p:attrName>style.visibility</p:attrName>
                                        </p:attrNameLst>
                                      </p:cBhvr>
                                      <p:to>
                                        <p:strVal val="visible"/>
                                      </p:to>
                                    </p:set>
                                    <p:anim calcmode="lin" valueType="num">
                                      <p:cBhvr>
                                        <p:cTn id="12"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5059">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23" presetClass="entr" presetSubtype="16" fill="hold" grpId="0" nodeType="afterEffect">
                                  <p:stCondLst>
                                    <p:cond delay="1000"/>
                                  </p:stCondLst>
                                  <p:childTnLst>
                                    <p:set>
                                      <p:cBhvr>
                                        <p:cTn id="16" dur="1" fill="hold">
                                          <p:stCondLst>
                                            <p:cond delay="0"/>
                                          </p:stCondLst>
                                        </p:cTn>
                                        <p:tgtEl>
                                          <p:spTgt spid="45059">
                                            <p:txEl>
                                              <p:pRg st="2" end="2"/>
                                            </p:txEl>
                                          </p:spTgt>
                                        </p:tgtEl>
                                        <p:attrNameLst>
                                          <p:attrName>style.visibility</p:attrName>
                                        </p:attrNameLst>
                                      </p:cBhvr>
                                      <p:to>
                                        <p:strVal val="visible"/>
                                      </p:to>
                                    </p:set>
                                    <p:anim calcmode="lin" valueType="num">
                                      <p:cBhvr>
                                        <p:cTn id="17" dur="5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5059">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4500"/>
                            </p:stCondLst>
                            <p:childTnLst>
                              <p:par>
                                <p:cTn id="20" presetID="23" presetClass="entr" presetSubtype="16" fill="hold" grpId="0" nodeType="afterEffect">
                                  <p:stCondLst>
                                    <p:cond delay="1000"/>
                                  </p:stCondLst>
                                  <p:childTnLst>
                                    <p:set>
                                      <p:cBhvr>
                                        <p:cTn id="21" dur="1" fill="hold">
                                          <p:stCondLst>
                                            <p:cond delay="0"/>
                                          </p:stCondLst>
                                        </p:cTn>
                                        <p:tgtEl>
                                          <p:spTgt spid="45059">
                                            <p:txEl>
                                              <p:pRg st="3" end="3"/>
                                            </p:txEl>
                                          </p:spTgt>
                                        </p:tgtEl>
                                        <p:attrNameLst>
                                          <p:attrName>style.visibility</p:attrName>
                                        </p:attrNameLst>
                                      </p:cBhvr>
                                      <p:to>
                                        <p:strVal val="visible"/>
                                      </p:to>
                                    </p:set>
                                    <p:anim calcmode="lin" valueType="num">
                                      <p:cBhvr>
                                        <p:cTn id="22"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5059">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6000"/>
                            </p:stCondLst>
                            <p:childTnLst>
                              <p:par>
                                <p:cTn id="25" presetID="23" presetClass="entr" presetSubtype="16" fill="hold" grpId="0" nodeType="afterEffect">
                                  <p:stCondLst>
                                    <p:cond delay="1000"/>
                                  </p:stCondLst>
                                  <p:childTnLst>
                                    <p:set>
                                      <p:cBhvr>
                                        <p:cTn id="26" dur="1" fill="hold">
                                          <p:stCondLst>
                                            <p:cond delay="0"/>
                                          </p:stCondLst>
                                        </p:cTn>
                                        <p:tgtEl>
                                          <p:spTgt spid="45059">
                                            <p:txEl>
                                              <p:pRg st="4" end="4"/>
                                            </p:txEl>
                                          </p:spTgt>
                                        </p:tgtEl>
                                        <p:attrNameLst>
                                          <p:attrName>style.visibility</p:attrName>
                                        </p:attrNameLst>
                                      </p:cBhvr>
                                      <p:to>
                                        <p:strVal val="visible"/>
                                      </p:to>
                                    </p:set>
                                    <p:anim calcmode="lin" valueType="num">
                                      <p:cBhvr>
                                        <p:cTn id="27"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505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2" autoUpdateAnimBg="0" advAuto="100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p:txBody>
          <a:bodyPr/>
          <a:lstStyle/>
          <a:p>
            <a:pPr marL="517525" lvl="1" indent="-403225" eaLnBrk="1" hangingPunct="1">
              <a:buFont typeface="Wingdings" pitchFamily="2" charset="2"/>
              <a:buAutoNum type="arabicPeriod" startAt="3"/>
            </a:pPr>
            <a:r>
              <a:rPr lang="en-US" smtClean="0"/>
              <a:t>Pengukuran/identifikasi kasus/penderita (</a:t>
            </a:r>
            <a:r>
              <a:rPr lang="en-US" smtClean="0">
                <a:solidFill>
                  <a:srgbClr val="00CCFF"/>
                </a:solidFill>
              </a:rPr>
              <a:t>simpul D</a:t>
            </a:r>
            <a:r>
              <a:rPr lang="en-US" smtClean="0"/>
              <a:t>)</a:t>
            </a:r>
          </a:p>
          <a:p>
            <a:pPr marL="1562100" lvl="2" indent="-457200" eaLnBrk="1" hangingPunct="1"/>
            <a:r>
              <a:rPr lang="en-US" smtClean="0"/>
              <a:t>Penentuan apakah seseorang merupakan kasus (korban) yang terkena dampak </a:t>
            </a:r>
            <a:r>
              <a:rPr lang="en-US" smtClean="0">
                <a:sym typeface="Wingdings" pitchFamily="2" charset="2"/>
              </a:rPr>
              <a:t> health effect</a:t>
            </a:r>
          </a:p>
          <a:p>
            <a:pPr marL="1562100" lvl="2" indent="-457200" eaLnBrk="1" hangingPunct="1"/>
            <a:r>
              <a:rPr lang="en-US" smtClean="0">
                <a:sym typeface="Wingdings" pitchFamily="2" charset="2"/>
              </a:rPr>
              <a:t>Dengan mengumpulkan gejala patognomonis</a:t>
            </a:r>
          </a:p>
          <a:p>
            <a:pPr marL="1562100" lvl="2" indent="-457200" eaLnBrk="1" hangingPunct="1"/>
            <a:r>
              <a:rPr lang="en-US" smtClean="0">
                <a:sym typeface="Wingdings" pitchFamily="2" charset="2"/>
              </a:rPr>
              <a:t>Vonis  dokter ahli atau non dokter yg memiliki instrumen terstandarisir</a:t>
            </a:r>
            <a:endParaRPr lang="en-US" smtClean="0"/>
          </a:p>
          <a:p>
            <a:pPr marL="0" indent="0" eaLnBrk="1" hangingPunct="1"/>
            <a:endParaRPr lang="en-US" smtClean="0"/>
          </a:p>
        </p:txBody>
      </p:sp>
      <p:sp>
        <p:nvSpPr>
          <p:cNvPr id="4" name="Title 3"/>
          <p:cNvSpPr>
            <a:spLocks noGrp="1"/>
          </p:cNvSpPr>
          <p:nvPr>
            <p:ph type="title"/>
          </p:nvPr>
        </p:nvSpPr>
        <p:spPr>
          <a:xfrm>
            <a:off x="457200" y="533400"/>
            <a:ext cx="8229600" cy="1143000"/>
          </a:xfrm>
        </p:spPr>
        <p:txBody>
          <a:bodyPr/>
          <a:lstStyle/>
          <a:p>
            <a:r>
              <a:rPr lang="en-US" b="1" dirty="0" smtClean="0"/>
              <a:t>PENILAIAN DAMPAK KESEHATAN</a:t>
            </a: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876800"/>
            <a:ext cx="8229600" cy="1143000"/>
          </a:xfrm>
        </p:spPr>
        <p:txBody>
          <a:bodyPr>
            <a:normAutofit fontScale="90000"/>
          </a:bodyPr>
          <a:lstStyle/>
          <a:p>
            <a:r>
              <a:rPr lang="id-ID" b="1" dirty="0" smtClean="0"/>
              <a:t>Selesai</a:t>
            </a:r>
            <a:br>
              <a:rPr lang="id-ID" b="1" dirty="0" smtClean="0"/>
            </a:br>
            <a:r>
              <a:rPr lang="id-ID" b="1" dirty="0" smtClean="0"/>
              <a:t>Thank You</a:t>
            </a:r>
            <a:endParaRPr lang="id-ID" b="1" dirty="0"/>
          </a:p>
        </p:txBody>
      </p:sp>
      <p:sp>
        <p:nvSpPr>
          <p:cNvPr id="4" name="Slide Number Placeholder 3"/>
          <p:cNvSpPr>
            <a:spLocks noGrp="1"/>
          </p:cNvSpPr>
          <p:nvPr>
            <p:ph type="sldNum" sz="quarter" idx="12"/>
          </p:nvPr>
        </p:nvSpPr>
        <p:spPr/>
        <p:txBody>
          <a:bodyPr/>
          <a:lstStyle/>
          <a:p>
            <a:fld id="{160E23AA-DA2C-441B-87F3-80FF96CB679F}" type="slidenum">
              <a:rPr lang="en-US" smtClean="0"/>
              <a:pPr/>
              <a:t>33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Definisi Epidemiologi lingkungan</a:t>
            </a:r>
            <a:endParaRPr lang="en-US" dirty="0"/>
          </a:p>
        </p:txBody>
      </p:sp>
      <p:sp>
        <p:nvSpPr>
          <p:cNvPr id="3" name="Content Placeholder 2"/>
          <p:cNvSpPr>
            <a:spLocks noGrp="1"/>
          </p:cNvSpPr>
          <p:nvPr>
            <p:ph idx="1"/>
          </p:nvPr>
        </p:nvSpPr>
        <p:spPr/>
        <p:txBody>
          <a:bodyPr>
            <a:normAutofit/>
          </a:bodyPr>
          <a:lstStyle/>
          <a:p>
            <a:r>
              <a:rPr lang="en-US" dirty="0" err="1" smtClean="0"/>
              <a:t>Studi</a:t>
            </a:r>
            <a:r>
              <a:rPr lang="en-US" dirty="0" smtClean="0"/>
              <a:t> </a:t>
            </a:r>
            <a:r>
              <a:rPr lang="en-US" dirty="0" err="1" smtClean="0"/>
              <a:t>atau</a:t>
            </a:r>
            <a:r>
              <a:rPr lang="en-US" dirty="0" smtClean="0"/>
              <a:t> </a:t>
            </a:r>
            <a:r>
              <a:rPr lang="en-US" dirty="0" err="1" smtClean="0"/>
              <a:t>ilmu</a:t>
            </a:r>
            <a:r>
              <a:rPr lang="en-US" dirty="0" smtClean="0"/>
              <a:t> </a:t>
            </a:r>
            <a:r>
              <a:rPr lang="en-US" dirty="0" err="1" smtClean="0"/>
              <a:t>yg</a:t>
            </a:r>
            <a:r>
              <a:rPr lang="en-US" dirty="0" smtClean="0"/>
              <a:t> </a:t>
            </a:r>
            <a:r>
              <a:rPr lang="en-US" dirty="0" err="1" smtClean="0"/>
              <a:t>menganalisis</a:t>
            </a:r>
            <a:r>
              <a:rPr lang="en-US" dirty="0" smtClean="0"/>
              <a:t> </a:t>
            </a:r>
            <a:r>
              <a:rPr lang="en-US" dirty="0" err="1" smtClean="0"/>
              <a:t>hubungan</a:t>
            </a:r>
            <a:r>
              <a:rPr lang="en-US" dirty="0" smtClean="0"/>
              <a:t> agent </a:t>
            </a:r>
            <a:r>
              <a:rPr lang="en-US" dirty="0" err="1" smtClean="0"/>
              <a:t>di</a:t>
            </a:r>
            <a:r>
              <a:rPr lang="en-US" dirty="0" smtClean="0"/>
              <a:t> </a:t>
            </a:r>
            <a:r>
              <a:rPr lang="en-US" dirty="0" err="1" smtClean="0"/>
              <a:t>lingkungan</a:t>
            </a:r>
            <a:r>
              <a:rPr lang="en-US" dirty="0" smtClean="0"/>
              <a:t> dg </a:t>
            </a:r>
            <a:r>
              <a:rPr lang="en-US" dirty="0" err="1" smtClean="0"/>
              <a:t>dampak</a:t>
            </a:r>
            <a:r>
              <a:rPr lang="en-US" dirty="0" smtClean="0"/>
              <a:t> </a:t>
            </a:r>
            <a:r>
              <a:rPr lang="en-US" dirty="0" err="1" smtClean="0"/>
              <a:t>kesehatan</a:t>
            </a:r>
            <a:r>
              <a:rPr lang="en-US" dirty="0" smtClean="0"/>
              <a:t> </a:t>
            </a:r>
            <a:r>
              <a:rPr lang="en-US" dirty="0" err="1" smtClean="0"/>
              <a:t>pada</a:t>
            </a:r>
            <a:r>
              <a:rPr lang="en-US" dirty="0" smtClean="0"/>
              <a:t> </a:t>
            </a:r>
            <a:r>
              <a:rPr lang="en-US" dirty="0" err="1" smtClean="0"/>
              <a:t>masyarakat</a:t>
            </a:r>
            <a:r>
              <a:rPr lang="en-US" dirty="0" smtClean="0"/>
              <a:t>, </a:t>
            </a:r>
            <a:r>
              <a:rPr lang="en-US" dirty="0" err="1" smtClean="0"/>
              <a:t>yg</a:t>
            </a:r>
            <a:r>
              <a:rPr lang="en-US" dirty="0" smtClean="0"/>
              <a:t> </a:t>
            </a:r>
            <a:r>
              <a:rPr lang="en-US" dirty="0" err="1" smtClean="0"/>
              <a:t>mempelajari</a:t>
            </a:r>
            <a:r>
              <a:rPr lang="en-US" dirty="0" smtClean="0"/>
              <a:t> </a:t>
            </a:r>
            <a:r>
              <a:rPr lang="en-US" dirty="0" err="1" smtClean="0"/>
              <a:t>distribusi</a:t>
            </a:r>
            <a:r>
              <a:rPr lang="en-US" dirty="0" smtClean="0"/>
              <a:t> (</a:t>
            </a:r>
            <a:r>
              <a:rPr lang="en-US" dirty="0" err="1" smtClean="0"/>
              <a:t>penyebaran</a:t>
            </a:r>
            <a:r>
              <a:rPr lang="en-US" dirty="0" smtClean="0"/>
              <a:t>) </a:t>
            </a:r>
            <a:r>
              <a:rPr lang="en-US" dirty="0" err="1" smtClean="0"/>
              <a:t>dan</a:t>
            </a:r>
            <a:r>
              <a:rPr lang="en-US" dirty="0" smtClean="0"/>
              <a:t> </a:t>
            </a:r>
            <a:r>
              <a:rPr lang="en-US" dirty="0" err="1" smtClean="0"/>
              <a:t>determinan</a:t>
            </a:r>
            <a:r>
              <a:rPr lang="en-US" dirty="0" smtClean="0"/>
              <a:t> (</a:t>
            </a:r>
            <a:r>
              <a:rPr lang="en-US" dirty="0" err="1" smtClean="0"/>
              <a:t>faktor</a:t>
            </a:r>
            <a:r>
              <a:rPr lang="en-US" dirty="0" smtClean="0"/>
              <a:t> </a:t>
            </a:r>
            <a:r>
              <a:rPr lang="en-US" dirty="0" err="1" smtClean="0"/>
              <a:t>resiko</a:t>
            </a:r>
            <a:r>
              <a:rPr lang="en-US" dirty="0" smtClean="0"/>
              <a:t>) </a:t>
            </a:r>
            <a:r>
              <a:rPr lang="en-US" dirty="0" err="1" smtClean="0"/>
              <a:t>penyakit</a:t>
            </a:r>
            <a:r>
              <a:rPr lang="en-US" dirty="0" smtClean="0"/>
              <a:t> </a:t>
            </a:r>
            <a:r>
              <a:rPr lang="en-US" dirty="0" err="1" smtClean="0"/>
              <a:t>dalam</a:t>
            </a:r>
            <a:r>
              <a:rPr lang="en-US" dirty="0" smtClean="0"/>
              <a:t> </a:t>
            </a:r>
            <a:r>
              <a:rPr lang="en-US" dirty="0" err="1" smtClean="0"/>
              <a:t>kelompok</a:t>
            </a:r>
            <a:r>
              <a:rPr lang="en-US" dirty="0" smtClean="0"/>
              <a:t> </a:t>
            </a:r>
            <a:r>
              <a:rPr lang="en-US" dirty="0" err="1" smtClean="0"/>
              <a:t>masyarakat</a:t>
            </a:r>
            <a:r>
              <a:rPr lang="en-US" dirty="0" smtClean="0"/>
              <a:t>.</a:t>
            </a:r>
          </a:p>
        </p:txBody>
      </p:sp>
      <p:sp>
        <p:nvSpPr>
          <p:cNvPr id="7" name="Slide Number Placeholder 6"/>
          <p:cNvSpPr>
            <a:spLocks noGrp="1"/>
          </p:cNvSpPr>
          <p:nvPr>
            <p:ph type="sldNum" sz="quarter" idx="12"/>
          </p:nvPr>
        </p:nvSpPr>
        <p:spPr/>
        <p:txBody>
          <a:bodyPr/>
          <a:lstStyle/>
          <a:p>
            <a:fld id="{160E23AA-DA2C-441B-87F3-80FF96CB679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r>
              <a:rPr lang="en-US" dirty="0" smtClean="0"/>
              <a:t> </a:t>
            </a:r>
            <a:r>
              <a:rPr lang="en-US" dirty="0" err="1" smtClean="0"/>
              <a:t>Epidemiologi</a:t>
            </a:r>
            <a:r>
              <a:rPr lang="en-US" dirty="0" smtClean="0"/>
              <a:t> </a:t>
            </a:r>
            <a:r>
              <a:rPr lang="en-US" dirty="0" err="1" smtClean="0"/>
              <a:t>lingkungan</a:t>
            </a:r>
            <a:endParaRPr lang="en-US" dirty="0"/>
          </a:p>
        </p:txBody>
      </p:sp>
      <p:sp>
        <p:nvSpPr>
          <p:cNvPr id="3" name="Content Placeholder 2"/>
          <p:cNvSpPr>
            <a:spLocks noGrp="1"/>
          </p:cNvSpPr>
          <p:nvPr>
            <p:ph idx="1"/>
          </p:nvPr>
        </p:nvSpPr>
        <p:spPr/>
        <p:txBody>
          <a:bodyPr>
            <a:normAutofit/>
          </a:bodyPr>
          <a:lstStyle/>
          <a:p>
            <a:r>
              <a:rPr lang="en-US" dirty="0" err="1" smtClean="0"/>
              <a:t>Ilmu</a:t>
            </a:r>
            <a:r>
              <a:rPr lang="en-US" dirty="0" smtClean="0"/>
              <a:t> y</a:t>
            </a:r>
            <a:r>
              <a:rPr lang="id-ID" dirty="0" smtClean="0"/>
              <a:t>ang</a:t>
            </a:r>
            <a:r>
              <a:rPr lang="en-US" dirty="0" smtClean="0"/>
              <a:t> </a:t>
            </a:r>
            <a:r>
              <a:rPr lang="en-US" dirty="0" err="1" smtClean="0"/>
              <a:t>mempelajari</a:t>
            </a:r>
            <a:r>
              <a:rPr lang="en-US" dirty="0" smtClean="0"/>
              <a:t> </a:t>
            </a:r>
            <a:r>
              <a:rPr lang="en-US" dirty="0" err="1" smtClean="0"/>
              <a:t>temuan</a:t>
            </a:r>
            <a:r>
              <a:rPr lang="en-US" dirty="0" smtClean="0"/>
              <a:t> </a:t>
            </a:r>
            <a:r>
              <a:rPr lang="en-US" dirty="0" err="1" smtClean="0"/>
              <a:t>epidemiologi</a:t>
            </a:r>
            <a:r>
              <a:rPr lang="en-US" dirty="0" smtClean="0"/>
              <a:t> </a:t>
            </a:r>
            <a:r>
              <a:rPr lang="en-US" dirty="0" err="1" smtClean="0"/>
              <a:t>dari</a:t>
            </a:r>
            <a:r>
              <a:rPr lang="en-US" dirty="0" smtClean="0"/>
              <a:t> </a:t>
            </a:r>
            <a:r>
              <a:rPr lang="en-US" dirty="0" err="1" smtClean="0"/>
              <a:t>sebaran</a:t>
            </a:r>
            <a:r>
              <a:rPr lang="en-US" dirty="0" smtClean="0"/>
              <a:t> </a:t>
            </a:r>
            <a:r>
              <a:rPr lang="en-US" dirty="0" err="1" smtClean="0"/>
              <a:t>kelainan</a:t>
            </a:r>
            <a:r>
              <a:rPr lang="en-US" dirty="0" smtClean="0"/>
              <a:t> p</a:t>
            </a:r>
            <a:r>
              <a:rPr lang="id-ID" dirty="0" smtClean="0"/>
              <a:t>a</a:t>
            </a:r>
            <a:r>
              <a:rPr lang="en-US" dirty="0" smtClean="0"/>
              <a:t>d</a:t>
            </a:r>
            <a:r>
              <a:rPr lang="id-ID" dirty="0" smtClean="0"/>
              <a:t>a</a:t>
            </a:r>
            <a:r>
              <a:rPr lang="en-US" dirty="0" smtClean="0"/>
              <a:t> </a:t>
            </a:r>
            <a:r>
              <a:rPr lang="en-US" dirty="0" err="1" smtClean="0"/>
              <a:t>populasi</a:t>
            </a:r>
            <a:r>
              <a:rPr lang="en-US" dirty="0" smtClean="0"/>
              <a:t> y</a:t>
            </a:r>
            <a:r>
              <a:rPr lang="id-ID" dirty="0" smtClean="0"/>
              <a:t>an</a:t>
            </a:r>
            <a:r>
              <a:rPr lang="en-US" dirty="0" smtClean="0"/>
              <a:t>g mend</a:t>
            </a:r>
            <a:r>
              <a:rPr lang="id-ID" dirty="0" smtClean="0"/>
              <a:t>a</a:t>
            </a:r>
            <a:r>
              <a:rPr lang="en-US" dirty="0" smtClean="0"/>
              <a:t>p</a:t>
            </a:r>
            <a:r>
              <a:rPr lang="id-ID" dirty="0" smtClean="0"/>
              <a:t>a</a:t>
            </a:r>
            <a:r>
              <a:rPr lang="en-US" dirty="0" smtClean="0"/>
              <a:t>t </a:t>
            </a:r>
            <a:r>
              <a:rPr lang="en-US" dirty="0" err="1" smtClean="0"/>
              <a:t>paparan</a:t>
            </a:r>
            <a:r>
              <a:rPr lang="en-US" dirty="0" smtClean="0"/>
              <a:t> d</a:t>
            </a:r>
            <a:r>
              <a:rPr lang="id-ID" dirty="0" smtClean="0"/>
              <a:t>a</a:t>
            </a:r>
            <a:r>
              <a:rPr lang="en-US" dirty="0" smtClean="0"/>
              <a:t>r</a:t>
            </a:r>
            <a:r>
              <a:rPr lang="id-ID" dirty="0" smtClean="0"/>
              <a:t>i</a:t>
            </a:r>
            <a:r>
              <a:rPr lang="en-US" dirty="0" smtClean="0"/>
              <a:t> </a:t>
            </a:r>
            <a:r>
              <a:rPr lang="en-US" dirty="0" err="1" smtClean="0"/>
              <a:t>sumber</a:t>
            </a:r>
            <a:r>
              <a:rPr lang="en-US" dirty="0" smtClean="0"/>
              <a:t> </a:t>
            </a:r>
            <a:r>
              <a:rPr lang="en-US" dirty="0" err="1" smtClean="0"/>
              <a:t>bukan</a:t>
            </a:r>
            <a:r>
              <a:rPr lang="en-US" dirty="0" smtClean="0"/>
              <a:t> </a:t>
            </a:r>
            <a:r>
              <a:rPr lang="en-US" dirty="0" err="1" smtClean="0"/>
              <a:t>lingk</a:t>
            </a:r>
            <a:r>
              <a:rPr lang="id-ID" dirty="0" smtClean="0"/>
              <a:t>ungan</a:t>
            </a:r>
            <a:r>
              <a:rPr lang="en-US" dirty="0" smtClean="0"/>
              <a:t> </a:t>
            </a:r>
            <a:r>
              <a:rPr lang="en-US" dirty="0" err="1" smtClean="0"/>
              <a:t>kerja</a:t>
            </a:r>
            <a:r>
              <a:rPr lang="en-US" dirty="0" smtClean="0"/>
              <a:t> </a:t>
            </a:r>
            <a:r>
              <a:rPr lang="en-US" dirty="0" err="1" smtClean="0"/>
              <a:t>dan</a:t>
            </a:r>
            <a:r>
              <a:rPr lang="en-US" dirty="0" smtClean="0"/>
              <a:t> </a:t>
            </a:r>
            <a:r>
              <a:rPr lang="en-US" dirty="0" err="1" smtClean="0"/>
              <a:t>efek</a:t>
            </a:r>
            <a:r>
              <a:rPr lang="en-US" dirty="0" smtClean="0"/>
              <a:t> </a:t>
            </a:r>
            <a:r>
              <a:rPr lang="en-US" dirty="0" err="1" smtClean="0"/>
              <a:t>yg</a:t>
            </a:r>
            <a:r>
              <a:rPr lang="en-US" dirty="0" smtClean="0"/>
              <a:t> </a:t>
            </a:r>
            <a:r>
              <a:rPr lang="en-US" dirty="0" err="1" smtClean="0"/>
              <a:t>ditimbulkan</a:t>
            </a:r>
            <a:r>
              <a:rPr lang="en-US" dirty="0" smtClean="0"/>
              <a:t> </a:t>
            </a:r>
            <a:r>
              <a:rPr lang="en-US" dirty="0" err="1" smtClean="0"/>
              <a:t>oleh</a:t>
            </a:r>
            <a:r>
              <a:rPr lang="en-US" dirty="0" smtClean="0"/>
              <a:t> </a:t>
            </a:r>
            <a:r>
              <a:rPr lang="en-US" dirty="0" err="1" smtClean="0"/>
              <a:t>paparan</a:t>
            </a:r>
            <a:r>
              <a:rPr lang="en-US" dirty="0" smtClean="0"/>
              <a:t> </a:t>
            </a:r>
            <a:r>
              <a:rPr lang="en-US" dirty="0" err="1" smtClean="0"/>
              <a:t>lingk</a:t>
            </a:r>
            <a:r>
              <a:rPr lang="id-ID" dirty="0" smtClean="0"/>
              <a:t>ungan</a:t>
            </a:r>
            <a:r>
              <a:rPr lang="en-US" dirty="0" smtClean="0"/>
              <a:t> t</a:t>
            </a:r>
            <a:r>
              <a:rPr lang="id-ID" dirty="0" smtClean="0"/>
              <a:t>er</a:t>
            </a:r>
            <a:r>
              <a:rPr lang="en-US" dirty="0" smtClean="0"/>
              <a:t>s</a:t>
            </a:r>
            <a:r>
              <a:rPr lang="id-ID" dirty="0" smtClean="0"/>
              <a:t>e</a:t>
            </a:r>
            <a:r>
              <a:rPr lang="en-US" dirty="0" smtClean="0"/>
              <a:t>b</a:t>
            </a:r>
            <a:r>
              <a:rPr lang="id-ID" dirty="0" smtClean="0"/>
              <a:t>ut</a:t>
            </a:r>
            <a:r>
              <a:rPr lang="en-US" dirty="0" smtClean="0"/>
              <a:t> </a:t>
            </a:r>
            <a:r>
              <a:rPr lang="en-US" dirty="0" err="1" smtClean="0"/>
              <a:t>lebih</a:t>
            </a:r>
            <a:r>
              <a:rPr lang="en-US" dirty="0" smtClean="0"/>
              <a:t> </a:t>
            </a:r>
            <a:r>
              <a:rPr lang="en-US" dirty="0" err="1" smtClean="0"/>
              <a:t>kecil</a:t>
            </a:r>
            <a:r>
              <a:rPr lang="en-US" dirty="0" smtClean="0"/>
              <a:t> d</a:t>
            </a:r>
            <a:r>
              <a:rPr lang="id-ID" dirty="0" smtClean="0"/>
              <a:t>ari</a:t>
            </a:r>
            <a:r>
              <a:rPr lang="en-US" dirty="0" smtClean="0"/>
              <a:t> </a:t>
            </a:r>
            <a:r>
              <a:rPr lang="en-US" dirty="0" err="1" smtClean="0"/>
              <a:t>efek</a:t>
            </a:r>
            <a:r>
              <a:rPr lang="en-US" dirty="0" smtClean="0"/>
              <a:t> y</a:t>
            </a:r>
            <a:r>
              <a:rPr lang="id-ID" dirty="0" smtClean="0"/>
              <a:t>an</a:t>
            </a:r>
            <a:r>
              <a:rPr lang="en-US" dirty="0" smtClean="0"/>
              <a:t>g </a:t>
            </a:r>
            <a:r>
              <a:rPr lang="en-US" dirty="0" err="1" smtClean="0"/>
              <a:t>disebabkan</a:t>
            </a:r>
            <a:r>
              <a:rPr lang="en-US" dirty="0" smtClean="0"/>
              <a:t> </a:t>
            </a:r>
            <a:r>
              <a:rPr lang="en-US" dirty="0" err="1" smtClean="0"/>
              <a:t>oleh</a:t>
            </a:r>
            <a:r>
              <a:rPr lang="en-US" dirty="0" smtClean="0"/>
              <a:t> </a:t>
            </a:r>
            <a:r>
              <a:rPr lang="en-US" dirty="0" err="1" smtClean="0"/>
              <a:t>paparan</a:t>
            </a:r>
            <a:r>
              <a:rPr lang="en-US" dirty="0" smtClean="0"/>
              <a:t> </a:t>
            </a:r>
            <a:r>
              <a:rPr lang="en-US" dirty="0" err="1" smtClean="0"/>
              <a:t>di</a:t>
            </a:r>
            <a:r>
              <a:rPr lang="en-US" dirty="0" smtClean="0"/>
              <a:t> </a:t>
            </a:r>
            <a:r>
              <a:rPr lang="en-US" dirty="0" err="1" smtClean="0"/>
              <a:t>tempat</a:t>
            </a:r>
            <a:r>
              <a:rPr lang="en-US" dirty="0" smtClean="0"/>
              <a:t> </a:t>
            </a:r>
            <a:r>
              <a:rPr lang="en-US" dirty="0" err="1" smtClean="0"/>
              <a:t>kerja</a:t>
            </a:r>
            <a:endParaRPr lang="en-US" dirty="0" smtClean="0"/>
          </a:p>
        </p:txBody>
      </p:sp>
      <p:sp>
        <p:nvSpPr>
          <p:cNvPr id="4" name="Slide Number Placeholder 3"/>
          <p:cNvSpPr>
            <a:spLocks noGrp="1"/>
          </p:cNvSpPr>
          <p:nvPr>
            <p:ph type="sldNum" sz="quarter" idx="12"/>
          </p:nvPr>
        </p:nvSpPr>
        <p:spPr/>
        <p:txBody>
          <a:bodyPr/>
          <a:lstStyle/>
          <a:p>
            <a:fld id="{160E23AA-DA2C-441B-87F3-80FF96CB679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r>
              <a:rPr lang="en-US" dirty="0" smtClean="0"/>
              <a:t> </a:t>
            </a:r>
            <a:r>
              <a:rPr lang="en-US" dirty="0" err="1" smtClean="0"/>
              <a:t>Epidemiologi</a:t>
            </a:r>
            <a:r>
              <a:rPr lang="en-US" dirty="0" smtClean="0"/>
              <a:t> </a:t>
            </a:r>
            <a:r>
              <a:rPr lang="en-US" dirty="0" err="1" smtClean="0"/>
              <a:t>lingkungan</a:t>
            </a:r>
            <a:endParaRPr lang="en-US" dirty="0"/>
          </a:p>
        </p:txBody>
      </p:sp>
      <p:sp>
        <p:nvSpPr>
          <p:cNvPr id="3" name="Content Placeholder 2"/>
          <p:cNvSpPr>
            <a:spLocks noGrp="1"/>
          </p:cNvSpPr>
          <p:nvPr>
            <p:ph idx="1"/>
          </p:nvPr>
        </p:nvSpPr>
        <p:spPr/>
        <p:txBody>
          <a:bodyPr>
            <a:normAutofit/>
          </a:bodyPr>
          <a:lstStyle/>
          <a:p>
            <a:r>
              <a:rPr lang="en-US" dirty="0" err="1" smtClean="0"/>
              <a:t>Berfungsi</a:t>
            </a:r>
            <a:r>
              <a:rPr lang="en-US" dirty="0" smtClean="0"/>
              <a:t> u</a:t>
            </a:r>
            <a:r>
              <a:rPr lang="id-ID" dirty="0" smtClean="0"/>
              <a:t>n</a:t>
            </a:r>
            <a:r>
              <a:rPr lang="en-US" dirty="0" smtClean="0"/>
              <a:t>t</a:t>
            </a:r>
            <a:r>
              <a:rPr lang="id-ID" dirty="0" smtClean="0"/>
              <a:t>u</a:t>
            </a:r>
            <a:r>
              <a:rPr lang="en-US" dirty="0" smtClean="0"/>
              <a:t>k </a:t>
            </a:r>
            <a:r>
              <a:rPr lang="en-US" dirty="0" err="1" smtClean="0"/>
              <a:t>mengidentifikasi</a:t>
            </a:r>
            <a:r>
              <a:rPr lang="en-US" dirty="0" smtClean="0"/>
              <a:t> </a:t>
            </a:r>
            <a:r>
              <a:rPr lang="en-US" dirty="0" err="1" smtClean="0"/>
              <a:t>kumpulan</a:t>
            </a:r>
            <a:r>
              <a:rPr lang="en-US" dirty="0" smtClean="0"/>
              <a:t> </a:t>
            </a:r>
            <a:r>
              <a:rPr lang="en-US" dirty="0" err="1" smtClean="0"/>
              <a:t>masy</a:t>
            </a:r>
            <a:r>
              <a:rPr lang="id-ID" dirty="0" smtClean="0"/>
              <a:t>arakat</a:t>
            </a:r>
            <a:r>
              <a:rPr lang="en-US" dirty="0" smtClean="0"/>
              <a:t> y</a:t>
            </a:r>
            <a:r>
              <a:rPr lang="id-ID" dirty="0" smtClean="0"/>
              <a:t>an</a:t>
            </a:r>
            <a:r>
              <a:rPr lang="en-US" dirty="0" smtClean="0"/>
              <a:t>g </a:t>
            </a:r>
            <a:r>
              <a:rPr lang="en-US" dirty="0" err="1" smtClean="0"/>
              <a:t>mempunyai</a:t>
            </a:r>
            <a:r>
              <a:rPr lang="en-US" dirty="0" smtClean="0"/>
              <a:t> </a:t>
            </a:r>
            <a:r>
              <a:rPr lang="en-US" dirty="0" err="1" smtClean="0"/>
              <a:t>risiko</a:t>
            </a:r>
            <a:r>
              <a:rPr lang="en-US" dirty="0" smtClean="0"/>
              <a:t> </a:t>
            </a:r>
            <a:r>
              <a:rPr lang="en-US" dirty="0" err="1" smtClean="0"/>
              <a:t>terkena</a:t>
            </a:r>
            <a:r>
              <a:rPr lang="en-US" dirty="0" smtClean="0"/>
              <a:t> </a:t>
            </a:r>
            <a:r>
              <a:rPr lang="en-US" dirty="0" err="1" smtClean="0"/>
              <a:t>dampak</a:t>
            </a:r>
            <a:r>
              <a:rPr lang="en-US" dirty="0" smtClean="0"/>
              <a:t> </a:t>
            </a:r>
            <a:r>
              <a:rPr lang="en-US" dirty="0" err="1" smtClean="0"/>
              <a:t>pencemaran</a:t>
            </a:r>
            <a:r>
              <a:rPr lang="en-US" dirty="0" smtClean="0"/>
              <a:t> y</a:t>
            </a:r>
            <a:r>
              <a:rPr lang="id-ID" dirty="0" smtClean="0"/>
              <a:t>an</a:t>
            </a:r>
            <a:r>
              <a:rPr lang="en-US" dirty="0" smtClean="0"/>
              <a:t>g </a:t>
            </a:r>
            <a:r>
              <a:rPr lang="en-US" dirty="0" err="1" smtClean="0"/>
              <a:t>perlu</a:t>
            </a:r>
            <a:r>
              <a:rPr lang="en-US" dirty="0" smtClean="0"/>
              <a:t> </a:t>
            </a:r>
            <a:r>
              <a:rPr lang="en-US" dirty="0" err="1" smtClean="0"/>
              <a:t>dilindungi</a:t>
            </a:r>
            <a:endParaRPr lang="en-US" dirty="0" smtClean="0"/>
          </a:p>
          <a:p>
            <a:r>
              <a:rPr lang="en-US" dirty="0" err="1" smtClean="0"/>
              <a:t>Memperhitungkan</a:t>
            </a:r>
            <a:r>
              <a:rPr lang="en-US" dirty="0" smtClean="0"/>
              <a:t> </a:t>
            </a:r>
            <a:r>
              <a:rPr lang="en-US" dirty="0" err="1" smtClean="0"/>
              <a:t>bahan</a:t>
            </a:r>
            <a:r>
              <a:rPr lang="en-US" dirty="0" smtClean="0"/>
              <a:t> </a:t>
            </a:r>
            <a:r>
              <a:rPr lang="en-US" dirty="0" err="1" smtClean="0"/>
              <a:t>polutan</a:t>
            </a:r>
            <a:r>
              <a:rPr lang="en-US" dirty="0" smtClean="0"/>
              <a:t> y</a:t>
            </a:r>
            <a:r>
              <a:rPr lang="id-ID" dirty="0" smtClean="0"/>
              <a:t>an</a:t>
            </a:r>
            <a:r>
              <a:rPr lang="en-US" dirty="0" smtClean="0"/>
              <a:t>g </a:t>
            </a:r>
            <a:r>
              <a:rPr lang="en-US" dirty="0" err="1" smtClean="0"/>
              <a:t>ada</a:t>
            </a:r>
            <a:r>
              <a:rPr lang="en-US" dirty="0" smtClean="0"/>
              <a:t> </a:t>
            </a:r>
            <a:r>
              <a:rPr lang="en-US" dirty="0" err="1" smtClean="0"/>
              <a:t>di</a:t>
            </a:r>
            <a:r>
              <a:rPr lang="en-US" dirty="0" smtClean="0"/>
              <a:t> air, </a:t>
            </a:r>
            <a:r>
              <a:rPr lang="en-US" dirty="0" err="1" smtClean="0"/>
              <a:t>udara</a:t>
            </a:r>
            <a:r>
              <a:rPr lang="en-US" dirty="0" smtClean="0"/>
              <a:t>, </a:t>
            </a:r>
            <a:r>
              <a:rPr lang="en-US" dirty="0" err="1" smtClean="0"/>
              <a:t>tanah</a:t>
            </a:r>
            <a:r>
              <a:rPr lang="en-US" dirty="0" smtClean="0"/>
              <a:t> </a:t>
            </a:r>
            <a:r>
              <a:rPr lang="en-US" dirty="0" err="1" smtClean="0"/>
              <a:t>dan</a:t>
            </a:r>
            <a:r>
              <a:rPr lang="en-US" dirty="0" smtClean="0"/>
              <a:t> </a:t>
            </a:r>
            <a:r>
              <a:rPr lang="en-US" dirty="0" err="1" smtClean="0"/>
              <a:t>bahan</a:t>
            </a:r>
            <a:r>
              <a:rPr lang="en-US" dirty="0" smtClean="0"/>
              <a:t> </a:t>
            </a:r>
            <a:r>
              <a:rPr lang="en-US" dirty="0" err="1" smtClean="0"/>
              <a:t>toksik</a:t>
            </a:r>
            <a:r>
              <a:rPr lang="en-US" dirty="0" smtClean="0"/>
              <a:t>, </a:t>
            </a:r>
            <a:r>
              <a:rPr lang="en-US" dirty="0" err="1" smtClean="0"/>
              <a:t>pestisida</a:t>
            </a:r>
            <a:r>
              <a:rPr lang="en-US" dirty="0" smtClean="0"/>
              <a:t>, </a:t>
            </a:r>
            <a:r>
              <a:rPr lang="en-US" dirty="0" err="1" smtClean="0"/>
              <a:t>serta</a:t>
            </a:r>
            <a:r>
              <a:rPr lang="en-US" dirty="0" smtClean="0"/>
              <a:t> </a:t>
            </a:r>
            <a:r>
              <a:rPr lang="en-US" dirty="0" err="1" smtClean="0"/>
              <a:t>bahan</a:t>
            </a:r>
            <a:r>
              <a:rPr lang="en-US" dirty="0" smtClean="0"/>
              <a:t> non </a:t>
            </a:r>
            <a:r>
              <a:rPr lang="en-US" dirty="0" err="1" smtClean="0"/>
              <a:t>biologis</a:t>
            </a:r>
            <a:r>
              <a:rPr lang="en-US" dirty="0" smtClean="0"/>
              <a:t> </a:t>
            </a:r>
            <a:r>
              <a:rPr lang="en-US" dirty="0" err="1" smtClean="0"/>
              <a:t>lainnya</a:t>
            </a:r>
            <a:endParaRPr lang="en-US" dirty="0"/>
          </a:p>
        </p:txBody>
      </p:sp>
      <p:sp>
        <p:nvSpPr>
          <p:cNvPr id="4" name="Slide Number Placeholder 3"/>
          <p:cNvSpPr>
            <a:spLocks noGrp="1"/>
          </p:cNvSpPr>
          <p:nvPr>
            <p:ph type="sldNum" sz="quarter" idx="12"/>
          </p:nvPr>
        </p:nvSpPr>
        <p:spPr/>
        <p:txBody>
          <a:bodyPr/>
          <a:lstStyle/>
          <a:p>
            <a:fld id="{160E23AA-DA2C-441B-87F3-80FF96CB679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r>
              <a:rPr lang="en-US" dirty="0" smtClean="0"/>
              <a:t> </a:t>
            </a:r>
            <a:r>
              <a:rPr lang="en-US" dirty="0" err="1" smtClean="0"/>
              <a:t>Epidemiologi</a:t>
            </a:r>
            <a:r>
              <a:rPr lang="en-US" dirty="0" smtClean="0"/>
              <a:t> </a:t>
            </a:r>
            <a:r>
              <a:rPr lang="en-US" dirty="0" err="1" smtClean="0"/>
              <a:t>lingkungan</a:t>
            </a:r>
            <a:endParaRPr lang="en-US" dirty="0"/>
          </a:p>
        </p:txBody>
      </p:sp>
      <p:sp>
        <p:nvSpPr>
          <p:cNvPr id="3" name="Content Placeholder 2"/>
          <p:cNvSpPr>
            <a:spLocks noGrp="1"/>
          </p:cNvSpPr>
          <p:nvPr>
            <p:ph idx="1"/>
          </p:nvPr>
        </p:nvSpPr>
        <p:spPr/>
        <p:txBody>
          <a:bodyPr/>
          <a:lstStyle/>
          <a:p>
            <a:r>
              <a:rPr lang="en-US" dirty="0" err="1" smtClean="0"/>
              <a:t>Studi</a:t>
            </a:r>
            <a:r>
              <a:rPr lang="en-US" dirty="0" smtClean="0"/>
              <a:t> </a:t>
            </a:r>
            <a:r>
              <a:rPr lang="en-US" dirty="0" err="1" smtClean="0"/>
              <a:t>tentang</a:t>
            </a:r>
            <a:r>
              <a:rPr lang="en-US" dirty="0" smtClean="0"/>
              <a:t> </a:t>
            </a:r>
            <a:r>
              <a:rPr lang="en-US" dirty="0" err="1" smtClean="0"/>
              <a:t>terjadinya</a:t>
            </a:r>
            <a:r>
              <a:rPr lang="en-US" dirty="0" smtClean="0"/>
              <a:t> </a:t>
            </a:r>
            <a:r>
              <a:rPr lang="en-US" dirty="0" err="1" smtClean="0"/>
              <a:t>dan</a:t>
            </a:r>
            <a:r>
              <a:rPr lang="en-US" dirty="0" smtClean="0"/>
              <a:t> </a:t>
            </a:r>
            <a:r>
              <a:rPr lang="en-US" dirty="0" err="1" smtClean="0"/>
              <a:t>distribusi</a:t>
            </a:r>
            <a:r>
              <a:rPr lang="en-US" dirty="0" smtClean="0"/>
              <a:t> </a:t>
            </a:r>
            <a:r>
              <a:rPr lang="en-US" dirty="0" err="1" smtClean="0"/>
              <a:t>penyakit</a:t>
            </a:r>
            <a:r>
              <a:rPr lang="en-US" dirty="0" smtClean="0"/>
              <a:t> </a:t>
            </a:r>
            <a:r>
              <a:rPr lang="en-US" dirty="0" err="1" smtClean="0"/>
              <a:t>atau</a:t>
            </a:r>
            <a:r>
              <a:rPr lang="en-US" dirty="0" smtClean="0"/>
              <a:t> </a:t>
            </a:r>
            <a:r>
              <a:rPr lang="en-US" dirty="0" err="1" smtClean="0"/>
              <a:t>kondisi</a:t>
            </a:r>
            <a:r>
              <a:rPr lang="en-US" dirty="0" smtClean="0"/>
              <a:t> </a:t>
            </a:r>
            <a:r>
              <a:rPr lang="en-US" dirty="0" err="1" smtClean="0"/>
              <a:t>fisiologis</a:t>
            </a:r>
            <a:r>
              <a:rPr lang="en-US" dirty="0" smtClean="0"/>
              <a:t> </a:t>
            </a:r>
            <a:r>
              <a:rPr lang="en-US" dirty="0" err="1" smtClean="0"/>
              <a:t>dan</a:t>
            </a:r>
            <a:r>
              <a:rPr lang="en-US" dirty="0" smtClean="0"/>
              <a:t> </a:t>
            </a:r>
            <a:r>
              <a:rPr lang="en-US" dirty="0" err="1" smtClean="0"/>
              <a:t>cedera</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faktor-faktor</a:t>
            </a:r>
            <a:r>
              <a:rPr lang="en-US" dirty="0" smtClean="0"/>
              <a:t> </a:t>
            </a:r>
            <a:r>
              <a:rPr lang="en-US" dirty="0" err="1" smtClean="0"/>
              <a:t>penentu</a:t>
            </a:r>
            <a:r>
              <a:rPr lang="en-US" dirty="0" smtClean="0"/>
              <a:t> yang </a:t>
            </a:r>
            <a:r>
              <a:rPr lang="en-US" dirty="0" err="1" smtClean="0"/>
              <a:t>dikenal</a:t>
            </a:r>
            <a:r>
              <a:rPr lang="en-US" dirty="0" smtClean="0"/>
              <a:t> </a:t>
            </a:r>
            <a:r>
              <a:rPr lang="en-US" dirty="0" err="1" smtClean="0"/>
              <a:t>dalam</a:t>
            </a:r>
            <a:r>
              <a:rPr lang="en-US" dirty="0" smtClean="0"/>
              <a:t> </a:t>
            </a:r>
            <a:r>
              <a:rPr lang="en-US" dirty="0" err="1" smtClean="0"/>
              <a:t>keterkaitan</a:t>
            </a:r>
            <a:r>
              <a:rPr lang="en-US" dirty="0" smtClean="0"/>
              <a:t> </a:t>
            </a:r>
            <a:r>
              <a:rPr lang="id-ID" dirty="0" smtClean="0"/>
              <a:t>dengan</a:t>
            </a:r>
            <a:r>
              <a:rPr lang="en-US" dirty="0" smtClean="0"/>
              <a:t>: </a:t>
            </a:r>
            <a:r>
              <a:rPr lang="en-US" dirty="0" err="1" smtClean="0"/>
              <a:t>orang</a:t>
            </a:r>
            <a:r>
              <a:rPr lang="en-US" dirty="0" smtClean="0"/>
              <a:t>, </a:t>
            </a:r>
            <a:r>
              <a:rPr lang="en-US" dirty="0" err="1" smtClean="0"/>
              <a:t>tempat</a:t>
            </a:r>
            <a:r>
              <a:rPr lang="en-US" dirty="0" smtClean="0"/>
              <a:t>, </a:t>
            </a:r>
            <a:r>
              <a:rPr lang="en-US" dirty="0" err="1" smtClean="0"/>
              <a:t>dan</a:t>
            </a:r>
            <a:r>
              <a:rPr lang="en-US" dirty="0" smtClean="0"/>
              <a:t> </a:t>
            </a:r>
            <a:r>
              <a:rPr lang="en-US" dirty="0" err="1" smtClean="0"/>
              <a:t>waktu</a:t>
            </a:r>
            <a:endParaRPr lang="en-US" dirty="0" smtClean="0"/>
          </a:p>
          <a:p>
            <a:endParaRPr lang="en-US" dirty="0"/>
          </a:p>
        </p:txBody>
      </p:sp>
      <p:sp>
        <p:nvSpPr>
          <p:cNvPr id="7" name="Slide Number Placeholder 6"/>
          <p:cNvSpPr>
            <a:spLocks noGrp="1"/>
          </p:cNvSpPr>
          <p:nvPr>
            <p:ph type="sldNum" sz="quarter" idx="12"/>
          </p:nvPr>
        </p:nvSpPr>
        <p:spPr/>
        <p:txBody>
          <a:bodyPr/>
          <a:lstStyle/>
          <a:p>
            <a:fld id="{160E23AA-DA2C-441B-87F3-80FF96CB679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id-ID" smtClean="0"/>
              <a:t>WABAH</a:t>
            </a:r>
            <a:endParaRPr lang="en-GB" smtClean="0"/>
          </a:p>
        </p:txBody>
      </p:sp>
      <p:sp>
        <p:nvSpPr>
          <p:cNvPr id="26627" name="Rectangle 3"/>
          <p:cNvSpPr>
            <a:spLocks noGrp="1" noChangeArrowheads="1"/>
          </p:cNvSpPr>
          <p:nvPr>
            <p:ph idx="1"/>
          </p:nvPr>
        </p:nvSpPr>
        <p:spPr/>
        <p:txBody>
          <a:bodyPr>
            <a:normAutofit lnSpcReduction="10000"/>
          </a:bodyPr>
          <a:lstStyle/>
          <a:p>
            <a:r>
              <a:rPr lang="id-ID" smtClean="0"/>
              <a:t>Terjadi apabila peny bermanifestasi di masy &amp; penderita scr statistik berjml melebihi normal, </a:t>
            </a:r>
            <a:r>
              <a:rPr lang="en-US" smtClean="0"/>
              <a:t>dan</a:t>
            </a:r>
            <a:r>
              <a:rPr lang="id-ID" smtClean="0"/>
              <a:t> dlm waktu yang relatif singkat</a:t>
            </a:r>
          </a:p>
          <a:p>
            <a:r>
              <a:rPr lang="id-ID" smtClean="0"/>
              <a:t>Penyebab:</a:t>
            </a:r>
          </a:p>
          <a:p>
            <a:pPr lvl="1"/>
            <a:r>
              <a:rPr lang="id-ID" smtClean="0"/>
              <a:t>Terjadi perubahan kualitas lingk </a:t>
            </a:r>
            <a:r>
              <a:rPr lang="id-ID" smtClean="0">
                <a:sym typeface="Wingdings" pitchFamily="2" charset="2"/>
              </a:rPr>
              <a:t> transmisi agent peny berjln cepat, masy yg terpapar sekaligus dlm jml banyak, tingginya crowding</a:t>
            </a:r>
          </a:p>
          <a:p>
            <a:pPr lvl="1"/>
            <a:r>
              <a:rPr lang="id-ID" smtClean="0">
                <a:sym typeface="Wingdings" pitchFamily="2" charset="2"/>
              </a:rPr>
              <a:t>Adanya agent baru  kepekaan tinggi</a:t>
            </a:r>
          </a:p>
          <a:p>
            <a:pPr lvl="1"/>
            <a:r>
              <a:rPr lang="id-ID" smtClean="0"/>
              <a:t>Distribusi kepekaan host berubah </a:t>
            </a:r>
            <a:r>
              <a:rPr lang="id-ID" smtClean="0">
                <a:sym typeface="Wingdings" pitchFamily="2" charset="2"/>
              </a:rPr>
              <a:t> proporsi host yg peka menjadi sgt banyak</a:t>
            </a:r>
            <a:endParaRPr lang="en-GB" smtClean="0"/>
          </a:p>
        </p:txBody>
      </p:sp>
      <p:sp>
        <p:nvSpPr>
          <p:cNvPr id="14" name="Slide Number Placeholder 13"/>
          <p:cNvSpPr>
            <a:spLocks noGrp="1"/>
          </p:cNvSpPr>
          <p:nvPr>
            <p:ph type="sldNum" sz="quarter" idx="12"/>
          </p:nvPr>
        </p:nvSpPr>
        <p:spPr/>
        <p:txBody>
          <a:bodyPr/>
          <a:lstStyle/>
          <a:p>
            <a:fld id="{160E23AA-DA2C-441B-87F3-80FF96CB679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id-ID" dirty="0" smtClean="0"/>
              <a:t>Istilah Epidemiologi</a:t>
            </a:r>
            <a:endParaRPr lang="en-US" dirty="0"/>
          </a:p>
        </p:txBody>
      </p:sp>
      <p:sp>
        <p:nvSpPr>
          <p:cNvPr id="27651" name="Rectangle 3"/>
          <p:cNvSpPr>
            <a:spLocks noGrp="1" noChangeArrowheads="1"/>
          </p:cNvSpPr>
          <p:nvPr>
            <p:ph idx="1"/>
          </p:nvPr>
        </p:nvSpPr>
        <p:spPr>
          <a:xfrm>
            <a:off x="457200" y="1447800"/>
            <a:ext cx="8229600" cy="4525963"/>
          </a:xfrm>
        </p:spPr>
        <p:txBody>
          <a:bodyPr>
            <a:normAutofit fontScale="92500"/>
          </a:bodyPr>
          <a:lstStyle/>
          <a:p>
            <a:r>
              <a:rPr lang="id-ID" b="1" dirty="0" smtClean="0"/>
              <a:t>Epidemi: </a:t>
            </a:r>
            <a:r>
              <a:rPr lang="id-ID" dirty="0" smtClean="0"/>
              <a:t>keadaan dimana didapat frekuensi penyakit melebihi frekuensi biasa, atau dalam waktu yang singkat terdapat penyakit yang berlebih</a:t>
            </a:r>
          </a:p>
          <a:p>
            <a:r>
              <a:rPr lang="id-ID" b="1" dirty="0" smtClean="0"/>
              <a:t>Endemi: </a:t>
            </a:r>
            <a:r>
              <a:rPr lang="id-ID" dirty="0" smtClean="0"/>
              <a:t>keadaan yang biasa atau ‘normal’ atau frekuensi penyakit t</a:t>
            </a:r>
            <a:r>
              <a:rPr lang="en-US" dirty="0" err="1" smtClean="0"/>
              <a:t>ertentu</a:t>
            </a:r>
            <a:r>
              <a:rPr lang="id-ID" dirty="0" smtClean="0"/>
              <a:t> berada dalam keadaan normal</a:t>
            </a:r>
          </a:p>
          <a:p>
            <a:r>
              <a:rPr lang="id-ID" b="1" dirty="0" smtClean="0"/>
              <a:t>Pandemi: </a:t>
            </a:r>
            <a:r>
              <a:rPr lang="id-ID" dirty="0" smtClean="0"/>
              <a:t>keadaan epidemi yang melanda hampir semua populasi ataupun hampir semua daerah</a:t>
            </a:r>
            <a:endParaRPr lang="en-GB" dirty="0" smtClean="0"/>
          </a:p>
        </p:txBody>
      </p:sp>
      <p:sp>
        <p:nvSpPr>
          <p:cNvPr id="21" name="Slide Number Placeholder 20"/>
          <p:cNvSpPr>
            <a:spLocks noGrp="1"/>
          </p:cNvSpPr>
          <p:nvPr>
            <p:ph type="sldNum" sz="quarter" idx="12"/>
          </p:nvPr>
        </p:nvSpPr>
        <p:spPr/>
        <p:txBody>
          <a:bodyPr/>
          <a:lstStyle/>
          <a:p>
            <a:fld id="{160E23AA-DA2C-441B-87F3-80FF96CB679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sa ungg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unggul</Template>
  <TotalTime>171</TotalTime>
  <Words>1286</Words>
  <Application>Microsoft Office PowerPoint</Application>
  <PresentationFormat>On-screen Show (4:3)</PresentationFormat>
  <Paragraphs>200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esa unggul</vt:lpstr>
      <vt:lpstr>Epidemiologi Kesehatan Lingkungan</vt:lpstr>
      <vt:lpstr>Definisi epidemiologi </vt:lpstr>
      <vt:lpstr>Definisi epidemiologi </vt:lpstr>
      <vt:lpstr>Definisi Epidemiologi lingkungan</vt:lpstr>
      <vt:lpstr>Definisi Epidemiologi lingkungan</vt:lpstr>
      <vt:lpstr>Definisi Epidemiologi lingkungan</vt:lpstr>
      <vt:lpstr>Definisi Epidemiologi lingkungan</vt:lpstr>
      <vt:lpstr>WABAH</vt:lpstr>
      <vt:lpstr>Istilah Epidemiologi</vt:lpstr>
      <vt:lpstr>Transisi Epidemiologi</vt:lpstr>
      <vt:lpstr>Tujuan epidemiologi Lingkungan</vt:lpstr>
      <vt:lpstr>Tujuan epidemiologi Lingkungan</vt:lpstr>
      <vt:lpstr>Pendekatan Epidemiologi Kesehatan Lingkungan</vt:lpstr>
      <vt:lpstr>Pendekatan Epidemiologi Kesehatan Lingkungan</vt:lpstr>
      <vt:lpstr>Faktor-Faktor Kesehatan Lingkungan</vt:lpstr>
      <vt:lpstr>Faktor-Faktor Kesehatan Lingkungan</vt:lpstr>
      <vt:lpstr>Simpul Epidemiologi Lingkungan</vt:lpstr>
      <vt:lpstr>DINAMIKA PERJALANAN BAHAN TOKSIK</vt:lpstr>
      <vt:lpstr>Parameter Kesehatan Lingkungan</vt:lpstr>
      <vt:lpstr>DINAMIKA KESEHATAN LINGKUNGAN (TEORI SIMPUL)</vt:lpstr>
      <vt:lpstr>Pengukuran parameter kesehatan lingkungan</vt:lpstr>
      <vt:lpstr>Kemampuan mengidentifikasi population at risk</vt:lpstr>
      <vt:lpstr>Kemampuan mengidentifikasi population at risk</vt:lpstr>
      <vt:lpstr>STANDAR NORMALITAS</vt:lpstr>
      <vt:lpstr>DESAIN STUDI</vt:lpstr>
      <vt:lpstr>DESAIN STUDI</vt:lpstr>
      <vt:lpstr>ANALISIS PEMAJANAN</vt:lpstr>
      <vt:lpstr>ANALISIS PEMAJANAN</vt:lpstr>
      <vt:lpstr>PENILAIAN DAMPAK KESEHATAN</vt:lpstr>
      <vt:lpstr>PENILAIAN DAMPAK KESEHATAN</vt:lpstr>
      <vt:lpstr>PENILAIAN DAMPAK KESEHATAN</vt:lpstr>
      <vt:lpstr>PENILAIAN DAMPAK KESEHATAN</vt:lpstr>
      <vt:lpstr>Selesai Thank You</vt:lpstr>
    </vt:vector>
  </TitlesOfParts>
  <Company>http://sharingcentre.info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 Kesehatan Lingkungan</dc:title>
  <dc:creator>Fadhil</dc:creator>
  <cp:lastModifiedBy>Zannendesu</cp:lastModifiedBy>
  <cp:revision>15</cp:revision>
  <dcterms:created xsi:type="dcterms:W3CDTF">2010-09-30T03:26:50Z</dcterms:created>
  <dcterms:modified xsi:type="dcterms:W3CDTF">2018-03-26T07:39:44Z</dcterms:modified>
</cp:coreProperties>
</file>