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92" r:id="rId3"/>
    <p:sldId id="293" r:id="rId4"/>
    <p:sldId id="294" r:id="rId5"/>
    <p:sldId id="295" r:id="rId6"/>
    <p:sldId id="296" r:id="rId7"/>
    <p:sldId id="297" r:id="rId8"/>
    <p:sldId id="299" r:id="rId9"/>
    <p:sldId id="298" r:id="rId10"/>
    <p:sldId id="300" r:id="rId11"/>
    <p:sldId id="301" r:id="rId12"/>
    <p:sldId id="302"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5" autoAdjust="0"/>
    <p:restoredTop sz="94624" autoAdjust="0"/>
  </p:normalViewPr>
  <p:slideViewPr>
    <p:cSldViewPr>
      <p:cViewPr varScale="1">
        <p:scale>
          <a:sx n="69" d="100"/>
          <a:sy n="69"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5E5CC-CD9D-4E76-AE79-2F90CF44411C}" type="datetimeFigureOut">
              <a:rPr lang="en-US" smtClean="0"/>
              <a:pPr/>
              <a:t>4/2/2018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DA6BC-BBBF-48E9-84A6-855FFE2E8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0585A36-9791-4FE1-95AE-7D0D7C825046}" type="datetime1">
              <a:rPr lang="id-ID" smtClean="0"/>
              <a:pPr/>
              <a:t>02/04/2018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2CAA424-644F-469E-B94A-D2CADE4FE55B}" type="datetime1">
              <a:rPr lang="id-ID" smtClean="0"/>
              <a:pPr/>
              <a:t>02/04/2018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EA8307-9458-4BEC-9887-6751E7F5280C}" type="datetime1">
              <a:rPr lang="id-ID" smtClean="0"/>
              <a:pPr/>
              <a:t>02/04/2018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FCD269E-7312-4D9F-9ECC-918392ACFF6C}" type="datetime1">
              <a:rPr lang="id-ID" smtClean="0"/>
              <a:pPr/>
              <a:t>02/04/2018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2EFAE-B9FE-49AB-ACF3-D38091E355E6}" type="datetime1">
              <a:rPr lang="id-ID" smtClean="0"/>
              <a:pPr/>
              <a:t>02/04/2018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B033105-D126-42C1-9A20-1CCA5AAB3030}" type="datetime1">
              <a:rPr lang="id-ID" smtClean="0"/>
              <a:pPr/>
              <a:t>02/04/2018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CA3ED11-B64B-4483-8E9B-DB33C2BD4D9A}" type="datetime1">
              <a:rPr lang="id-ID" smtClean="0"/>
              <a:pPr/>
              <a:t>02/04/2018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80AB79F-B3A3-45C5-AA9B-C8B256A46D4A}" type="datetime1">
              <a:rPr lang="id-ID" smtClean="0"/>
              <a:pPr/>
              <a:t>02/04/2018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4733C-84FE-4161-AF12-826D745247B2}" type="datetime1">
              <a:rPr lang="id-ID" smtClean="0"/>
              <a:pPr/>
              <a:t>02/04/2018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28D18-46DD-4DCB-90AB-9EB246CED1F8}" type="datetime1">
              <a:rPr lang="id-ID" smtClean="0"/>
              <a:pPr/>
              <a:t>02/04/2018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5357-3899-4057-80D5-35CB7F77DDF8}" type="datetime1">
              <a:rPr lang="id-ID" smtClean="0"/>
              <a:pPr/>
              <a:t>02/04/2018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3FDD6-0D50-4C61-89A3-299545635052}" type="datetime1">
              <a:rPr lang="id-ID" smtClean="0"/>
              <a:pPr/>
              <a:t>02/04/2018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E23AA-DA2C-441B-87F3-80FF96CB67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3352801"/>
            <a:ext cx="6172200" cy="990599"/>
          </a:xfrm>
        </p:spPr>
        <p:txBody>
          <a:bodyPr>
            <a:noAutofit/>
          </a:bodyPr>
          <a:lstStyle/>
          <a:p>
            <a:r>
              <a:rPr lang="id-ID" sz="3200" b="1" dirty="0" smtClean="0"/>
              <a:t>Jenis dan Kualitas Data </a:t>
            </a:r>
            <a:br>
              <a:rPr lang="id-ID" sz="3200" b="1" dirty="0" smtClean="0"/>
            </a:br>
            <a:r>
              <a:rPr lang="id-ID" sz="3200" b="1" dirty="0" smtClean="0"/>
              <a:t>Analisis Dosis Respon </a:t>
            </a:r>
            <a:endParaRPr lang="en-US" sz="3200" b="1" dirty="0"/>
          </a:p>
        </p:txBody>
      </p:sp>
      <p:sp>
        <p:nvSpPr>
          <p:cNvPr id="7" name="Slide Number Placeholder 6"/>
          <p:cNvSpPr>
            <a:spLocks noGrp="1"/>
          </p:cNvSpPr>
          <p:nvPr>
            <p:ph type="sldNum" sz="quarter" idx="12"/>
          </p:nvPr>
        </p:nvSpPr>
        <p:spPr/>
        <p:txBody>
          <a:bodyPr/>
          <a:lstStyle/>
          <a:p>
            <a:fld id="{160E23AA-DA2C-441B-87F3-80FF96CB679F}" type="slidenum">
              <a:rPr lang="en-US" smtClean="0"/>
              <a:pPr/>
              <a:t>1</a:t>
            </a:fld>
            <a:endParaRPr lang="en-US"/>
          </a:p>
        </p:txBody>
      </p:sp>
      <p:sp>
        <p:nvSpPr>
          <p:cNvPr id="4" name="Title 1"/>
          <p:cNvSpPr txBox="1">
            <a:spLocks/>
          </p:cNvSpPr>
          <p:nvPr/>
        </p:nvSpPr>
        <p:spPr>
          <a:xfrm>
            <a:off x="2971800" y="4267200"/>
            <a:ext cx="6172200" cy="6095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i="0" u="none" strike="noStrike" kern="1200" cap="none" spc="0" normalizeH="0" baseline="0" noProof="0" dirty="0" smtClean="0">
                <a:ln>
                  <a:noFill/>
                </a:ln>
                <a:solidFill>
                  <a:schemeClr val="tx1"/>
                </a:solidFill>
                <a:effectLst/>
                <a:uLnTx/>
                <a:uFillTx/>
                <a:latin typeface="+mj-lt"/>
                <a:ea typeface="+mj-ea"/>
                <a:cs typeface="+mj-cs"/>
              </a:rPr>
              <a:t>Pertemuan ke </a:t>
            </a:r>
            <a:r>
              <a:rPr kumimoji="0" lang="id-ID" sz="3200" i="0" u="none" strike="noStrike" kern="1200" cap="none" spc="0" normalizeH="0" baseline="0" noProof="0" dirty="0" smtClean="0">
                <a:ln>
                  <a:noFill/>
                </a:ln>
                <a:solidFill>
                  <a:schemeClr val="tx1"/>
                </a:solidFill>
                <a:effectLst/>
                <a:uLnTx/>
                <a:uFillTx/>
                <a:latin typeface="+mj-lt"/>
                <a:ea typeface="+mj-ea"/>
                <a:cs typeface="+mj-cs"/>
              </a:rPr>
              <a:t>5</a:t>
            </a:r>
            <a:endParaRPr kumimoji="0" lang="en-US" sz="320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0E23AA-DA2C-441B-87F3-80FF96CB679F}" type="slidenum">
              <a:rPr lang="en-US" smtClean="0"/>
              <a:pPr/>
              <a:t>10</a:t>
            </a:fld>
            <a:endParaRPr lang="en-US"/>
          </a:p>
        </p:txBody>
      </p:sp>
      <p:pic>
        <p:nvPicPr>
          <p:cNvPr id="1027" name="Picture 3"/>
          <p:cNvPicPr>
            <a:picLocks noChangeAspect="1" noChangeArrowheads="1"/>
          </p:cNvPicPr>
          <p:nvPr/>
        </p:nvPicPr>
        <p:blipFill>
          <a:blip r:embed="rId2"/>
          <a:srcRect l="23060" t="11595" r="20717" b="8333"/>
          <a:stretch>
            <a:fillRect/>
          </a:stretch>
        </p:blipFill>
        <p:spPr bwMode="auto">
          <a:xfrm>
            <a:off x="914400" y="990600"/>
            <a:ext cx="73152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0E23AA-DA2C-441B-87F3-80FF96CB679F}" type="slidenum">
              <a:rPr lang="en-US" smtClean="0"/>
              <a:pPr/>
              <a:t>11</a:t>
            </a:fld>
            <a:endParaRPr lang="en-US"/>
          </a:p>
        </p:txBody>
      </p:sp>
      <p:pic>
        <p:nvPicPr>
          <p:cNvPr id="2050" name="Picture 2"/>
          <p:cNvPicPr>
            <a:picLocks noChangeAspect="1" noChangeArrowheads="1"/>
          </p:cNvPicPr>
          <p:nvPr/>
        </p:nvPicPr>
        <p:blipFill>
          <a:blip r:embed="rId2"/>
          <a:srcRect l="22840" t="22917" r="19766" b="34375"/>
          <a:stretch>
            <a:fillRect/>
          </a:stretch>
        </p:blipFill>
        <p:spPr bwMode="auto">
          <a:xfrm>
            <a:off x="609599" y="1143000"/>
            <a:ext cx="7831873"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0E23AA-DA2C-441B-87F3-80FF96CB679F}" type="slidenum">
              <a:rPr lang="en-US" smtClean="0"/>
              <a:pPr/>
              <a:t>12</a:t>
            </a:fld>
            <a:endParaRPr lang="en-US"/>
          </a:p>
        </p:txBody>
      </p:sp>
      <p:pic>
        <p:nvPicPr>
          <p:cNvPr id="3074" name="Picture 2"/>
          <p:cNvPicPr>
            <a:picLocks noChangeAspect="1" noChangeArrowheads="1"/>
          </p:cNvPicPr>
          <p:nvPr/>
        </p:nvPicPr>
        <p:blipFill>
          <a:blip r:embed="rId2"/>
          <a:srcRect l="29283" t="26042" r="20351" b="13541"/>
          <a:stretch>
            <a:fillRect/>
          </a:stretch>
        </p:blipFill>
        <p:spPr bwMode="auto">
          <a:xfrm>
            <a:off x="762000" y="1089837"/>
            <a:ext cx="7391400" cy="49848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24400"/>
            <a:ext cx="8229600" cy="1143000"/>
          </a:xfrm>
        </p:spPr>
        <p:txBody>
          <a:bodyPr>
            <a:normAutofit fontScale="90000"/>
          </a:bodyPr>
          <a:lstStyle/>
          <a:p>
            <a:r>
              <a:rPr lang="id-ID" b="1" dirty="0" smtClean="0">
                <a:latin typeface="Baskerville Old Face" pitchFamily="18" charset="0"/>
              </a:rPr>
              <a:t>Selesai</a:t>
            </a:r>
            <a:br>
              <a:rPr lang="id-ID" b="1" dirty="0" smtClean="0">
                <a:latin typeface="Baskerville Old Face" pitchFamily="18" charset="0"/>
              </a:rPr>
            </a:br>
            <a:r>
              <a:rPr lang="id-ID" b="1" dirty="0" smtClean="0">
                <a:latin typeface="Baskerville Old Face" pitchFamily="18" charset="0"/>
              </a:rPr>
              <a:t>Terima Kasih</a:t>
            </a:r>
            <a:endParaRPr lang="id-ID" b="1" dirty="0">
              <a:latin typeface="Baskerville Old Face" pitchFamily="18" charset="0"/>
            </a:endParaRPr>
          </a:p>
        </p:txBody>
      </p:sp>
      <p:sp>
        <p:nvSpPr>
          <p:cNvPr id="2" name="Slide Number Placeholder 1"/>
          <p:cNvSpPr>
            <a:spLocks noGrp="1"/>
          </p:cNvSpPr>
          <p:nvPr>
            <p:ph type="sldNum" sz="quarter" idx="12"/>
          </p:nvPr>
        </p:nvSpPr>
        <p:spPr/>
        <p:txBody>
          <a:bodyPr/>
          <a:lstStyle/>
          <a:p>
            <a:fld id="{160E23AA-DA2C-441B-87F3-80FF96CB679F}"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33400"/>
            <a:ext cx="8229600" cy="884238"/>
          </a:xfrm>
        </p:spPr>
        <p:txBody>
          <a:bodyPr/>
          <a:lstStyle/>
          <a:p>
            <a:r>
              <a:rPr lang="id-ID" b="1" dirty="0" smtClean="0"/>
              <a:t>Analisis Dosis Respon</a:t>
            </a:r>
            <a:endParaRPr lang="id-ID" b="1" dirty="0"/>
          </a:p>
        </p:txBody>
      </p:sp>
      <p:sp>
        <p:nvSpPr>
          <p:cNvPr id="8" name="Content Placeholder 7"/>
          <p:cNvSpPr>
            <a:spLocks noGrp="1"/>
          </p:cNvSpPr>
          <p:nvPr>
            <p:ph idx="1"/>
          </p:nvPr>
        </p:nvSpPr>
        <p:spPr/>
        <p:txBody>
          <a:bodyPr>
            <a:normAutofit/>
          </a:bodyPr>
          <a:lstStyle/>
          <a:p>
            <a:r>
              <a:rPr lang="id-ID" dirty="0" smtClean="0"/>
              <a:t>Analisis dosis respon merupakan mencari nilai RfD, RfC, SF dari agen risiko yang menjadi fokus ARKL, serta memahami efek apa saja yang mungkin ditimbulkan oleh agen risiko tersebut pada tubuh manusia.</a:t>
            </a:r>
          </a:p>
          <a:p>
            <a:r>
              <a:rPr lang="id-ID" b="1" dirty="0" smtClean="0"/>
              <a:t>RfD</a:t>
            </a:r>
            <a:r>
              <a:rPr lang="id-ID" dirty="0" smtClean="0"/>
              <a:t>  sebagai dosis referensi</a:t>
            </a:r>
          </a:p>
          <a:p>
            <a:r>
              <a:rPr lang="id-ID" b="1" dirty="0" smtClean="0"/>
              <a:t>RfC</a:t>
            </a:r>
            <a:r>
              <a:rPr lang="id-ID" dirty="0" smtClean="0"/>
              <a:t> sebagai kosentrasi referensi</a:t>
            </a:r>
          </a:p>
          <a:p>
            <a:r>
              <a:rPr lang="id-ID" b="1" dirty="0" smtClean="0"/>
              <a:t>SF</a:t>
            </a:r>
            <a:r>
              <a:rPr lang="id-ID" dirty="0" smtClean="0"/>
              <a:t> sebagai Slope factor</a:t>
            </a:r>
          </a:p>
        </p:txBody>
      </p:sp>
      <p:sp>
        <p:nvSpPr>
          <p:cNvPr id="4" name="Slide Number Placeholder 3"/>
          <p:cNvSpPr>
            <a:spLocks noGrp="1"/>
          </p:cNvSpPr>
          <p:nvPr>
            <p:ph type="sldNum" sz="quarter" idx="12"/>
          </p:nvPr>
        </p:nvSpPr>
        <p:spPr/>
        <p:txBody>
          <a:bodyPr/>
          <a:lstStyle/>
          <a:p>
            <a:fld id="{160E23AA-DA2C-441B-87F3-80FF96CB679F}"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33400"/>
            <a:ext cx="8229600" cy="884238"/>
          </a:xfrm>
        </p:spPr>
        <p:txBody>
          <a:bodyPr/>
          <a:lstStyle/>
          <a:p>
            <a:r>
              <a:rPr lang="id-ID" b="1" dirty="0" smtClean="0"/>
              <a:t>Analisis Dosis Respon</a:t>
            </a:r>
            <a:endParaRPr lang="id-ID" b="1" dirty="0"/>
          </a:p>
        </p:txBody>
      </p:sp>
      <p:sp>
        <p:nvSpPr>
          <p:cNvPr id="8" name="Content Placeholder 7"/>
          <p:cNvSpPr>
            <a:spLocks noGrp="1"/>
          </p:cNvSpPr>
          <p:nvPr>
            <p:ph idx="1"/>
          </p:nvPr>
        </p:nvSpPr>
        <p:spPr/>
        <p:txBody>
          <a:bodyPr>
            <a:normAutofit/>
          </a:bodyPr>
          <a:lstStyle/>
          <a:p>
            <a:r>
              <a:rPr lang="id-ID" dirty="0" smtClean="0"/>
              <a:t>Analisis </a:t>
            </a:r>
            <a:r>
              <a:rPr lang="id-ID" dirty="0" smtClean="0"/>
              <a:t>dosis – respon ini tidak harus dengan </a:t>
            </a:r>
            <a:r>
              <a:rPr lang="id-ID" dirty="0" smtClean="0"/>
              <a:t>melakukan penelitian </a:t>
            </a:r>
            <a:r>
              <a:rPr lang="id-ID" dirty="0" smtClean="0"/>
              <a:t>percobaan sendiri namun cukup dengan merujuk pada literature yang </a:t>
            </a:r>
            <a:r>
              <a:rPr lang="id-ID" dirty="0" smtClean="0"/>
              <a:t>tersedia.</a:t>
            </a:r>
          </a:p>
          <a:p>
            <a:r>
              <a:rPr lang="id-ID" b="1" dirty="0" smtClean="0"/>
              <a:t>Tujuan:</a:t>
            </a:r>
          </a:p>
          <a:p>
            <a:pPr lvl="1"/>
            <a:r>
              <a:rPr lang="id-ID" dirty="0" smtClean="0"/>
              <a:t>Mengetahui jalur pajanan</a:t>
            </a:r>
          </a:p>
          <a:p>
            <a:pPr lvl="1"/>
            <a:r>
              <a:rPr lang="id-ID" dirty="0" smtClean="0"/>
              <a:t>Memahami perubahan gejala atau efek kesehatan</a:t>
            </a:r>
          </a:p>
          <a:p>
            <a:pPr lvl="1"/>
            <a:r>
              <a:rPr lang="id-ID" dirty="0" smtClean="0"/>
              <a:t>Mengetahui dosis RfD, RfC dan SF</a:t>
            </a:r>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Dosis Referensi (RfD)</a:t>
            </a:r>
            <a:endParaRPr lang="id-ID" b="1" dirty="0"/>
          </a:p>
        </p:txBody>
      </p:sp>
      <p:sp>
        <p:nvSpPr>
          <p:cNvPr id="3" name="Content Placeholder 2"/>
          <p:cNvSpPr>
            <a:spLocks noGrp="1"/>
          </p:cNvSpPr>
          <p:nvPr>
            <p:ph idx="1"/>
          </p:nvPr>
        </p:nvSpPr>
        <p:spPr/>
        <p:txBody>
          <a:bodyPr/>
          <a:lstStyle/>
          <a:p>
            <a:r>
              <a:rPr lang="id-ID" dirty="0" smtClean="0"/>
              <a:t>Nilai dosis  yang dijadikan referensi untuk nilai yang aman pada efek non karsinogenik suatu agen risiko</a:t>
            </a:r>
          </a:p>
          <a:p>
            <a:r>
              <a:rPr lang="id-ID" dirty="0" smtClean="0"/>
              <a:t>Dinyatakan sebagai mg (zat) / kg (berat badan) per hari </a:t>
            </a:r>
            <a:r>
              <a:rPr lang="id-ID" dirty="0" smtClean="0">
                <a:sym typeface="Wingdings" pitchFamily="2" charset="2"/>
              </a:rPr>
              <a:t> mg/kg/hari</a:t>
            </a:r>
          </a:p>
        </p:txBody>
      </p:sp>
      <p:sp>
        <p:nvSpPr>
          <p:cNvPr id="4" name="Slide Number Placeholder 3"/>
          <p:cNvSpPr>
            <a:spLocks noGrp="1"/>
          </p:cNvSpPr>
          <p:nvPr>
            <p:ph type="sldNum" sz="quarter" idx="12"/>
          </p:nvPr>
        </p:nvSpPr>
        <p:spPr/>
        <p:txBody>
          <a:bodyPr/>
          <a:lstStyle/>
          <a:p>
            <a:fld id="{160E23AA-DA2C-441B-87F3-80FF96CB679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Konsentrasi Referensi (RfC)</a:t>
            </a:r>
            <a:endParaRPr lang="id-ID" b="1" dirty="0"/>
          </a:p>
        </p:txBody>
      </p:sp>
      <p:sp>
        <p:nvSpPr>
          <p:cNvPr id="3" name="Content Placeholder 2"/>
          <p:cNvSpPr>
            <a:spLocks noGrp="1"/>
          </p:cNvSpPr>
          <p:nvPr>
            <p:ph idx="1"/>
          </p:nvPr>
        </p:nvSpPr>
        <p:spPr/>
        <p:txBody>
          <a:bodyPr/>
          <a:lstStyle/>
          <a:p>
            <a:r>
              <a:rPr lang="id-ID" dirty="0" smtClean="0"/>
              <a:t>Nilai kosentrasi yang dijadikan referensi untuk nilai yang aman pada efek non karsinogenik suatu agen risiko</a:t>
            </a:r>
          </a:p>
          <a:p>
            <a:r>
              <a:rPr lang="id-ID" dirty="0" smtClean="0"/>
              <a:t>Dinyatakan sebagai mg (zat) / m³ (udara) </a:t>
            </a:r>
            <a:r>
              <a:rPr lang="id-ID" dirty="0" smtClean="0">
                <a:sym typeface="Wingdings" pitchFamily="2" charset="2"/>
              </a:rPr>
              <a:t> mg/</a:t>
            </a:r>
            <a:r>
              <a:rPr lang="id-ID" dirty="0" smtClean="0"/>
              <a:t> m³</a:t>
            </a:r>
            <a:endParaRPr lang="id-ID" dirty="0" smtClean="0">
              <a:sym typeface="Wingdings" pitchFamily="2" charset="2"/>
            </a:endParaRPr>
          </a:p>
        </p:txBody>
      </p:sp>
      <p:sp>
        <p:nvSpPr>
          <p:cNvPr id="4" name="Slide Number Placeholder 3"/>
          <p:cNvSpPr>
            <a:spLocks noGrp="1"/>
          </p:cNvSpPr>
          <p:nvPr>
            <p:ph type="sldNum" sz="quarter" idx="12"/>
          </p:nvPr>
        </p:nvSpPr>
        <p:spPr/>
        <p:txBody>
          <a:bodyPr/>
          <a:lstStyle/>
          <a:p>
            <a:fld id="{160E23AA-DA2C-441B-87F3-80FF96CB679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id-ID" b="1" dirty="0" smtClean="0"/>
              <a:t>Slope Factor (SF)</a:t>
            </a:r>
            <a:endParaRPr lang="id-ID" b="1" dirty="0"/>
          </a:p>
        </p:txBody>
      </p:sp>
      <p:sp>
        <p:nvSpPr>
          <p:cNvPr id="3" name="Content Placeholder 2"/>
          <p:cNvSpPr>
            <a:spLocks noGrp="1"/>
          </p:cNvSpPr>
          <p:nvPr>
            <p:ph idx="1"/>
          </p:nvPr>
        </p:nvSpPr>
        <p:spPr>
          <a:xfrm>
            <a:off x="533400" y="1905000"/>
            <a:ext cx="8229600" cy="3916363"/>
          </a:xfrm>
        </p:spPr>
        <p:txBody>
          <a:bodyPr/>
          <a:lstStyle/>
          <a:p>
            <a:r>
              <a:rPr lang="id-ID" dirty="0" smtClean="0"/>
              <a:t>Referensi untuk nilai yang aman pada efek karsinogenik</a:t>
            </a:r>
          </a:p>
          <a:p>
            <a:r>
              <a:rPr lang="id-ID" dirty="0" smtClean="0"/>
              <a:t>Dinyatakan sebagai mg (zat) / kg (berat badan) per hari </a:t>
            </a:r>
            <a:r>
              <a:rPr lang="id-ID" dirty="0" smtClean="0">
                <a:sym typeface="Wingdings" pitchFamily="2" charset="2"/>
              </a:rPr>
              <a:t> </a:t>
            </a:r>
            <a:r>
              <a:rPr lang="id-ID" dirty="0" smtClean="0">
                <a:sym typeface="Wingdings" pitchFamily="2" charset="2"/>
              </a:rPr>
              <a:t>mg/kg/hari</a:t>
            </a:r>
          </a:p>
          <a:p>
            <a:r>
              <a:rPr lang="id-ID" dirty="0" smtClean="0"/>
              <a:t>Dinyatakan sebagai mg (zat) / m³ (udara) </a:t>
            </a:r>
            <a:r>
              <a:rPr lang="id-ID" dirty="0" smtClean="0">
                <a:sym typeface="Wingdings" pitchFamily="2" charset="2"/>
              </a:rPr>
              <a:t> mg/</a:t>
            </a:r>
            <a:r>
              <a:rPr lang="id-ID" dirty="0" smtClean="0"/>
              <a:t> </a:t>
            </a:r>
            <a:r>
              <a:rPr lang="id-ID" dirty="0" smtClean="0"/>
              <a:t>m³</a:t>
            </a:r>
            <a:endParaRPr lang="id-ID" dirty="0" smtClean="0">
              <a:sym typeface="Wingdings" pitchFamily="2" charset="2"/>
            </a:endParaRPr>
          </a:p>
          <a:p>
            <a:endParaRPr lang="id-ID" dirty="0" smtClean="0"/>
          </a:p>
          <a:p>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id-ID" b="1" dirty="0" smtClean="0"/>
              <a:t>RfD, RfC dan SF</a:t>
            </a:r>
            <a:endParaRPr lang="id-ID" b="1" dirty="0"/>
          </a:p>
        </p:txBody>
      </p:sp>
      <p:sp>
        <p:nvSpPr>
          <p:cNvPr id="3" name="Content Placeholder 2"/>
          <p:cNvSpPr>
            <a:spLocks noGrp="1"/>
          </p:cNvSpPr>
          <p:nvPr>
            <p:ph idx="1"/>
          </p:nvPr>
        </p:nvSpPr>
        <p:spPr/>
        <p:txBody>
          <a:bodyPr/>
          <a:lstStyle/>
          <a:p>
            <a:r>
              <a:rPr lang="id-ID" dirty="0" smtClean="0"/>
              <a:t>Nilai Rfd, RfC dan SF merupakan hasil penelitian (eksperimen ) dari berbagai sumber baik yang dilakukan langsung pada obyek manusia maupun merupakan ekstrapolasi dari hewan percobaan ke manusia</a:t>
            </a:r>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id-ID" b="1" dirty="0" smtClean="0"/>
              <a:t>RfD, RfC dan SF</a:t>
            </a:r>
            <a:endParaRPr lang="id-ID" b="1" dirty="0"/>
          </a:p>
        </p:txBody>
      </p:sp>
      <p:sp>
        <p:nvSpPr>
          <p:cNvPr id="3" name="Content Placeholder 2"/>
          <p:cNvSpPr>
            <a:spLocks noGrp="1"/>
          </p:cNvSpPr>
          <p:nvPr>
            <p:ph idx="1"/>
          </p:nvPr>
        </p:nvSpPr>
        <p:spPr/>
        <p:txBody>
          <a:bodyPr/>
          <a:lstStyle/>
          <a:p>
            <a:r>
              <a:rPr lang="id-ID" b="1" i="1" dirty="0" smtClean="0"/>
              <a:t>RfD, RfC, dan SF berlangsung sangat cepat, </a:t>
            </a:r>
            <a:r>
              <a:rPr lang="id-ID" b="1" i="1" dirty="0" smtClean="0"/>
              <a:t>RfD, RfC</a:t>
            </a:r>
            <a:r>
              <a:rPr lang="id-ID" b="1" i="1" dirty="0" smtClean="0"/>
              <a:t>, dan SF yang tercantum pada tabel di atas tidak bisa selamanya </a:t>
            </a:r>
            <a:r>
              <a:rPr lang="id-ID" b="1" i="1" dirty="0" smtClean="0"/>
              <a:t>dijadikan </a:t>
            </a:r>
            <a:r>
              <a:rPr lang="id-ID" b="1" dirty="0" smtClean="0"/>
              <a:t>acuan</a:t>
            </a:r>
            <a:r>
              <a:rPr lang="id-ID" b="1" dirty="0" smtClean="0"/>
              <a:t>. </a:t>
            </a:r>
            <a:r>
              <a:rPr lang="id-ID" b="1" i="1" dirty="0" smtClean="0"/>
              <a:t>RfD, RfC, dan SF dari agen risiko  yang lain serta update dari RfD, RfC, dan </a:t>
            </a:r>
            <a:r>
              <a:rPr lang="id-ID" b="1" i="1" dirty="0" smtClean="0"/>
              <a:t>SF </a:t>
            </a:r>
            <a:r>
              <a:rPr lang="sv-SE" dirty="0" smtClean="0"/>
              <a:t>pada </a:t>
            </a:r>
            <a:r>
              <a:rPr lang="sv-SE" dirty="0" smtClean="0"/>
              <a:t>tabel di atas dapat dilihat dengan mengakses  www.epa.gov/iris.</a:t>
            </a:r>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id-ID" b="1" dirty="0" smtClean="0"/>
              <a:t>Alternatif Analisis Dosis Respon</a:t>
            </a:r>
            <a:endParaRPr lang="id-ID" b="1" dirty="0"/>
          </a:p>
        </p:txBody>
      </p:sp>
      <p:sp>
        <p:nvSpPr>
          <p:cNvPr id="3" name="Content Placeholder 2"/>
          <p:cNvSpPr>
            <a:spLocks noGrp="1"/>
          </p:cNvSpPr>
          <p:nvPr>
            <p:ph idx="1"/>
          </p:nvPr>
        </p:nvSpPr>
        <p:spPr/>
        <p:txBody>
          <a:bodyPr>
            <a:normAutofit lnSpcReduction="10000"/>
          </a:bodyPr>
          <a:lstStyle/>
          <a:p>
            <a:r>
              <a:rPr lang="id-ID" dirty="0" smtClean="0"/>
              <a:t>Jika RfD, RfC dan SF maka nilai dapat diturunkan dari doses eksperimental yang lain seperti</a:t>
            </a:r>
          </a:p>
          <a:p>
            <a:pPr lvl="1"/>
            <a:r>
              <a:rPr lang="id-ID" b="1" dirty="0" smtClean="0"/>
              <a:t>NOAEL </a:t>
            </a:r>
            <a:r>
              <a:rPr lang="id-ID" i="1" dirty="0" smtClean="0"/>
              <a:t>No Observed Adverse Effect </a:t>
            </a:r>
            <a:r>
              <a:rPr lang="id-ID" i="1" dirty="0" smtClean="0"/>
              <a:t>Level</a:t>
            </a:r>
            <a:endParaRPr lang="id-ID" b="1" i="1" dirty="0" smtClean="0"/>
          </a:p>
          <a:p>
            <a:pPr lvl="1"/>
            <a:r>
              <a:rPr lang="id-ID" b="1" dirty="0" smtClean="0"/>
              <a:t>LOAEL </a:t>
            </a:r>
            <a:r>
              <a:rPr lang="id-ID" i="1" dirty="0" smtClean="0"/>
              <a:t>Lowest </a:t>
            </a:r>
            <a:r>
              <a:rPr lang="id-ID" i="1" dirty="0" smtClean="0"/>
              <a:t>Observed Adverse Effect Level</a:t>
            </a:r>
            <a:endParaRPr lang="id-ID" i="1" dirty="0" smtClean="0"/>
          </a:p>
          <a:p>
            <a:pPr lvl="1"/>
            <a:r>
              <a:rPr lang="id-ID" b="1" dirty="0" smtClean="0"/>
              <a:t>MRL </a:t>
            </a:r>
            <a:r>
              <a:rPr lang="id-ID" i="1" dirty="0" smtClean="0"/>
              <a:t>Minimum Risk Level</a:t>
            </a:r>
          </a:p>
          <a:p>
            <a:pPr lvl="1"/>
            <a:r>
              <a:rPr lang="id-ID" b="1" dirty="0" smtClean="0"/>
              <a:t>NAAQS </a:t>
            </a:r>
            <a:r>
              <a:rPr lang="id-ID" i="1" dirty="0" smtClean="0"/>
              <a:t>National Ambient Air Quality Standard</a:t>
            </a:r>
          </a:p>
          <a:p>
            <a:pPr lvl="1">
              <a:buNone/>
            </a:pPr>
            <a:r>
              <a:rPr lang="id-ID" i="1" dirty="0" smtClean="0"/>
              <a:t>Dengan catatan dosis eksperimental tersebut mencantumkan faktor antropometri yang jelas (W</a:t>
            </a:r>
            <a:r>
              <a:rPr lang="id-ID" sz="1800" i="1" dirty="0" smtClean="0"/>
              <a:t>b</a:t>
            </a:r>
            <a:r>
              <a:rPr lang="id-ID" i="1" dirty="0" smtClean="0"/>
              <a:t>, t</a:t>
            </a:r>
            <a:r>
              <a:rPr lang="id-ID" sz="1800" i="1" dirty="0" smtClean="0"/>
              <a:t>E</a:t>
            </a:r>
            <a:r>
              <a:rPr lang="id-ID" i="1" dirty="0" smtClean="0"/>
              <a:t>, f</a:t>
            </a:r>
            <a:r>
              <a:rPr lang="id-ID" sz="1800" i="1" dirty="0" smtClean="0"/>
              <a:t>E</a:t>
            </a:r>
            <a:r>
              <a:rPr lang="id-ID" i="1" dirty="0" smtClean="0"/>
              <a:t> dan D</a:t>
            </a:r>
            <a:r>
              <a:rPr lang="id-ID" sz="1800" i="1" dirty="0" smtClean="0"/>
              <a:t>t</a:t>
            </a:r>
            <a:r>
              <a:rPr lang="id-ID" i="1" dirty="0" smtClean="0"/>
              <a:t>)</a:t>
            </a:r>
          </a:p>
        </p:txBody>
      </p:sp>
      <p:sp>
        <p:nvSpPr>
          <p:cNvPr id="4" name="Slide Number Placeholder 3"/>
          <p:cNvSpPr>
            <a:spLocks noGrp="1"/>
          </p:cNvSpPr>
          <p:nvPr>
            <p:ph type="sldNum" sz="quarter" idx="12"/>
          </p:nvPr>
        </p:nvSpPr>
        <p:spPr/>
        <p:txBody>
          <a:bodyPr/>
          <a:lstStyle/>
          <a:p>
            <a:fld id="{160E23AA-DA2C-441B-87F3-80FF96CB679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a ungg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emplate>
  <TotalTime>454</TotalTime>
  <Words>389</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esa unggul</vt:lpstr>
      <vt:lpstr>Jenis dan Kualitas Data  Analisis Dosis Respon </vt:lpstr>
      <vt:lpstr>Analisis Dosis Respon</vt:lpstr>
      <vt:lpstr>Analisis Dosis Respon</vt:lpstr>
      <vt:lpstr>Dosis Referensi (RfD)</vt:lpstr>
      <vt:lpstr>Konsentrasi Referensi (RfC)</vt:lpstr>
      <vt:lpstr>Slope Factor (SF)</vt:lpstr>
      <vt:lpstr>RfD, RfC dan SF</vt:lpstr>
      <vt:lpstr>RfD, RfC dan SF</vt:lpstr>
      <vt:lpstr>Alternatif Analisis Dosis Respon</vt:lpstr>
      <vt:lpstr>Slide 10</vt:lpstr>
      <vt:lpstr>Slide 11</vt:lpstr>
      <vt:lpstr>Slide 12</vt:lpstr>
      <vt:lpstr>Selesai Terima Kasih</vt:lpstr>
    </vt:vector>
  </TitlesOfParts>
  <Company>http://sharingcentre.info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 Kesehatan Lingkungan</dc:title>
  <dc:creator>Fadhil</dc:creator>
  <cp:lastModifiedBy>Zannendesu</cp:lastModifiedBy>
  <cp:revision>17</cp:revision>
  <dcterms:created xsi:type="dcterms:W3CDTF">2010-09-30T03:26:50Z</dcterms:created>
  <dcterms:modified xsi:type="dcterms:W3CDTF">2018-04-02T09:20:52Z</dcterms:modified>
</cp:coreProperties>
</file>