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7"/>
  </p:notesMasterIdLst>
  <p:sldIdLst>
    <p:sldId id="256" r:id="rId2"/>
    <p:sldId id="303" r:id="rId3"/>
    <p:sldId id="304" r:id="rId4"/>
    <p:sldId id="307" r:id="rId5"/>
    <p:sldId id="308" r:id="rId6"/>
    <p:sldId id="309" r:id="rId7"/>
    <p:sldId id="310" r:id="rId8"/>
    <p:sldId id="311" r:id="rId9"/>
    <p:sldId id="312" r:id="rId10"/>
    <p:sldId id="313" r:id="rId11"/>
    <p:sldId id="314" r:id="rId12"/>
    <p:sldId id="315" r:id="rId13"/>
    <p:sldId id="316" r:id="rId14"/>
    <p:sldId id="317" r:id="rId15"/>
    <p:sldId id="318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855" autoAdjust="0"/>
    <p:restoredTop sz="94624" autoAdjust="0"/>
  </p:normalViewPr>
  <p:slideViewPr>
    <p:cSldViewPr>
      <p:cViewPr varScale="1">
        <p:scale>
          <a:sx n="69" d="100"/>
          <a:sy n="69" d="100"/>
        </p:scale>
        <p:origin x="-52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95E5CC-CD9D-4E76-AE79-2F90CF44411C}" type="datetimeFigureOut">
              <a:rPr lang="en-US" smtClean="0"/>
              <a:pPr/>
              <a:t>4/9/2018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1DA6BC-BBBF-48E9-84A6-855FFE2E880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85A36-9791-4FE1-95AE-7D0D7C825046}" type="datetime1">
              <a:rPr lang="id-ID" smtClean="0"/>
              <a:pPr/>
              <a:t>09/04/2018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E23AA-DA2C-441B-87F3-80FF96CB67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AA424-644F-469E-B94A-D2CADE4FE55B}" type="datetime1">
              <a:rPr lang="id-ID" smtClean="0"/>
              <a:pPr/>
              <a:t>09/04/2018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E23AA-DA2C-441B-87F3-80FF96CB67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A8307-9458-4BEC-9887-6751E7F5280C}" type="datetime1">
              <a:rPr lang="id-ID" smtClean="0"/>
              <a:pPr/>
              <a:t>09/04/2018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E23AA-DA2C-441B-87F3-80FF96CB67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94FC7039-6A31-4EAB-9E08-B235A10C263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A06F94BA-4B6D-4B6E-BE1B-3C14112F64A9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D269E-7312-4D9F-9ECC-918392ACFF6C}" type="datetime1">
              <a:rPr lang="id-ID" smtClean="0"/>
              <a:pPr/>
              <a:t>09/04/2018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E23AA-DA2C-441B-87F3-80FF96CB67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2EFAE-B9FE-49AB-ACF3-D38091E355E6}" type="datetime1">
              <a:rPr lang="id-ID" smtClean="0"/>
              <a:pPr/>
              <a:t>09/04/2018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E23AA-DA2C-441B-87F3-80FF96CB67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33105-D126-42C1-9A20-1CCA5AAB3030}" type="datetime1">
              <a:rPr lang="id-ID" smtClean="0"/>
              <a:pPr/>
              <a:t>09/04/2018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E23AA-DA2C-441B-87F3-80FF96CB67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3ED11-B64B-4483-8E9B-DB33C2BD4D9A}" type="datetime1">
              <a:rPr lang="id-ID" smtClean="0"/>
              <a:pPr/>
              <a:t>09/04/2018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E23AA-DA2C-441B-87F3-80FF96CB67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AB79F-B3A3-45C5-AA9B-C8B256A46D4A}" type="datetime1">
              <a:rPr lang="id-ID" smtClean="0"/>
              <a:pPr/>
              <a:t>09/04/2018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E23AA-DA2C-441B-87F3-80FF96CB67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4733C-84FE-4161-AF12-826D745247B2}" type="datetime1">
              <a:rPr lang="id-ID" smtClean="0"/>
              <a:pPr/>
              <a:t>09/04/2018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E23AA-DA2C-441B-87F3-80FF96CB67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28D18-46DD-4DCB-90AB-9EB246CED1F8}" type="datetime1">
              <a:rPr lang="id-ID" smtClean="0"/>
              <a:pPr/>
              <a:t>09/04/2018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E23AA-DA2C-441B-87F3-80FF96CB67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25357-3899-4057-80D5-35CB7F77DDF8}" type="datetime1">
              <a:rPr lang="id-ID" smtClean="0"/>
              <a:pPr/>
              <a:t>09/04/2018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E23AA-DA2C-441B-87F3-80FF96CB67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F3FDD6-0D50-4C61-89A3-299545635052}" type="datetime1">
              <a:rPr lang="id-ID" smtClean="0"/>
              <a:pPr/>
              <a:t>09/04/2018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0E23AA-DA2C-441B-87F3-80FF96CB679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71800" y="3352801"/>
            <a:ext cx="6172200" cy="990599"/>
          </a:xfrm>
        </p:spPr>
        <p:txBody>
          <a:bodyPr>
            <a:noAutofit/>
          </a:bodyPr>
          <a:lstStyle/>
          <a:p>
            <a:r>
              <a:rPr lang="id-ID" sz="3200" dirty="0" smtClean="0"/>
              <a:t>Analisis dosis respon atau </a:t>
            </a:r>
            <a:r>
              <a:rPr lang="id-ID" sz="3200" smtClean="0"/>
              <a:t>toxicity assessment</a:t>
            </a:r>
            <a:endParaRPr lang="en-US" sz="32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E23AA-DA2C-441B-87F3-80FF96CB679F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971800" y="4267200"/>
            <a:ext cx="6172200" cy="6095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Pertemuan ke 6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8229600" cy="715962"/>
          </a:xfrm>
        </p:spPr>
        <p:txBody>
          <a:bodyPr/>
          <a:lstStyle/>
          <a:p>
            <a:r>
              <a:rPr lang="en-US" sz="3600" b="1" dirty="0" err="1">
                <a:effectLst/>
                <a:latin typeface="Arial Narrow" pitchFamily="34" charset="0"/>
              </a:rPr>
              <a:t>Contoh</a:t>
            </a:r>
            <a:r>
              <a:rPr lang="en-US" sz="3600" b="1" dirty="0">
                <a:effectLst/>
                <a:latin typeface="Arial Narrow" pitchFamily="34" charset="0"/>
              </a:rPr>
              <a:t> </a:t>
            </a:r>
            <a:r>
              <a:rPr lang="en-US" sz="3600" b="1" dirty="0" err="1">
                <a:effectLst/>
                <a:latin typeface="Arial Narrow" pitchFamily="34" charset="0"/>
              </a:rPr>
              <a:t>Pernyataan</a:t>
            </a:r>
            <a:r>
              <a:rPr lang="en-US" sz="3600" b="1" dirty="0">
                <a:effectLst/>
                <a:latin typeface="Arial Narrow" pitchFamily="34" charset="0"/>
              </a:rPr>
              <a:t> </a:t>
            </a:r>
            <a:r>
              <a:rPr lang="en-US" sz="3600" b="1" dirty="0" err="1">
                <a:effectLst/>
                <a:latin typeface="Arial Narrow" pitchFamily="34" charset="0"/>
              </a:rPr>
              <a:t>Dosis-Respon</a:t>
            </a:r>
            <a:endParaRPr lang="en-US" sz="3600" b="1" dirty="0">
              <a:effectLst/>
              <a:latin typeface="Arial Narrow" pitchFamily="34" charset="0"/>
            </a:endParaRPr>
          </a:p>
        </p:txBody>
      </p:sp>
      <p:graphicFrame>
        <p:nvGraphicFramePr>
          <p:cNvPr id="91139" name="Group 3"/>
          <p:cNvGraphicFramePr>
            <a:graphicFrameLocks noGrp="1"/>
          </p:cNvGraphicFramePr>
          <p:nvPr>
            <p:ph idx="1"/>
          </p:nvPr>
        </p:nvGraphicFramePr>
        <p:xfrm>
          <a:off x="376238" y="1447800"/>
          <a:ext cx="8462962" cy="4696617"/>
        </p:xfrm>
        <a:graphic>
          <a:graphicData uri="http://schemas.openxmlformats.org/drawingml/2006/table">
            <a:tbl>
              <a:tblPr/>
              <a:tblGrid>
                <a:gridCol w="860564"/>
                <a:gridCol w="1483834"/>
                <a:gridCol w="1483834"/>
                <a:gridCol w="4634730"/>
              </a:tblGrid>
              <a:tr h="74349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icrosoft Sans Serif" pitchFamily="34" charset="0"/>
                          <a:cs typeface="Microsoft Sans Serif" pitchFamily="34" charset="0"/>
                        </a:rPr>
                        <a:t>Risk Agent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icrosoft Sans Serif" pitchFamily="34" charset="0"/>
                          <a:cs typeface="Microsoft Sans Serif" pitchFamily="34" charset="0"/>
                        </a:rPr>
                        <a:t>RfD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icrosoft Sans Serif" pitchFamily="34" charset="0"/>
                          <a:cs typeface="Microsoft Sans Serif" pitchFamily="34" charset="0"/>
                        </a:rPr>
                        <a:t> a’ </a:t>
                      </a:r>
                      <a:r>
                        <a:rPr kumimoji="0" lang="en-US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icrosoft Sans Serif" pitchFamily="34" charset="0"/>
                          <a:cs typeface="Microsoft Sans Serif" pitchFamily="34" charset="0"/>
                        </a:rPr>
                        <a:t>RfC 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icrosoft Sans Serif" pitchFamily="34" charset="0"/>
                          <a:cs typeface="Microsoft Sans Serif" pitchFamily="34" charset="0"/>
                        </a:rPr>
                        <a:t>(mg/kg/hari)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icrosoft Sans Serif" pitchFamily="34" charset="0"/>
                          <a:cs typeface="Microsoft Sans Serif" pitchFamily="34" charset="0"/>
                        </a:rPr>
                        <a:t>CSF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icrosoft Sans Serif" pitchFamily="34" charset="0"/>
                          <a:cs typeface="Microsoft Sans Serif" pitchFamily="34" charset="0"/>
                        </a:rPr>
                        <a:t> (mg/kg/hari)</a:t>
                      </a:r>
                      <a:r>
                        <a:rPr kumimoji="0" lang="en-US" sz="16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icrosoft Sans Serif" pitchFamily="34" charset="0"/>
                          <a:cs typeface="Microsoft Sans Serif" pitchFamily="34" charset="0"/>
                        </a:rPr>
                        <a:t>-1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icrosoft Sans Serif" pitchFamily="34" charset="0"/>
                        <a:cs typeface="Microsoft Sans Serif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icrosoft Sans Serif" pitchFamily="34" charset="0"/>
                          <a:cs typeface="Microsoft Sans Serif" pitchFamily="34" charset="0"/>
                        </a:rPr>
                        <a:t>Efek Kritis &amp; Sumber Data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930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icrosoft Sans Serif" pitchFamily="34" charset="0"/>
                          <a:cs typeface="Microsoft Sans Serif" pitchFamily="34" charset="0"/>
                        </a:rPr>
                        <a:t>As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icrosoft Sans Serif" pitchFamily="34" charset="0"/>
                          <a:cs typeface="Microsoft Sans Serif" pitchFamily="34" charset="0"/>
                        </a:rPr>
                        <a:t>3E-4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icrosoft Sans Serif" pitchFamily="34" charset="0"/>
                          <a:cs typeface="Microsoft Sans Serif" pitchFamily="34" charset="0"/>
                        </a:rPr>
                        <a:t>1,5E+0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icrosoft Sans Serif" pitchFamily="34" charset="0"/>
                          <a:cs typeface="Microsoft Sans Serif" pitchFamily="34" charset="0"/>
                        </a:rPr>
                        <a:t>Hiperpigmentasi, keratosis, &amp; kemungkinan komplikasi vaskular pajanan oral manusia (Tseng 1977; Tseng et al 1968)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349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icrosoft Sans Serif" pitchFamily="34" charset="0"/>
                          <a:cs typeface="Microsoft Sans Serif" pitchFamily="34" charset="0"/>
                        </a:rPr>
                        <a:t>Cd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icrosoft Sans Serif" pitchFamily="34" charset="0"/>
                          <a:cs typeface="Microsoft Sans Serif" pitchFamily="34" charset="0"/>
                        </a:rPr>
                        <a:t>5E-4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icrosoft Sans Serif" pitchFamily="34" charset="0"/>
                          <a:cs typeface="Microsoft Sans Serif" pitchFamily="34" charset="0"/>
                        </a:rPr>
                        <a:t>–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icrosoft Sans Serif" pitchFamily="34" charset="0"/>
                          <a:cs typeface="Microsoft Sans Serif" pitchFamily="34" charset="0"/>
                        </a:rPr>
                        <a:t>Proteinurea pajanan kronik pada manusia (US-EPA 1985)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930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icrosoft Sans Serif" pitchFamily="34" charset="0"/>
                          <a:cs typeface="Microsoft Sans Serif" pitchFamily="34" charset="0"/>
                        </a:rPr>
                        <a:t>Cr</a:t>
                      </a:r>
                      <a:r>
                        <a:rPr kumimoji="0" lang="en-US" sz="16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icrosoft Sans Serif" pitchFamily="34" charset="0"/>
                          <a:cs typeface="Microsoft Sans Serif" pitchFamily="34" charset="0"/>
                        </a:rPr>
                        <a:t>6+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icrosoft Sans Serif" pitchFamily="34" charset="0"/>
                          <a:cs typeface="Microsoft Sans Serif" pitchFamily="34" charset="0"/>
                        </a:rPr>
                        <a:t>3E-3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icrosoft Sans Serif" pitchFamily="34" charset="0"/>
                          <a:cs typeface="Microsoft Sans Serif" pitchFamily="34" charset="0"/>
                        </a:rPr>
                        <a:t>–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icrosoft Sans Serif" pitchFamily="34" charset="0"/>
                          <a:cs typeface="Microsoft Sans Serif" pitchFamily="34" charset="0"/>
                        </a:rPr>
                        <a:t>Bioassay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icrosoft Sans Serif" pitchFamily="34" charset="0"/>
                          <a:cs typeface="Microsoft Sans Serif" pitchFamily="34" charset="0"/>
                        </a:rPr>
                        <a:t> air minum 1 tahun pada tikus (McKenzie at al 1958) dan air minum penduduk Jinzhou (Zhang &amp; Li 1987)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930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icrosoft Sans Serif" pitchFamily="34" charset="0"/>
                          <a:cs typeface="Microsoft Sans Serif" pitchFamily="34" charset="0"/>
                        </a:rPr>
                        <a:t>MeHg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icrosoft Sans Serif" pitchFamily="34" charset="0"/>
                          <a:cs typeface="Microsoft Sans Serif" pitchFamily="34" charset="0"/>
                        </a:rPr>
                        <a:t>1E-4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icrosoft Sans Serif" pitchFamily="34" charset="0"/>
                          <a:cs typeface="Microsoft Sans Serif" pitchFamily="34" charset="0"/>
                        </a:rPr>
                        <a:t>–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icrosoft Sans Serif" pitchFamily="34" charset="0"/>
                          <a:cs typeface="Microsoft Sans Serif" pitchFamily="34" charset="0"/>
                        </a:rPr>
                        <a:t>Epidemiologi kelainan neuro psikologis perkembangan (Granjean et al 1997; Budz-Jergensen et al 1999)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074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icrosoft Sans Serif" pitchFamily="34" charset="0"/>
                          <a:cs typeface="Microsoft Sans Serif" pitchFamily="34" charset="0"/>
                        </a:rPr>
                        <a:t>CHBr</a:t>
                      </a:r>
                      <a:r>
                        <a:rPr kumimoji="0" lang="en-US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icrosoft Sans Serif" pitchFamily="34" charset="0"/>
                          <a:cs typeface="Microsoft Sans Serif" pitchFamily="34" charset="0"/>
                        </a:rPr>
                        <a:t>3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icrosoft Sans Serif" pitchFamily="34" charset="0"/>
                        <a:cs typeface="Microsoft Sans Serif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icrosoft Sans Serif" pitchFamily="34" charset="0"/>
                          <a:cs typeface="Microsoft Sans Serif" pitchFamily="34" charset="0"/>
                        </a:rPr>
                        <a:t>2E-2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icrosoft Sans Serif" pitchFamily="34" charset="0"/>
                          <a:cs typeface="Microsoft Sans Serif" pitchFamily="34" charset="0"/>
                        </a:rPr>
                        <a:t>7,9E-3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icrosoft Sans Serif" pitchFamily="34" charset="0"/>
                          <a:cs typeface="Microsoft Sans Serif" pitchFamily="34" charset="0"/>
                        </a:rPr>
                        <a:t>Lesi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icrosoft Sans Serif" pitchFamily="34" charset="0"/>
                          <a:cs typeface="Microsoft Sans Serif" pitchFamily="34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icrosoft Sans Serif" pitchFamily="34" charset="0"/>
                          <a:cs typeface="Microsoft Sans Serif" pitchFamily="34" charset="0"/>
                        </a:rPr>
                        <a:t>hepatik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icrosoft Sans Serif" pitchFamily="34" charset="0"/>
                          <a:cs typeface="Microsoft Sans Serif" pitchFamily="34" charset="0"/>
                        </a:rPr>
                        <a:t> </a:t>
                      </a:r>
                      <a:r>
                        <a:rPr kumimoji="0" lang="en-US" sz="16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icrosoft Sans Serif" pitchFamily="34" charset="0"/>
                          <a:cs typeface="Microsoft Sans Serif" pitchFamily="34" charset="0"/>
                        </a:rPr>
                        <a:t>gavage</a:t>
                      </a:r>
                      <a:r>
                        <a:rPr kumimoji="0" lang="en-US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icrosoft Sans Serif" pitchFamily="34" charset="0"/>
                          <a:cs typeface="Microsoft Sans Serif" pitchFamily="34" charset="0"/>
                        </a:rPr>
                        <a:t> bioassay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icrosoft Sans Serif" pitchFamily="34" charset="0"/>
                          <a:cs typeface="Microsoft Sans Serif" pitchFamily="34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icrosoft Sans Serif" pitchFamily="34" charset="0"/>
                          <a:cs typeface="Microsoft Sans Serif" pitchFamily="34" charset="0"/>
                        </a:rPr>
                        <a:t>pada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icrosoft Sans Serif" pitchFamily="34" charset="0"/>
                          <a:cs typeface="Microsoft Sans Serif" pitchFamily="34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icrosoft Sans Serif" pitchFamily="34" charset="0"/>
                          <a:cs typeface="Microsoft Sans Serif" pitchFamily="34" charset="0"/>
                        </a:rPr>
                        <a:t>tikus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icrosoft Sans Serif" pitchFamily="34" charset="0"/>
                          <a:cs typeface="Microsoft Sans Serif" pitchFamily="34" charset="0"/>
                        </a:rPr>
                        <a:t> (NTP 1989)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9" name="Text Box 29"/>
          <p:cNvSpPr txBox="1">
            <a:spLocks noChangeArrowheads="1"/>
          </p:cNvSpPr>
          <p:nvPr/>
        </p:nvSpPr>
        <p:spPr bwMode="auto">
          <a:xfrm>
            <a:off x="338138" y="533400"/>
            <a:ext cx="880586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 dirty="0" err="1">
                <a:latin typeface="Arial Narrow" pitchFamily="34" charset="0"/>
              </a:rPr>
              <a:t>Kurva</a:t>
            </a:r>
            <a:r>
              <a:rPr lang="en-US" sz="3600" b="1" dirty="0">
                <a:latin typeface="Arial Narrow" pitchFamily="34" charset="0"/>
              </a:rPr>
              <a:t> </a:t>
            </a:r>
            <a:r>
              <a:rPr lang="en-US" sz="3600" b="1" dirty="0" err="1">
                <a:latin typeface="Arial Narrow" pitchFamily="34" charset="0"/>
              </a:rPr>
              <a:t>Teoretis</a:t>
            </a:r>
            <a:r>
              <a:rPr lang="en-US" sz="3600" b="1" dirty="0">
                <a:latin typeface="Arial Narrow" pitchFamily="34" charset="0"/>
              </a:rPr>
              <a:t> </a:t>
            </a:r>
            <a:r>
              <a:rPr lang="en-US" sz="3600" b="1" dirty="0" err="1">
                <a:latin typeface="Arial Narrow" pitchFamily="34" charset="0"/>
              </a:rPr>
              <a:t>Dosis-Respon</a:t>
            </a:r>
            <a:r>
              <a:rPr lang="en-US" sz="3600" b="1" dirty="0">
                <a:latin typeface="Arial Narrow" pitchFamily="34" charset="0"/>
              </a:rPr>
              <a:t> </a:t>
            </a:r>
            <a:r>
              <a:rPr lang="en-US" sz="3600" b="1" dirty="0" err="1">
                <a:latin typeface="Arial Narrow" pitchFamily="34" charset="0"/>
              </a:rPr>
              <a:t>Karsinogenik</a:t>
            </a:r>
            <a:endParaRPr lang="en-US" sz="3600" b="1" dirty="0">
              <a:latin typeface="Arial Narrow" pitchFamily="34" charset="0"/>
            </a:endParaRPr>
          </a:p>
        </p:txBody>
      </p:sp>
      <p:grpSp>
        <p:nvGrpSpPr>
          <p:cNvPr id="34" name="Group 33"/>
          <p:cNvGrpSpPr/>
          <p:nvPr/>
        </p:nvGrpSpPr>
        <p:grpSpPr>
          <a:xfrm>
            <a:off x="0" y="381000"/>
            <a:ext cx="8305800" cy="5803900"/>
            <a:chOff x="0" y="0"/>
            <a:chExt cx="8305800" cy="5803900"/>
          </a:xfrm>
        </p:grpSpPr>
        <p:sp>
          <p:nvSpPr>
            <p:cNvPr id="92162" name="Line 2"/>
            <p:cNvSpPr>
              <a:spLocks noChangeShapeType="1"/>
            </p:cNvSpPr>
            <p:nvPr/>
          </p:nvSpPr>
          <p:spPr bwMode="auto">
            <a:xfrm>
              <a:off x="1738313" y="914400"/>
              <a:ext cx="0" cy="38100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 b="1"/>
            </a:p>
          </p:txBody>
        </p:sp>
        <p:sp>
          <p:nvSpPr>
            <p:cNvPr id="92163" name="Line 3"/>
            <p:cNvSpPr>
              <a:spLocks noChangeShapeType="1"/>
            </p:cNvSpPr>
            <p:nvPr/>
          </p:nvSpPr>
          <p:spPr bwMode="auto">
            <a:xfrm>
              <a:off x="1724025" y="4719638"/>
              <a:ext cx="43434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 b="1"/>
            </a:p>
          </p:txBody>
        </p:sp>
        <p:sp>
          <p:nvSpPr>
            <p:cNvPr id="92164" name="Line 4"/>
            <p:cNvSpPr>
              <a:spLocks noChangeShapeType="1"/>
            </p:cNvSpPr>
            <p:nvPr/>
          </p:nvSpPr>
          <p:spPr bwMode="auto">
            <a:xfrm flipV="1">
              <a:off x="1752600" y="1295400"/>
              <a:ext cx="3429000" cy="34290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 b="1"/>
            </a:p>
          </p:txBody>
        </p:sp>
        <p:sp>
          <p:nvSpPr>
            <p:cNvPr id="92165" name="Text Box 5"/>
            <p:cNvSpPr txBox="1">
              <a:spLocks noChangeArrowheads="1"/>
            </p:cNvSpPr>
            <p:nvPr/>
          </p:nvSpPr>
          <p:spPr bwMode="auto">
            <a:xfrm>
              <a:off x="4619625" y="976313"/>
              <a:ext cx="381000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/>
                <a:t>a</a:t>
              </a:r>
            </a:p>
          </p:txBody>
        </p:sp>
        <p:sp>
          <p:nvSpPr>
            <p:cNvPr id="92166" name="Text Box 6"/>
            <p:cNvSpPr txBox="1">
              <a:spLocks noChangeArrowheads="1"/>
            </p:cNvSpPr>
            <p:nvPr/>
          </p:nvSpPr>
          <p:spPr bwMode="auto">
            <a:xfrm>
              <a:off x="5110163" y="1019175"/>
              <a:ext cx="38100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/>
                <a:t>b</a:t>
              </a:r>
            </a:p>
          </p:txBody>
        </p:sp>
        <p:sp>
          <p:nvSpPr>
            <p:cNvPr id="92167" name="Text Box 7"/>
            <p:cNvSpPr txBox="1">
              <a:spLocks noChangeArrowheads="1"/>
            </p:cNvSpPr>
            <p:nvPr/>
          </p:nvSpPr>
          <p:spPr bwMode="auto">
            <a:xfrm>
              <a:off x="5614988" y="1100138"/>
              <a:ext cx="381000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/>
                <a:t>c</a:t>
              </a:r>
            </a:p>
          </p:txBody>
        </p:sp>
        <p:sp>
          <p:nvSpPr>
            <p:cNvPr id="92168" name="Text Box 8"/>
            <p:cNvSpPr txBox="1">
              <a:spLocks noChangeArrowheads="1"/>
            </p:cNvSpPr>
            <p:nvPr/>
          </p:nvSpPr>
          <p:spPr bwMode="auto">
            <a:xfrm>
              <a:off x="5443538" y="4710113"/>
              <a:ext cx="762000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chemeClr val="folHlink"/>
                  </a:solidFill>
                </a:rPr>
                <a:t>Dosis</a:t>
              </a:r>
            </a:p>
          </p:txBody>
        </p:sp>
        <p:sp>
          <p:nvSpPr>
            <p:cNvPr id="92169" name="Text Box 9"/>
            <p:cNvSpPr txBox="1">
              <a:spLocks noChangeArrowheads="1"/>
            </p:cNvSpPr>
            <p:nvPr/>
          </p:nvSpPr>
          <p:spPr bwMode="auto">
            <a:xfrm rot="16200000">
              <a:off x="934244" y="1115219"/>
              <a:ext cx="990600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>
                  <a:solidFill>
                    <a:schemeClr val="folHlink"/>
                  </a:solidFill>
                </a:rPr>
                <a:t>Respon</a:t>
              </a:r>
            </a:p>
          </p:txBody>
        </p:sp>
        <p:sp>
          <p:nvSpPr>
            <p:cNvPr id="92170" name="Text Box 10"/>
            <p:cNvSpPr txBox="1">
              <a:spLocks noChangeArrowheads="1"/>
            </p:cNvSpPr>
            <p:nvPr/>
          </p:nvSpPr>
          <p:spPr bwMode="auto">
            <a:xfrm>
              <a:off x="1314450" y="4133850"/>
              <a:ext cx="30480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 i="1"/>
                <a:t>r</a:t>
              </a:r>
            </a:p>
          </p:txBody>
        </p:sp>
        <p:sp>
          <p:nvSpPr>
            <p:cNvPr id="92171" name="Line 11"/>
            <p:cNvSpPr>
              <a:spLocks noChangeShapeType="1"/>
            </p:cNvSpPr>
            <p:nvPr/>
          </p:nvSpPr>
          <p:spPr bwMode="auto">
            <a:xfrm>
              <a:off x="1371600" y="3971925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 b="1"/>
            </a:p>
          </p:txBody>
        </p:sp>
        <p:sp>
          <p:nvSpPr>
            <p:cNvPr id="92172" name="Line 12"/>
            <p:cNvSpPr>
              <a:spLocks noChangeShapeType="1"/>
            </p:cNvSpPr>
            <p:nvPr/>
          </p:nvSpPr>
          <p:spPr bwMode="auto">
            <a:xfrm>
              <a:off x="1366838" y="47244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 b="1"/>
            </a:p>
          </p:txBody>
        </p:sp>
        <p:sp>
          <p:nvSpPr>
            <p:cNvPr id="92173" name="Line 13"/>
            <p:cNvSpPr>
              <a:spLocks noChangeShapeType="1"/>
            </p:cNvSpPr>
            <p:nvPr/>
          </p:nvSpPr>
          <p:spPr bwMode="auto">
            <a:xfrm>
              <a:off x="1552575" y="4005263"/>
              <a:ext cx="0" cy="685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arrow" w="med" len="med"/>
              <a:tailEnd type="arrow" w="med" len="med"/>
            </a:ln>
            <a:effectLst/>
          </p:spPr>
          <p:txBody>
            <a:bodyPr/>
            <a:lstStyle/>
            <a:p>
              <a:endParaRPr lang="id-ID" b="1"/>
            </a:p>
          </p:txBody>
        </p:sp>
        <p:sp>
          <p:nvSpPr>
            <p:cNvPr id="92174" name="Line 14"/>
            <p:cNvSpPr>
              <a:spLocks noChangeShapeType="1"/>
            </p:cNvSpPr>
            <p:nvPr/>
          </p:nvSpPr>
          <p:spPr bwMode="auto">
            <a:xfrm>
              <a:off x="1738313" y="4776788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 b="1"/>
            </a:p>
          </p:txBody>
        </p:sp>
        <p:sp>
          <p:nvSpPr>
            <p:cNvPr id="92175" name="Line 15"/>
            <p:cNvSpPr>
              <a:spLocks noChangeShapeType="1"/>
            </p:cNvSpPr>
            <p:nvPr/>
          </p:nvSpPr>
          <p:spPr bwMode="auto">
            <a:xfrm>
              <a:off x="4405313" y="4786313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 b="1"/>
            </a:p>
          </p:txBody>
        </p:sp>
        <p:sp>
          <p:nvSpPr>
            <p:cNvPr id="92176" name="Text Box 16"/>
            <p:cNvSpPr txBox="1">
              <a:spLocks noChangeArrowheads="1"/>
            </p:cNvSpPr>
            <p:nvPr/>
          </p:nvSpPr>
          <p:spPr bwMode="auto">
            <a:xfrm>
              <a:off x="2743200" y="4905375"/>
              <a:ext cx="30480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 i="1"/>
                <a:t>d</a:t>
              </a:r>
            </a:p>
          </p:txBody>
        </p:sp>
        <p:sp>
          <p:nvSpPr>
            <p:cNvPr id="92177" name="Line 17"/>
            <p:cNvSpPr>
              <a:spLocks noChangeShapeType="1"/>
            </p:cNvSpPr>
            <p:nvPr/>
          </p:nvSpPr>
          <p:spPr bwMode="auto">
            <a:xfrm flipV="1">
              <a:off x="1738313" y="4329113"/>
              <a:ext cx="1524000" cy="3810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id-ID" b="1"/>
            </a:p>
          </p:txBody>
        </p:sp>
        <p:sp>
          <p:nvSpPr>
            <p:cNvPr id="92178" name="Line 18"/>
            <p:cNvSpPr>
              <a:spLocks noChangeShapeType="1"/>
            </p:cNvSpPr>
            <p:nvPr/>
          </p:nvSpPr>
          <p:spPr bwMode="auto">
            <a:xfrm>
              <a:off x="2919413" y="4452938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arrow" w="med" len="med"/>
              <a:tailEnd/>
            </a:ln>
            <a:effectLst/>
          </p:spPr>
          <p:txBody>
            <a:bodyPr/>
            <a:lstStyle/>
            <a:p>
              <a:endParaRPr lang="id-ID" b="1"/>
            </a:p>
          </p:txBody>
        </p:sp>
        <p:sp>
          <p:nvSpPr>
            <p:cNvPr id="92179" name="Line 19"/>
            <p:cNvSpPr>
              <a:spLocks noChangeShapeType="1"/>
            </p:cNvSpPr>
            <p:nvPr/>
          </p:nvSpPr>
          <p:spPr bwMode="auto">
            <a:xfrm>
              <a:off x="2919413" y="4600575"/>
              <a:ext cx="3581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id-ID" b="1"/>
            </a:p>
          </p:txBody>
        </p:sp>
        <p:sp>
          <p:nvSpPr>
            <p:cNvPr id="92180" name="Text Box 20"/>
            <p:cNvSpPr txBox="1">
              <a:spLocks noChangeArrowheads="1"/>
            </p:cNvSpPr>
            <p:nvPr/>
          </p:nvSpPr>
          <p:spPr bwMode="auto">
            <a:xfrm>
              <a:off x="6467475" y="4329113"/>
              <a:ext cx="1838325" cy="5810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 b="1"/>
                <a:t>Ekstrapolasi linier (</a:t>
              </a:r>
              <a:r>
                <a:rPr lang="en-US" sz="1600" b="1" i="1"/>
                <a:t>linearized model</a:t>
              </a:r>
              <a:r>
                <a:rPr lang="en-US" sz="1600" b="1"/>
                <a:t>)</a:t>
              </a:r>
            </a:p>
          </p:txBody>
        </p:sp>
        <p:sp>
          <p:nvSpPr>
            <p:cNvPr id="92181" name="Freeform 21"/>
            <p:cNvSpPr>
              <a:spLocks/>
            </p:cNvSpPr>
            <p:nvPr/>
          </p:nvSpPr>
          <p:spPr bwMode="auto">
            <a:xfrm>
              <a:off x="3267075" y="1428750"/>
              <a:ext cx="2514600" cy="2895600"/>
            </a:xfrm>
            <a:custGeom>
              <a:avLst/>
              <a:gdLst/>
              <a:ahLst/>
              <a:cxnLst>
                <a:cxn ang="0">
                  <a:pos x="0" y="1824"/>
                </a:cxn>
                <a:cxn ang="0">
                  <a:pos x="1296" y="1248"/>
                </a:cxn>
                <a:cxn ang="0">
                  <a:pos x="1584" y="0"/>
                </a:cxn>
              </a:cxnLst>
              <a:rect l="0" t="0" r="r" b="b"/>
              <a:pathLst>
                <a:path w="1584" h="1824">
                  <a:moveTo>
                    <a:pt x="0" y="1824"/>
                  </a:moveTo>
                  <a:cubicBezTo>
                    <a:pt x="516" y="1688"/>
                    <a:pt x="1032" y="1552"/>
                    <a:pt x="1296" y="1248"/>
                  </a:cubicBezTo>
                  <a:cubicBezTo>
                    <a:pt x="1560" y="944"/>
                    <a:pt x="1536" y="208"/>
                    <a:pt x="1584" y="0"/>
                  </a:cubicBez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 b="1"/>
            </a:p>
          </p:txBody>
        </p:sp>
        <p:sp>
          <p:nvSpPr>
            <p:cNvPr id="92182" name="Freeform 22"/>
            <p:cNvSpPr>
              <a:spLocks/>
            </p:cNvSpPr>
            <p:nvPr/>
          </p:nvSpPr>
          <p:spPr bwMode="auto">
            <a:xfrm>
              <a:off x="1752600" y="1181100"/>
              <a:ext cx="2895600" cy="3505200"/>
            </a:xfrm>
            <a:custGeom>
              <a:avLst/>
              <a:gdLst/>
              <a:ahLst/>
              <a:cxnLst>
                <a:cxn ang="0">
                  <a:pos x="0" y="2208"/>
                </a:cxn>
                <a:cxn ang="0">
                  <a:pos x="528" y="528"/>
                </a:cxn>
                <a:cxn ang="0">
                  <a:pos x="1824" y="0"/>
                </a:cxn>
              </a:cxnLst>
              <a:rect l="0" t="0" r="r" b="b"/>
              <a:pathLst>
                <a:path w="1824" h="2208">
                  <a:moveTo>
                    <a:pt x="0" y="2208"/>
                  </a:moveTo>
                  <a:cubicBezTo>
                    <a:pt x="112" y="1552"/>
                    <a:pt x="224" y="896"/>
                    <a:pt x="528" y="528"/>
                  </a:cubicBezTo>
                  <a:cubicBezTo>
                    <a:pt x="832" y="160"/>
                    <a:pt x="1608" y="88"/>
                    <a:pt x="1824" y="0"/>
                  </a:cubicBez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 b="1"/>
            </a:p>
          </p:txBody>
        </p:sp>
        <p:sp>
          <p:nvSpPr>
            <p:cNvPr id="92183" name="Line 23"/>
            <p:cNvSpPr>
              <a:spLocks noChangeShapeType="1"/>
            </p:cNvSpPr>
            <p:nvPr/>
          </p:nvSpPr>
          <p:spPr bwMode="auto">
            <a:xfrm>
              <a:off x="1752600" y="3976688"/>
              <a:ext cx="26670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id-ID" b="1"/>
            </a:p>
          </p:txBody>
        </p:sp>
        <p:sp>
          <p:nvSpPr>
            <p:cNvPr id="92184" name="Line 24"/>
            <p:cNvSpPr>
              <a:spLocks noChangeShapeType="1"/>
            </p:cNvSpPr>
            <p:nvPr/>
          </p:nvSpPr>
          <p:spPr bwMode="auto">
            <a:xfrm>
              <a:off x="4405313" y="3962400"/>
              <a:ext cx="0" cy="7620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id-ID" b="1"/>
            </a:p>
          </p:txBody>
        </p:sp>
        <p:sp>
          <p:nvSpPr>
            <p:cNvPr id="92185" name="Line 25"/>
            <p:cNvSpPr>
              <a:spLocks noChangeShapeType="1"/>
            </p:cNvSpPr>
            <p:nvPr/>
          </p:nvSpPr>
          <p:spPr bwMode="auto">
            <a:xfrm>
              <a:off x="1752600" y="4876800"/>
              <a:ext cx="2590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arrow" w="med" len="med"/>
              <a:tailEnd type="arrow" w="med" len="med"/>
            </a:ln>
            <a:effectLst/>
          </p:spPr>
          <p:txBody>
            <a:bodyPr/>
            <a:lstStyle/>
            <a:p>
              <a:endParaRPr lang="id-ID" b="1"/>
            </a:p>
          </p:txBody>
        </p:sp>
        <p:sp>
          <p:nvSpPr>
            <p:cNvPr id="92186" name="Rectangle 26"/>
            <p:cNvSpPr>
              <a:spLocks noChangeArrowheads="1"/>
            </p:cNvSpPr>
            <p:nvPr/>
          </p:nvSpPr>
          <p:spPr bwMode="auto">
            <a:xfrm>
              <a:off x="0" y="0"/>
              <a:ext cx="184731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id-ID" b="1"/>
            </a:p>
          </p:txBody>
        </p:sp>
        <p:sp>
          <p:nvSpPr>
            <p:cNvPr id="92188" name="Rectangle 28"/>
            <p:cNvSpPr>
              <a:spLocks noChangeArrowheads="1"/>
            </p:cNvSpPr>
            <p:nvPr/>
          </p:nvSpPr>
          <p:spPr bwMode="auto">
            <a:xfrm>
              <a:off x="0" y="3257550"/>
              <a:ext cx="184731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id-ID" b="1"/>
            </a:p>
          </p:txBody>
        </p:sp>
        <p:graphicFrame>
          <p:nvGraphicFramePr>
            <p:cNvPr id="2052" name="Object 4"/>
            <p:cNvGraphicFramePr>
              <a:graphicFrameLocks noChangeAspect="1"/>
            </p:cNvGraphicFramePr>
            <p:nvPr/>
          </p:nvGraphicFramePr>
          <p:xfrm>
            <a:off x="1143000" y="5410200"/>
            <a:ext cx="1397000" cy="393700"/>
          </p:xfrm>
          <a:graphic>
            <a:graphicData uri="http://schemas.openxmlformats.org/presentationml/2006/ole">
              <p:oleObj spid="_x0000_s2052" name="Equation" r:id="rId3" imgW="1396800" imgH="393480" progId="Equation.3">
                <p:embed/>
              </p:oleObj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884238"/>
          </a:xfrm>
        </p:spPr>
        <p:txBody>
          <a:bodyPr/>
          <a:lstStyle/>
          <a:p>
            <a:r>
              <a:rPr lang="en-US" b="1" dirty="0" err="1">
                <a:effectLst/>
                <a:latin typeface="Arial Narrow" pitchFamily="34" charset="0"/>
              </a:rPr>
              <a:t>Evaluasi</a:t>
            </a:r>
            <a:r>
              <a:rPr lang="en-US" b="1" dirty="0">
                <a:effectLst/>
                <a:latin typeface="Arial Narrow" pitchFamily="34" charset="0"/>
              </a:rPr>
              <a:t> </a:t>
            </a:r>
            <a:r>
              <a:rPr lang="en-US" b="1" dirty="0" err="1">
                <a:effectLst/>
                <a:latin typeface="Arial Narrow" pitchFamily="34" charset="0"/>
              </a:rPr>
              <a:t>Efek</a:t>
            </a:r>
            <a:r>
              <a:rPr lang="en-US" b="1" dirty="0">
                <a:effectLst/>
                <a:latin typeface="Arial Narrow" pitchFamily="34" charset="0"/>
              </a:rPr>
              <a:t> </a:t>
            </a:r>
            <a:r>
              <a:rPr lang="en-US" b="1" dirty="0" err="1">
                <a:effectLst/>
                <a:latin typeface="Arial Narrow" pitchFamily="34" charset="0"/>
              </a:rPr>
              <a:t>Kesehatan</a:t>
            </a:r>
            <a:endParaRPr lang="en-GB" b="1" dirty="0">
              <a:effectLst/>
              <a:latin typeface="Arial Narrow" pitchFamily="34" charset="0"/>
            </a:endParaRPr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>
                <a:effectLst/>
                <a:latin typeface="Microsoft Sans Serif" pitchFamily="34" charset="0"/>
                <a:cs typeface="Microsoft Sans Serif" pitchFamily="34" charset="0"/>
              </a:rPr>
              <a:t>Menggunakan efek-efek kritis </a:t>
            </a:r>
            <a:r>
              <a:rPr lang="en-US" i="1">
                <a:effectLst/>
                <a:latin typeface="Microsoft Sans Serif" pitchFamily="34" charset="0"/>
                <a:cs typeface="Microsoft Sans Serif" pitchFamily="34" charset="0"/>
              </a:rPr>
              <a:t>NOAEL</a:t>
            </a:r>
            <a:r>
              <a:rPr lang="en-US">
                <a:effectLst/>
                <a:latin typeface="Microsoft Sans Serif" pitchFamily="34" charset="0"/>
                <a:cs typeface="Microsoft Sans Serif" pitchFamily="34" charset="0"/>
              </a:rPr>
              <a:t>, </a:t>
            </a:r>
            <a:r>
              <a:rPr lang="en-US" i="1">
                <a:effectLst/>
                <a:latin typeface="Microsoft Sans Serif" pitchFamily="34" charset="0"/>
                <a:cs typeface="Microsoft Sans Serif" pitchFamily="34" charset="0"/>
              </a:rPr>
              <a:t>LOAEL</a:t>
            </a:r>
            <a:r>
              <a:rPr lang="en-US">
                <a:effectLst/>
                <a:latin typeface="Microsoft Sans Serif" pitchFamily="34" charset="0"/>
                <a:cs typeface="Microsoft Sans Serif" pitchFamily="34" charset="0"/>
              </a:rPr>
              <a:t>, atau BMD agen risiko yang digunakan untuk menurunkan/ menetapkan </a:t>
            </a:r>
            <a:r>
              <a:rPr lang="en-US" i="1">
                <a:effectLst/>
                <a:latin typeface="Microsoft Sans Serif" pitchFamily="34" charset="0"/>
                <a:cs typeface="Microsoft Sans Serif" pitchFamily="34" charset="0"/>
              </a:rPr>
              <a:t>RfD</a:t>
            </a:r>
            <a:r>
              <a:rPr lang="en-US">
                <a:effectLst/>
                <a:latin typeface="Microsoft Sans Serif" pitchFamily="34" charset="0"/>
                <a:cs typeface="Microsoft Sans Serif" pitchFamily="34" charset="0"/>
              </a:rPr>
              <a:t> atau </a:t>
            </a:r>
            <a:r>
              <a:rPr lang="en-US" i="1">
                <a:effectLst/>
                <a:latin typeface="Microsoft Sans Serif" pitchFamily="34" charset="0"/>
                <a:cs typeface="Microsoft Sans Serif" pitchFamily="34" charset="0"/>
              </a:rPr>
              <a:t>RfC; </a:t>
            </a:r>
          </a:p>
          <a:p>
            <a:pPr>
              <a:lnSpc>
                <a:spcPct val="90000"/>
              </a:lnSpc>
            </a:pPr>
            <a:r>
              <a:rPr lang="en-US">
                <a:effectLst/>
                <a:latin typeface="Microsoft Sans Serif" pitchFamily="34" charset="0"/>
                <a:cs typeface="Microsoft Sans Serif" pitchFamily="34" charset="0"/>
              </a:rPr>
              <a:t>Krireria penilaian (assessment criteria): efek dengan nilai UF x MF &lt; 3000;</a:t>
            </a:r>
          </a:p>
          <a:p>
            <a:pPr>
              <a:lnSpc>
                <a:spcPct val="90000"/>
              </a:lnSpc>
            </a:pPr>
            <a:r>
              <a:rPr lang="en-US">
                <a:effectLst/>
                <a:latin typeface="Microsoft Sans Serif" pitchFamily="34" charset="0"/>
                <a:cs typeface="Microsoft Sans Serif" pitchFamily="34" charset="0"/>
              </a:rPr>
              <a:t>Diamati dengan survei epidemiologi pada populasi yang terpajan secara kronikl (&gt;1 tahun atau 10% </a:t>
            </a:r>
            <a:r>
              <a:rPr lang="en-US" i="1">
                <a:effectLst/>
                <a:latin typeface="Microsoft Sans Serif" pitchFamily="34" charset="0"/>
                <a:cs typeface="Microsoft Sans Serif" pitchFamily="34" charset="0"/>
              </a:rPr>
              <a:t>lifetime</a:t>
            </a:r>
            <a:r>
              <a:rPr lang="en-US">
                <a:effectLst/>
                <a:latin typeface="Microsoft Sans Serif" pitchFamily="34" charset="0"/>
                <a:cs typeface="Microsoft Sans Serif" pitchFamily="34" charset="0"/>
              </a:rPr>
              <a:t>);</a:t>
            </a:r>
            <a:endParaRPr lang="en-GB">
              <a:effectLst/>
              <a:latin typeface="Microsoft Sans Serif" pitchFamily="34" charset="0"/>
              <a:cs typeface="Microsoft Sans Serif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8229600" cy="808038"/>
          </a:xfrm>
        </p:spPr>
        <p:txBody>
          <a:bodyPr/>
          <a:lstStyle/>
          <a:p>
            <a:r>
              <a:rPr lang="en-US" b="1">
                <a:effectLst/>
                <a:latin typeface="Arial Narrow" pitchFamily="34" charset="0"/>
              </a:rPr>
              <a:t>Contoh Efek Kritis</a:t>
            </a:r>
            <a:endParaRPr lang="en-GB" b="1">
              <a:effectLst/>
              <a:latin typeface="Arial Narrow" pitchFamily="34" charset="0"/>
            </a:endParaRP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96260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6563" y="1700213"/>
            <a:ext cx="8280400" cy="4405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6261" name="Line 5"/>
          <p:cNvSpPr>
            <a:spLocks noChangeShapeType="1"/>
          </p:cNvSpPr>
          <p:nvPr/>
        </p:nvSpPr>
        <p:spPr bwMode="auto">
          <a:xfrm>
            <a:off x="795338" y="2133600"/>
            <a:ext cx="7273925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96262" name="Line 6"/>
          <p:cNvSpPr>
            <a:spLocks noChangeShapeType="1"/>
          </p:cNvSpPr>
          <p:nvPr/>
        </p:nvSpPr>
        <p:spPr bwMode="auto">
          <a:xfrm>
            <a:off x="787400" y="2420938"/>
            <a:ext cx="7273925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96264" name="Line 8"/>
          <p:cNvSpPr>
            <a:spLocks noChangeShapeType="1"/>
          </p:cNvSpPr>
          <p:nvPr/>
        </p:nvSpPr>
        <p:spPr bwMode="auto">
          <a:xfrm>
            <a:off x="771525" y="4060825"/>
            <a:ext cx="7545388" cy="15875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>
                <a:effectLst/>
                <a:latin typeface="Microsoft Sans Serif" pitchFamily="34" charset="0"/>
                <a:cs typeface="Microsoft Sans Serif" pitchFamily="34" charset="0"/>
              </a:rPr>
              <a:t>Kemungkinan indikasi efek kesehatan pada populasi dapat diperkirakan menurut waktu pajanan dan tingkat kontaminasi, spasial atau temporal; </a:t>
            </a:r>
          </a:p>
          <a:p>
            <a:pPr>
              <a:lnSpc>
                <a:spcPct val="90000"/>
              </a:lnSpc>
            </a:pPr>
            <a:r>
              <a:rPr lang="en-US">
                <a:effectLst/>
                <a:latin typeface="Microsoft Sans Serif" pitchFamily="34" charset="0"/>
                <a:cs typeface="Microsoft Sans Serif" pitchFamily="34" charset="0"/>
              </a:rPr>
              <a:t>Konsentrasi yang sama agen risko dalam media lingkungan belum tentu menghasilkan risiko yang sama karena faktor-faktor pemajanan antropometri yang berbeda</a:t>
            </a:r>
            <a:endParaRPr lang="en-GB">
              <a:effectLst/>
              <a:latin typeface="Microsoft Sans Serif" pitchFamily="34" charset="0"/>
              <a:cs typeface="Microsoft Sans Serif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533400" y="4724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id-ID" b="1" dirty="0" smtClean="0">
                <a:latin typeface="Baskerville Old Face" pitchFamily="18" charset="0"/>
              </a:rPr>
              <a:t>Selesai</a:t>
            </a:r>
            <a:br>
              <a:rPr lang="id-ID" b="1" dirty="0" smtClean="0">
                <a:latin typeface="Baskerville Old Face" pitchFamily="18" charset="0"/>
              </a:rPr>
            </a:br>
            <a:r>
              <a:rPr lang="id-ID" b="1" dirty="0" smtClean="0">
                <a:latin typeface="Baskerville Old Face" pitchFamily="18" charset="0"/>
              </a:rPr>
              <a:t>Thank You</a:t>
            </a:r>
            <a:endParaRPr lang="id-ID" b="1" dirty="0">
              <a:latin typeface="Baskerville Old Face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E23AA-DA2C-441B-87F3-80FF96CB679F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r>
              <a:rPr lang="id-ID" dirty="0" smtClean="0"/>
              <a:t>Analisis Dosis-Respon</a:t>
            </a:r>
            <a:endParaRPr lang="id-ID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Tahapan ini dilakukan setelah melakukan identifikasi bahaya </a:t>
            </a:r>
          </a:p>
          <a:p>
            <a:r>
              <a:rPr lang="id-ID" dirty="0" smtClean="0"/>
              <a:t>Melakukan analisis dosi-respon yaitu mencari nilai RfD, RfC, dan SF dari agen risiko tersebut pada tubuh manusia</a:t>
            </a:r>
          </a:p>
          <a:p>
            <a:r>
              <a:rPr lang="id-ID" dirty="0" smtClean="0"/>
              <a:t>Anlisis ini tidak perlu melakukan penelitian, cukup dengan merujuk pada literatur yang tersedia</a:t>
            </a:r>
            <a:endParaRPr lang="id-ID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E23AA-DA2C-441B-87F3-80FF96CB679F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Analisis Dosis-Respon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Langkah-Langkah</a:t>
            </a:r>
          </a:p>
          <a:p>
            <a:pPr marL="971550" lvl="1" indent="-514350">
              <a:buFont typeface="+mj-lt"/>
              <a:buAutoNum type="arabicPeriod"/>
            </a:pPr>
            <a:r>
              <a:rPr lang="id-ID" dirty="0" smtClean="0"/>
              <a:t>Mengetahui jalur pajanan</a:t>
            </a:r>
          </a:p>
          <a:p>
            <a:pPr marL="971550" lvl="1" indent="-514350">
              <a:buFont typeface="+mj-lt"/>
              <a:buAutoNum type="arabicPeriod"/>
            </a:pPr>
            <a:r>
              <a:rPr lang="id-ID" dirty="0" smtClean="0"/>
              <a:t>Memahami perubahan gejala atau efek kesehatan, akibat peningkatan konsentrasi atau dosis agen risiko yang masuk ke tubuh</a:t>
            </a:r>
          </a:p>
          <a:p>
            <a:pPr marL="971550" lvl="1" indent="-514350">
              <a:buFont typeface="+mj-lt"/>
              <a:buAutoNum type="arabicPeriod"/>
            </a:pPr>
            <a:r>
              <a:rPr lang="id-ID" dirty="0" smtClean="0"/>
              <a:t>Mengetahui dosis referensi (RfD, RfC dan SF) dari agen risiko</a:t>
            </a:r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E23AA-DA2C-441B-87F3-80FF96CB679F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Analisis Dosis-Respon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tx1"/>
              </a:buClr>
              <a:buSzPct val="80000"/>
              <a:buFont typeface="Wingdings" pitchFamily="2" charset="2"/>
              <a:buChar char="§"/>
            </a:pPr>
            <a:r>
              <a:rPr lang="en-US" sz="3000" dirty="0" err="1" smtClean="0">
                <a:latin typeface="Microsoft Sans Serif" pitchFamily="34" charset="0"/>
                <a:cs typeface="Microsoft Sans Serif" pitchFamily="34" charset="0"/>
              </a:rPr>
              <a:t>Menetapkan</a:t>
            </a:r>
            <a:r>
              <a:rPr lang="en-US" sz="3000" dirty="0" smtClean="0"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3000" dirty="0" err="1" smtClean="0">
                <a:latin typeface="Microsoft Sans Serif" pitchFamily="34" charset="0"/>
                <a:cs typeface="Microsoft Sans Serif" pitchFamily="34" charset="0"/>
              </a:rPr>
              <a:t>kuantitas</a:t>
            </a:r>
            <a:r>
              <a:rPr lang="en-US" sz="3000" dirty="0" smtClean="0"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3000" dirty="0" err="1" smtClean="0">
                <a:latin typeface="Microsoft Sans Serif" pitchFamily="34" charset="0"/>
                <a:cs typeface="Microsoft Sans Serif" pitchFamily="34" charset="0"/>
              </a:rPr>
              <a:t>toksisitas</a:t>
            </a:r>
            <a:r>
              <a:rPr lang="en-US" sz="3000" dirty="0" smtClean="0"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3000" i="1" dirty="0" smtClean="0">
                <a:latin typeface="Microsoft Sans Serif" pitchFamily="34" charset="0"/>
                <a:cs typeface="Microsoft Sans Serif" pitchFamily="34" charset="0"/>
              </a:rPr>
              <a:t>risk agent</a:t>
            </a:r>
            <a:r>
              <a:rPr lang="en-US" sz="3000" dirty="0" smtClean="0"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3000" dirty="0" err="1" smtClean="0">
                <a:latin typeface="Microsoft Sans Serif" pitchFamily="34" charset="0"/>
                <a:cs typeface="Microsoft Sans Serif" pitchFamily="34" charset="0"/>
              </a:rPr>
              <a:t>untuk</a:t>
            </a:r>
            <a:r>
              <a:rPr lang="en-US" sz="3000" dirty="0" smtClean="0"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3000" dirty="0" err="1" smtClean="0">
                <a:latin typeface="Microsoft Sans Serif" pitchFamily="34" charset="0"/>
                <a:cs typeface="Microsoft Sans Serif" pitchFamily="34" charset="0"/>
              </a:rPr>
              <a:t>setiap</a:t>
            </a:r>
            <a:r>
              <a:rPr lang="en-US" sz="3000" dirty="0" smtClean="0"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3000" dirty="0" err="1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spesi</a:t>
            </a:r>
            <a:r>
              <a:rPr lang="en-US" sz="3000" dirty="0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3000" dirty="0" err="1" smtClean="0">
                <a:solidFill>
                  <a:srgbClr val="FFFF00"/>
                </a:solidFill>
                <a:latin typeface="Microsoft Sans Serif" pitchFamily="34" charset="0"/>
                <a:cs typeface="Microsoft Sans Serif" pitchFamily="34" charset="0"/>
              </a:rPr>
              <a:t>kimianya</a:t>
            </a:r>
            <a:endParaRPr lang="en-US" sz="3000" dirty="0" smtClean="0">
              <a:solidFill>
                <a:srgbClr val="FFFF00"/>
              </a:solidFill>
              <a:latin typeface="Microsoft Sans Serif" pitchFamily="34" charset="0"/>
              <a:cs typeface="Microsoft Sans Serif" pitchFamily="34" charset="0"/>
            </a:endParaRPr>
          </a:p>
          <a:p>
            <a:pPr>
              <a:buClr>
                <a:schemeClr val="tx1"/>
              </a:buClr>
              <a:buSzPct val="80000"/>
              <a:buFont typeface="Wingdings" pitchFamily="2" charset="2"/>
              <a:buChar char="§"/>
            </a:pPr>
            <a:r>
              <a:rPr lang="en-US" sz="3000" dirty="0" err="1" smtClean="0">
                <a:latin typeface="Microsoft Sans Serif" pitchFamily="34" charset="0"/>
                <a:cs typeface="Microsoft Sans Serif" pitchFamily="34" charset="0"/>
              </a:rPr>
              <a:t>Toksisitas</a:t>
            </a:r>
            <a:r>
              <a:rPr lang="en-US" sz="3000" dirty="0" smtClean="0"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3000" dirty="0" err="1" smtClean="0">
                <a:latin typeface="Microsoft Sans Serif" pitchFamily="34" charset="0"/>
                <a:cs typeface="Microsoft Sans Serif" pitchFamily="34" charset="0"/>
              </a:rPr>
              <a:t>dinyatakan</a:t>
            </a:r>
            <a:r>
              <a:rPr lang="en-US" sz="3000" dirty="0" smtClean="0"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3000" dirty="0" err="1" smtClean="0">
                <a:latin typeface="Microsoft Sans Serif" pitchFamily="34" charset="0"/>
                <a:cs typeface="Microsoft Sans Serif" pitchFamily="34" charset="0"/>
              </a:rPr>
              <a:t>sebagai</a:t>
            </a:r>
            <a:r>
              <a:rPr lang="en-US" sz="3000" dirty="0" smtClean="0">
                <a:latin typeface="Microsoft Sans Serif" pitchFamily="34" charset="0"/>
                <a:cs typeface="Microsoft Sans Serif" pitchFamily="34" charset="0"/>
              </a:rPr>
              <a:t>:</a:t>
            </a:r>
          </a:p>
          <a:p>
            <a:pPr lvl="1">
              <a:buClr>
                <a:schemeClr val="tx1"/>
              </a:buClr>
              <a:buSzPct val="80000"/>
              <a:buFontTx/>
              <a:buChar char="•"/>
            </a:pPr>
            <a:r>
              <a:rPr lang="en-US" sz="2400" dirty="0" err="1" smtClean="0">
                <a:latin typeface="Microsoft Sans Serif" pitchFamily="34" charset="0"/>
                <a:cs typeface="Microsoft Sans Serif" pitchFamily="34" charset="0"/>
              </a:rPr>
              <a:t>Dosis</a:t>
            </a:r>
            <a:r>
              <a:rPr lang="en-US" sz="2400" dirty="0" smtClean="0"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400" dirty="0" err="1" smtClean="0">
                <a:latin typeface="Microsoft Sans Serif" pitchFamily="34" charset="0"/>
                <a:cs typeface="Microsoft Sans Serif" pitchFamily="34" charset="0"/>
              </a:rPr>
              <a:t>referensi</a:t>
            </a:r>
            <a:r>
              <a:rPr lang="en-US" sz="2400" dirty="0" smtClean="0">
                <a:latin typeface="Microsoft Sans Serif" pitchFamily="34" charset="0"/>
                <a:cs typeface="Microsoft Sans Serif" pitchFamily="34" charset="0"/>
              </a:rPr>
              <a:t> (</a:t>
            </a:r>
            <a:r>
              <a:rPr lang="en-US" sz="2400" i="1" dirty="0" err="1" smtClean="0">
                <a:latin typeface="Microsoft Sans Serif" pitchFamily="34" charset="0"/>
                <a:cs typeface="Microsoft Sans Serif" pitchFamily="34" charset="0"/>
              </a:rPr>
              <a:t>RfD</a:t>
            </a:r>
            <a:r>
              <a:rPr lang="en-US" sz="2400" dirty="0" smtClean="0"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400" dirty="0" err="1" smtClean="0">
                <a:latin typeface="Microsoft Sans Serif" pitchFamily="34" charset="0"/>
                <a:cs typeface="Microsoft Sans Serif" pitchFamily="34" charset="0"/>
              </a:rPr>
              <a:t>atau</a:t>
            </a:r>
            <a:r>
              <a:rPr lang="en-US" sz="2400" dirty="0" smtClean="0"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400" i="1" dirty="0" err="1" smtClean="0">
                <a:latin typeface="Microsoft Sans Serif" pitchFamily="34" charset="0"/>
                <a:cs typeface="Microsoft Sans Serif" pitchFamily="34" charset="0"/>
              </a:rPr>
              <a:t>RfC</a:t>
            </a:r>
            <a:r>
              <a:rPr lang="en-US" sz="2400" i="1" dirty="0" smtClean="0">
                <a:latin typeface="Microsoft Sans Serif" pitchFamily="34" charset="0"/>
                <a:cs typeface="Microsoft Sans Serif" pitchFamily="34" charset="0"/>
              </a:rPr>
              <a:t>)</a:t>
            </a:r>
            <a:r>
              <a:rPr lang="en-US" sz="2400" dirty="0" smtClean="0"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400" dirty="0" err="1" smtClean="0">
                <a:latin typeface="Microsoft Sans Serif" pitchFamily="34" charset="0"/>
                <a:cs typeface="Microsoft Sans Serif" pitchFamily="34" charset="0"/>
              </a:rPr>
              <a:t>untuk</a:t>
            </a:r>
            <a:r>
              <a:rPr lang="en-US" sz="2400" dirty="0" smtClean="0"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400" dirty="0" err="1" smtClean="0">
                <a:latin typeface="Microsoft Sans Serif" pitchFamily="34" charset="0"/>
                <a:cs typeface="Microsoft Sans Serif" pitchFamily="34" charset="0"/>
              </a:rPr>
              <a:t>efek-efek</a:t>
            </a:r>
            <a:r>
              <a:rPr lang="en-US" sz="2400" dirty="0" smtClean="0"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400" dirty="0" err="1" smtClean="0">
                <a:latin typeface="Microsoft Sans Serif" pitchFamily="34" charset="0"/>
                <a:cs typeface="Microsoft Sans Serif" pitchFamily="34" charset="0"/>
              </a:rPr>
              <a:t>nonkarsinogenik</a:t>
            </a:r>
            <a:endParaRPr lang="en-US" sz="2400" dirty="0" smtClean="0">
              <a:latin typeface="Microsoft Sans Serif" pitchFamily="34" charset="0"/>
              <a:cs typeface="Microsoft Sans Serif" pitchFamily="34" charset="0"/>
            </a:endParaRPr>
          </a:p>
          <a:p>
            <a:pPr lvl="1">
              <a:buClr>
                <a:schemeClr val="tx1"/>
              </a:buClr>
              <a:buSzPct val="80000"/>
              <a:buFontTx/>
              <a:buNone/>
            </a:pPr>
            <a:endParaRPr lang="en-US" sz="2400" dirty="0" smtClean="0">
              <a:latin typeface="Microsoft Sans Serif" pitchFamily="34" charset="0"/>
              <a:cs typeface="Microsoft Sans Serif" pitchFamily="34" charset="0"/>
            </a:endParaRPr>
          </a:p>
          <a:p>
            <a:pPr lvl="1">
              <a:buClr>
                <a:schemeClr val="tx1"/>
              </a:buClr>
              <a:buSzPct val="80000"/>
              <a:buFontTx/>
              <a:buNone/>
            </a:pPr>
            <a:endParaRPr lang="en-US" sz="2400" dirty="0" smtClean="0">
              <a:latin typeface="Microsoft Sans Serif" pitchFamily="34" charset="0"/>
              <a:cs typeface="Microsoft Sans Serif" pitchFamily="34" charset="0"/>
            </a:endParaRPr>
          </a:p>
          <a:p>
            <a:pPr lvl="1">
              <a:buClr>
                <a:schemeClr val="tx1"/>
              </a:buClr>
              <a:buSzPct val="80000"/>
              <a:buFontTx/>
              <a:buNone/>
            </a:pPr>
            <a:endParaRPr lang="en-US" sz="2400" i="1" dirty="0" smtClean="0">
              <a:latin typeface="Microsoft Sans Serif" pitchFamily="34" charset="0"/>
              <a:cs typeface="Microsoft Sans Serif" pitchFamily="34" charset="0"/>
            </a:endParaRPr>
          </a:p>
          <a:p>
            <a:pPr lvl="1">
              <a:buClr>
                <a:schemeClr val="tx1"/>
              </a:buClr>
              <a:buSzPct val="80000"/>
              <a:buFontTx/>
              <a:buChar char="•"/>
            </a:pPr>
            <a:r>
              <a:rPr lang="en-US" sz="2400" i="1" dirty="0" smtClean="0">
                <a:latin typeface="Microsoft Sans Serif" pitchFamily="34" charset="0"/>
                <a:cs typeface="Microsoft Sans Serif" pitchFamily="34" charset="0"/>
              </a:rPr>
              <a:t>Cancer Slope Factor</a:t>
            </a:r>
            <a:r>
              <a:rPr lang="en-US" sz="2400" dirty="0" smtClean="0"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400" i="1" dirty="0" smtClean="0">
                <a:latin typeface="Microsoft Sans Serif" pitchFamily="34" charset="0"/>
                <a:cs typeface="Microsoft Sans Serif" pitchFamily="34" charset="0"/>
              </a:rPr>
              <a:t>(CSF)</a:t>
            </a:r>
            <a:r>
              <a:rPr lang="en-US" sz="2400" dirty="0" smtClean="0"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400" dirty="0" err="1" smtClean="0">
                <a:latin typeface="Microsoft Sans Serif" pitchFamily="34" charset="0"/>
                <a:cs typeface="Microsoft Sans Serif" pitchFamily="34" charset="0"/>
              </a:rPr>
              <a:t>untuk</a:t>
            </a:r>
            <a:r>
              <a:rPr lang="en-US" sz="2400" dirty="0" smtClean="0"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400" dirty="0" err="1" smtClean="0">
                <a:latin typeface="Microsoft Sans Serif" pitchFamily="34" charset="0"/>
                <a:cs typeface="Microsoft Sans Serif" pitchFamily="34" charset="0"/>
              </a:rPr>
              <a:t>efek-efek</a:t>
            </a:r>
            <a:r>
              <a:rPr lang="en-US" sz="2400" dirty="0" smtClean="0"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400" dirty="0" err="1" smtClean="0">
                <a:latin typeface="Microsoft Sans Serif" pitchFamily="34" charset="0"/>
                <a:cs typeface="Microsoft Sans Serif" pitchFamily="34" charset="0"/>
              </a:rPr>
              <a:t>karsinogenik</a:t>
            </a:r>
            <a:endParaRPr lang="en-US" sz="2400" dirty="0" smtClean="0">
              <a:latin typeface="Microsoft Sans Serif" pitchFamily="34" charset="0"/>
              <a:cs typeface="Microsoft Sans Serif" pitchFamily="34" charset="0"/>
            </a:endParaRPr>
          </a:p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E23AA-DA2C-441B-87F3-80FF96CB679F}" type="slidenum">
              <a:rPr lang="en-US" smtClean="0"/>
              <a:pPr/>
              <a:t>4</a:t>
            </a:fld>
            <a:endParaRPr lang="en-US"/>
          </a:p>
        </p:txBody>
      </p:sp>
      <p:graphicFrame>
        <p:nvGraphicFramePr>
          <p:cNvPr id="1028" name="Object 4"/>
          <p:cNvGraphicFramePr>
            <a:graphicFrameLocks noChangeAspect="1"/>
          </p:cNvGraphicFramePr>
          <p:nvPr/>
        </p:nvGraphicFramePr>
        <p:xfrm>
          <a:off x="1524000" y="4114800"/>
          <a:ext cx="5867400" cy="894581"/>
        </p:xfrm>
        <a:graphic>
          <a:graphicData uri="http://schemas.openxmlformats.org/presentationml/2006/ole">
            <p:oleObj spid="_x0000_s1028" name="Equation" r:id="rId3" imgW="2831760" imgH="431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1703388" y="1960563"/>
            <a:ext cx="5611812" cy="4287837"/>
            <a:chOff x="1246188" y="1960563"/>
            <a:chExt cx="4959350" cy="4287837"/>
          </a:xfrm>
        </p:grpSpPr>
        <p:sp>
          <p:nvSpPr>
            <p:cNvPr id="84994" name="Line 2"/>
            <p:cNvSpPr>
              <a:spLocks noChangeShapeType="1"/>
            </p:cNvSpPr>
            <p:nvPr/>
          </p:nvSpPr>
          <p:spPr bwMode="auto">
            <a:xfrm>
              <a:off x="1738313" y="2043113"/>
              <a:ext cx="0" cy="38100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84995" name="Freeform 3"/>
            <p:cNvSpPr>
              <a:spLocks/>
            </p:cNvSpPr>
            <p:nvPr/>
          </p:nvSpPr>
          <p:spPr bwMode="auto">
            <a:xfrm rot="-181685">
              <a:off x="2476500" y="2214563"/>
              <a:ext cx="2819400" cy="3124200"/>
            </a:xfrm>
            <a:custGeom>
              <a:avLst/>
              <a:gdLst/>
              <a:ahLst/>
              <a:cxnLst>
                <a:cxn ang="0">
                  <a:pos x="0" y="1968"/>
                </a:cxn>
                <a:cxn ang="0">
                  <a:pos x="624" y="1680"/>
                </a:cxn>
                <a:cxn ang="0">
                  <a:pos x="1104" y="288"/>
                </a:cxn>
                <a:cxn ang="0">
                  <a:pos x="1776" y="0"/>
                </a:cxn>
              </a:cxnLst>
              <a:rect l="0" t="0" r="r" b="b"/>
              <a:pathLst>
                <a:path w="1776" h="1968">
                  <a:moveTo>
                    <a:pt x="0" y="1968"/>
                  </a:moveTo>
                  <a:cubicBezTo>
                    <a:pt x="220" y="1964"/>
                    <a:pt x="440" y="1960"/>
                    <a:pt x="624" y="1680"/>
                  </a:cubicBezTo>
                  <a:cubicBezTo>
                    <a:pt x="808" y="1400"/>
                    <a:pt x="912" y="568"/>
                    <a:pt x="1104" y="288"/>
                  </a:cubicBezTo>
                  <a:cubicBezTo>
                    <a:pt x="1296" y="8"/>
                    <a:pt x="1536" y="4"/>
                    <a:pt x="1776" y="0"/>
                  </a:cubicBez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84996" name="Line 4"/>
            <p:cNvSpPr>
              <a:spLocks noChangeShapeType="1"/>
            </p:cNvSpPr>
            <p:nvPr/>
          </p:nvSpPr>
          <p:spPr bwMode="auto">
            <a:xfrm>
              <a:off x="1724025" y="5834063"/>
              <a:ext cx="43434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84997" name="Text Box 5"/>
            <p:cNvSpPr txBox="1">
              <a:spLocks noChangeArrowheads="1"/>
            </p:cNvSpPr>
            <p:nvPr/>
          </p:nvSpPr>
          <p:spPr bwMode="auto">
            <a:xfrm>
              <a:off x="5443538" y="5881688"/>
              <a:ext cx="762000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Dosis</a:t>
              </a:r>
            </a:p>
          </p:txBody>
        </p:sp>
        <p:sp>
          <p:nvSpPr>
            <p:cNvPr id="84998" name="Text Box 6"/>
            <p:cNvSpPr txBox="1">
              <a:spLocks noChangeArrowheads="1"/>
            </p:cNvSpPr>
            <p:nvPr/>
          </p:nvSpPr>
          <p:spPr bwMode="auto">
            <a:xfrm rot="16200000">
              <a:off x="934244" y="2272507"/>
              <a:ext cx="990600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/>
                <a:t>Respon</a:t>
              </a:r>
            </a:p>
          </p:txBody>
        </p:sp>
        <p:sp>
          <p:nvSpPr>
            <p:cNvPr id="84999" name="Text Box 7"/>
            <p:cNvSpPr txBox="1">
              <a:spLocks noChangeArrowheads="1"/>
            </p:cNvSpPr>
            <p:nvPr/>
          </p:nvSpPr>
          <p:spPr bwMode="auto">
            <a:xfrm>
              <a:off x="2805113" y="4038600"/>
              <a:ext cx="99060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i="1"/>
                <a:t>LOAEL</a:t>
              </a:r>
            </a:p>
          </p:txBody>
        </p:sp>
        <p:sp>
          <p:nvSpPr>
            <p:cNvPr id="85000" name="Line 8"/>
            <p:cNvSpPr>
              <a:spLocks noChangeShapeType="1"/>
            </p:cNvSpPr>
            <p:nvPr/>
          </p:nvSpPr>
          <p:spPr bwMode="auto">
            <a:xfrm>
              <a:off x="3305175" y="4486275"/>
              <a:ext cx="0" cy="5334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85001" name="Text Box 9"/>
            <p:cNvSpPr txBox="1">
              <a:spLocks noChangeArrowheads="1"/>
            </p:cNvSpPr>
            <p:nvPr/>
          </p:nvSpPr>
          <p:spPr bwMode="auto">
            <a:xfrm>
              <a:off x="2097088" y="4356100"/>
              <a:ext cx="99060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i="1"/>
                <a:t>NOAEL</a:t>
              </a:r>
            </a:p>
          </p:txBody>
        </p:sp>
        <p:sp>
          <p:nvSpPr>
            <p:cNvPr id="85002" name="Line 10"/>
            <p:cNvSpPr>
              <a:spLocks noChangeShapeType="1"/>
            </p:cNvSpPr>
            <p:nvPr/>
          </p:nvSpPr>
          <p:spPr bwMode="auto">
            <a:xfrm>
              <a:off x="2586038" y="4767263"/>
              <a:ext cx="0" cy="5334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id-ID"/>
            </a:p>
          </p:txBody>
        </p:sp>
      </p:grpSp>
      <p:sp>
        <p:nvSpPr>
          <p:cNvPr id="85003" name="Text Box 11"/>
          <p:cNvSpPr txBox="1">
            <a:spLocks noChangeArrowheads="1"/>
          </p:cNvSpPr>
          <p:nvPr/>
        </p:nvSpPr>
        <p:spPr bwMode="auto">
          <a:xfrm>
            <a:off x="304800" y="685800"/>
            <a:ext cx="85344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 dirty="0" err="1">
                <a:latin typeface="Arial Narrow" pitchFamily="34" charset="0"/>
              </a:rPr>
              <a:t>Kurva</a:t>
            </a:r>
            <a:r>
              <a:rPr lang="en-US" sz="3600" b="1" dirty="0">
                <a:latin typeface="Arial Narrow" pitchFamily="34" charset="0"/>
              </a:rPr>
              <a:t> </a:t>
            </a:r>
            <a:r>
              <a:rPr lang="en-US" sz="3600" b="1" dirty="0" err="1">
                <a:latin typeface="Arial Narrow" pitchFamily="34" charset="0"/>
              </a:rPr>
              <a:t>Teoretis</a:t>
            </a:r>
            <a:r>
              <a:rPr lang="en-US" sz="3600" b="1" dirty="0">
                <a:latin typeface="Arial Narrow" pitchFamily="34" charset="0"/>
              </a:rPr>
              <a:t> </a:t>
            </a:r>
            <a:r>
              <a:rPr lang="en-US" sz="3600" b="1" dirty="0" err="1">
                <a:latin typeface="Arial Narrow" pitchFamily="34" charset="0"/>
              </a:rPr>
              <a:t>Dosis-Respon</a:t>
            </a:r>
            <a:r>
              <a:rPr lang="en-US" sz="3600" b="1" dirty="0">
                <a:latin typeface="Arial Narrow" pitchFamily="34" charset="0"/>
              </a:rPr>
              <a:t> </a:t>
            </a:r>
            <a:r>
              <a:rPr lang="en-US" sz="3600" b="1" dirty="0" err="1" smtClean="0">
                <a:latin typeface="Arial Narrow" pitchFamily="34" charset="0"/>
              </a:rPr>
              <a:t>Efek</a:t>
            </a:r>
            <a:r>
              <a:rPr lang="en-US" sz="3600" b="1" dirty="0" smtClean="0">
                <a:latin typeface="Arial Narrow" pitchFamily="34" charset="0"/>
              </a:rPr>
              <a:t> </a:t>
            </a:r>
            <a:r>
              <a:rPr lang="en-US" sz="3600" b="1" dirty="0" err="1">
                <a:latin typeface="Arial Narrow" pitchFamily="34" charset="0"/>
              </a:rPr>
              <a:t>Nonkarsinogenik</a:t>
            </a:r>
            <a:endParaRPr lang="en-US" sz="3600" b="1" dirty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>
                <a:effectLst/>
                <a:latin typeface="Arial Narrow" pitchFamily="34" charset="0"/>
              </a:rPr>
              <a:t>NOAEL</a:t>
            </a:r>
            <a:r>
              <a:rPr lang="en-US" dirty="0">
                <a:effectLst/>
                <a:latin typeface="Arial Narrow" pitchFamily="34" charset="0"/>
              </a:rPr>
              <a:t> &amp; </a:t>
            </a:r>
            <a:r>
              <a:rPr lang="en-US" i="1" dirty="0">
                <a:effectLst/>
                <a:latin typeface="Arial Narrow" pitchFamily="34" charset="0"/>
              </a:rPr>
              <a:t>LOAEL</a:t>
            </a:r>
            <a:endParaRPr lang="en-GB" i="1" dirty="0">
              <a:effectLst/>
              <a:latin typeface="Arial Narrow" pitchFamily="34" charset="0"/>
            </a:endParaRP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35000"/>
              </a:spcBef>
            </a:pPr>
            <a:r>
              <a:rPr lang="en-US" i="1">
                <a:effectLst/>
                <a:latin typeface="Microsoft Sans Serif" pitchFamily="34" charset="0"/>
                <a:cs typeface="Microsoft Sans Serif" pitchFamily="34" charset="0"/>
              </a:rPr>
              <a:t>No Observed Adverse Effect Level:</a:t>
            </a:r>
            <a:r>
              <a:rPr lang="en-US">
                <a:effectLst/>
                <a:latin typeface="Microsoft Sans Serif" pitchFamily="34" charset="0"/>
                <a:cs typeface="Microsoft Sans Serif" pitchFamily="34" charset="0"/>
              </a:rPr>
              <a:t> dosis tertinggi toksisitas kronik yang secara statistik atau biologik tidak memperlihatkan efek merugikan;</a:t>
            </a:r>
          </a:p>
          <a:p>
            <a:pPr>
              <a:spcBef>
                <a:spcPct val="35000"/>
              </a:spcBef>
            </a:pPr>
            <a:r>
              <a:rPr lang="en-US" i="1">
                <a:effectLst/>
                <a:latin typeface="Microsoft Sans Serif" pitchFamily="34" charset="0"/>
                <a:cs typeface="Microsoft Sans Serif" pitchFamily="34" charset="0"/>
              </a:rPr>
              <a:t>Lowest Observed Adverse Effect Level:</a:t>
            </a:r>
            <a:r>
              <a:rPr lang="en-US">
                <a:effectLst/>
                <a:latin typeface="Microsoft Sans Serif" pitchFamily="34" charset="0"/>
                <a:cs typeface="Microsoft Sans Serif" pitchFamily="34" charset="0"/>
              </a:rPr>
              <a:t> dosis terendah toksisitas kronik yang secara statistik atau biologik memperlihatkan efek merugikan;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err="1">
                <a:effectLst/>
                <a:latin typeface="Arial Narrow" pitchFamily="34" charset="0"/>
              </a:rPr>
              <a:t>RfD</a:t>
            </a:r>
            <a:r>
              <a:rPr lang="en-US" dirty="0">
                <a:effectLst/>
                <a:latin typeface="Arial Narrow" pitchFamily="34" charset="0"/>
              </a:rPr>
              <a:t> </a:t>
            </a:r>
            <a:r>
              <a:rPr lang="en-US" dirty="0" err="1">
                <a:effectLst/>
                <a:latin typeface="Arial Narrow" pitchFamily="34" charset="0"/>
              </a:rPr>
              <a:t>atau</a:t>
            </a:r>
            <a:r>
              <a:rPr lang="en-US" dirty="0">
                <a:effectLst/>
                <a:latin typeface="Arial Narrow" pitchFamily="34" charset="0"/>
              </a:rPr>
              <a:t> </a:t>
            </a:r>
            <a:r>
              <a:rPr lang="en-US" i="1" dirty="0" err="1">
                <a:effectLst/>
                <a:latin typeface="Arial Narrow" pitchFamily="34" charset="0"/>
              </a:rPr>
              <a:t>RfC</a:t>
            </a:r>
            <a:endParaRPr lang="en-GB" i="1" dirty="0">
              <a:effectLst/>
              <a:latin typeface="Arial Narrow" pitchFamily="34" charset="0"/>
            </a:endParaRPr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i="1" dirty="0" err="1">
                <a:effectLst/>
                <a:latin typeface="Microsoft Sans Serif" pitchFamily="34" charset="0"/>
                <a:cs typeface="Microsoft Sans Serif" pitchFamily="34" charset="0"/>
              </a:rPr>
              <a:t>RfD</a:t>
            </a:r>
            <a:r>
              <a:rPr lang="en-US" dirty="0">
                <a:effectLst/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dirty="0" err="1">
                <a:effectLst/>
                <a:latin typeface="Microsoft Sans Serif" pitchFamily="34" charset="0"/>
                <a:cs typeface="Microsoft Sans Serif" pitchFamily="34" charset="0"/>
              </a:rPr>
              <a:t>atau</a:t>
            </a:r>
            <a:r>
              <a:rPr lang="en-US" dirty="0">
                <a:effectLst/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i="1" dirty="0" err="1">
                <a:effectLst/>
                <a:latin typeface="Microsoft Sans Serif" pitchFamily="34" charset="0"/>
                <a:cs typeface="Microsoft Sans Serif" pitchFamily="34" charset="0"/>
              </a:rPr>
              <a:t>RfC</a:t>
            </a:r>
            <a:r>
              <a:rPr lang="en-US" dirty="0">
                <a:effectLst/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i="1" dirty="0">
                <a:effectLst/>
                <a:latin typeface="Microsoft Sans Serif" pitchFamily="34" charset="0"/>
                <a:cs typeface="Microsoft Sans Serif" pitchFamily="34" charset="0"/>
              </a:rPr>
              <a:t>= human dose, </a:t>
            </a:r>
            <a:endParaRPr lang="id-ID" i="1" dirty="0" smtClean="0">
              <a:effectLst/>
              <a:latin typeface="Microsoft Sans Serif" pitchFamily="34" charset="0"/>
              <a:cs typeface="Microsoft Sans Serif" pitchFamily="34" charset="0"/>
            </a:endParaRPr>
          </a:p>
          <a:p>
            <a:r>
              <a:rPr lang="en-US" i="1" dirty="0" smtClean="0">
                <a:effectLst/>
                <a:latin typeface="Microsoft Sans Serif" pitchFamily="34" charset="0"/>
                <a:cs typeface="Microsoft Sans Serif" pitchFamily="34" charset="0"/>
              </a:rPr>
              <a:t>NOAEL</a:t>
            </a:r>
            <a:r>
              <a:rPr lang="en-US" dirty="0" smtClean="0">
                <a:effectLst/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dirty="0" err="1">
                <a:effectLst/>
                <a:latin typeface="Microsoft Sans Serif" pitchFamily="34" charset="0"/>
                <a:cs typeface="Microsoft Sans Serif" pitchFamily="34" charset="0"/>
              </a:rPr>
              <a:t>atau</a:t>
            </a:r>
            <a:r>
              <a:rPr lang="en-US" dirty="0">
                <a:effectLst/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i="1" dirty="0">
                <a:effectLst/>
                <a:latin typeface="Microsoft Sans Serif" pitchFamily="34" charset="0"/>
                <a:cs typeface="Microsoft Sans Serif" pitchFamily="34" charset="0"/>
              </a:rPr>
              <a:t>LOAEL</a:t>
            </a:r>
            <a:r>
              <a:rPr lang="en-US" dirty="0">
                <a:effectLst/>
                <a:latin typeface="Microsoft Sans Serif" pitchFamily="34" charset="0"/>
                <a:cs typeface="Microsoft Sans Serif" pitchFamily="34" charset="0"/>
              </a:rPr>
              <a:t> = </a:t>
            </a:r>
            <a:r>
              <a:rPr lang="en-US" i="1" dirty="0">
                <a:effectLst/>
                <a:latin typeface="Microsoft Sans Serif" pitchFamily="34" charset="0"/>
                <a:cs typeface="Microsoft Sans Serif" pitchFamily="34" charset="0"/>
              </a:rPr>
              <a:t>experimental dose;</a:t>
            </a:r>
          </a:p>
          <a:p>
            <a:r>
              <a:rPr lang="en-US" i="1" dirty="0" err="1">
                <a:effectLst/>
                <a:latin typeface="Microsoft Sans Serif" pitchFamily="34" charset="0"/>
                <a:cs typeface="Microsoft Sans Serif" pitchFamily="34" charset="0"/>
              </a:rPr>
              <a:t>RfD</a:t>
            </a:r>
            <a:r>
              <a:rPr lang="en-US" i="1" dirty="0">
                <a:effectLst/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dirty="0" err="1">
                <a:effectLst/>
                <a:latin typeface="Microsoft Sans Serif" pitchFamily="34" charset="0"/>
                <a:cs typeface="Microsoft Sans Serif" pitchFamily="34" charset="0"/>
              </a:rPr>
              <a:t>atau</a:t>
            </a:r>
            <a:r>
              <a:rPr lang="en-US" i="1" dirty="0">
                <a:effectLst/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i="1" dirty="0" err="1">
                <a:effectLst/>
                <a:latin typeface="Microsoft Sans Serif" pitchFamily="34" charset="0"/>
                <a:cs typeface="Microsoft Sans Serif" pitchFamily="34" charset="0"/>
              </a:rPr>
              <a:t>RfC</a:t>
            </a:r>
            <a:r>
              <a:rPr lang="en-US" i="1" dirty="0">
                <a:effectLst/>
                <a:latin typeface="Microsoft Sans Serif" pitchFamily="34" charset="0"/>
                <a:cs typeface="Microsoft Sans Serif" pitchFamily="34" charset="0"/>
              </a:rPr>
              <a:t>: </a:t>
            </a:r>
            <a:r>
              <a:rPr lang="id-ID" dirty="0" smtClean="0">
                <a:effectLst/>
                <a:latin typeface="Microsoft Sans Serif" pitchFamily="34" charset="0"/>
                <a:cs typeface="Microsoft Sans Serif" pitchFamily="34" charset="0"/>
              </a:rPr>
              <a:t>Es</a:t>
            </a:r>
            <a:r>
              <a:rPr lang="sv-SE" dirty="0" smtClean="0">
                <a:effectLst/>
                <a:latin typeface="Microsoft Sans Serif" pitchFamily="34" charset="0"/>
                <a:cs typeface="Microsoft Sans Serif" pitchFamily="34" charset="0"/>
              </a:rPr>
              <a:t>timasi </a:t>
            </a:r>
            <a:r>
              <a:rPr lang="sv-SE" dirty="0">
                <a:effectLst/>
                <a:latin typeface="Microsoft Sans Serif" pitchFamily="34" charset="0"/>
                <a:cs typeface="Microsoft Sans Serif" pitchFamily="34" charset="0"/>
              </a:rPr>
              <a:t>dosis pajanan harian yang diperkirakan tidak menimbulkan efek merugikan kesehatan meskipun pajanan berlanjut itu terjadi sepan­jang hayat. </a:t>
            </a:r>
            <a:endParaRPr lang="en-US" dirty="0">
              <a:effectLst/>
              <a:latin typeface="Microsoft Sans Serif" pitchFamily="34" charset="0"/>
              <a:cs typeface="Microsoft Sans Serif" pitchFamily="34" charset="0"/>
            </a:endParaRPr>
          </a:p>
          <a:p>
            <a:endParaRPr lang="en-GB" dirty="0">
              <a:solidFill>
                <a:srgbClr val="FFFF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Microsoft Sans Serif" pitchFamily="34" charset="0"/>
              <a:cs typeface="Microsoft Sans Serif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>
          <a:xfrm>
            <a:off x="1547813" y="277813"/>
            <a:ext cx="7138987" cy="1139825"/>
          </a:xfrm>
        </p:spPr>
        <p:txBody>
          <a:bodyPr/>
          <a:lstStyle/>
          <a:p>
            <a:r>
              <a:rPr lang="en-US" i="1" dirty="0">
                <a:effectLst/>
                <a:latin typeface="Arial Narrow" pitchFamily="34" charset="0"/>
              </a:rPr>
              <a:t>Uncertainty Factor (UF)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/>
              <a:t>Faktor-faktor kelipatan 10 untuk menurunkan </a:t>
            </a:r>
            <a:r>
              <a:rPr lang="en-US" i="1"/>
              <a:t>RfD</a:t>
            </a:r>
            <a:r>
              <a:rPr lang="en-US"/>
              <a:t> dari data eksperimen hewan uji atau studi epidemiologi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/>
              <a:t>Digunakan untuk menampung ketidakpastian:</a:t>
            </a:r>
          </a:p>
          <a:p>
            <a:pPr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sz="2400"/>
              <a:t>	</a:t>
            </a:r>
            <a:r>
              <a:rPr lang="en-US" sz="2400" i="1"/>
              <a:t>UF</a:t>
            </a:r>
            <a:r>
              <a:rPr lang="en-US" sz="2400" i="1" baseline="-25000"/>
              <a:t>1</a:t>
            </a:r>
            <a:r>
              <a:rPr lang="en-US" sz="2400"/>
              <a:t> = 1-10 untuk variasi sensitivitas manusia;</a:t>
            </a:r>
          </a:p>
          <a:p>
            <a:pPr>
              <a:lnSpc>
                <a:spcPct val="90000"/>
              </a:lnSpc>
              <a:spcBef>
                <a:spcPct val="40000"/>
              </a:spcBef>
              <a:buFont typeface="Wingdings" pitchFamily="2" charset="2"/>
              <a:buNone/>
            </a:pPr>
            <a:r>
              <a:rPr lang="en-US" sz="2400"/>
              <a:t>	</a:t>
            </a:r>
            <a:r>
              <a:rPr lang="en-US" sz="2400" i="1"/>
              <a:t>UF</a:t>
            </a:r>
            <a:r>
              <a:rPr lang="en-US" sz="2400" i="1" baseline="-25000"/>
              <a:t>2</a:t>
            </a:r>
            <a:r>
              <a:rPr lang="en-US" sz="2400" baseline="-25000"/>
              <a:t> </a:t>
            </a:r>
            <a:r>
              <a:rPr lang="en-US" sz="2400"/>
              <a:t>= 1-10 untuk ekstrapolasi hewan ke manusia</a:t>
            </a:r>
          </a:p>
          <a:p>
            <a:pPr>
              <a:lnSpc>
                <a:spcPct val="90000"/>
              </a:lnSpc>
              <a:spcBef>
                <a:spcPct val="40000"/>
              </a:spcBef>
              <a:buFont typeface="Wingdings" pitchFamily="2" charset="2"/>
              <a:buNone/>
            </a:pPr>
            <a:r>
              <a:rPr lang="en-US" sz="2400"/>
              <a:t>	</a:t>
            </a:r>
            <a:r>
              <a:rPr lang="en-US" sz="2400" i="1"/>
              <a:t>UF</a:t>
            </a:r>
            <a:r>
              <a:rPr lang="en-US" sz="2400" i="1" baseline="-25000"/>
              <a:t>3</a:t>
            </a:r>
            <a:r>
              <a:rPr lang="en-US" sz="2400"/>
              <a:t> = 1-10 untuk NOAEL uji subkronik (bukan kronik)</a:t>
            </a:r>
          </a:p>
          <a:p>
            <a:pPr>
              <a:lnSpc>
                <a:spcPct val="90000"/>
              </a:lnSpc>
              <a:spcBef>
                <a:spcPct val="40000"/>
              </a:spcBef>
              <a:buFont typeface="Wingdings" pitchFamily="2" charset="2"/>
              <a:buNone/>
            </a:pPr>
            <a:r>
              <a:rPr lang="en-US" sz="2400"/>
              <a:t>	</a:t>
            </a:r>
            <a:r>
              <a:rPr lang="en-US" sz="2400" i="1"/>
              <a:t>UF</a:t>
            </a:r>
            <a:r>
              <a:rPr lang="en-US" sz="2400" i="1" baseline="-25000"/>
              <a:t>4</a:t>
            </a:r>
            <a:r>
              <a:rPr lang="en-US" sz="2400"/>
              <a:t> = 1-10 bila digunakan LOAEL (bukan NOAEL</a:t>
            </a:r>
            <a:r>
              <a:rPr lang="en-US" sz="2000"/>
              <a:t>)</a:t>
            </a:r>
          </a:p>
          <a:p>
            <a:pPr>
              <a:lnSpc>
                <a:spcPct val="90000"/>
              </a:lnSpc>
            </a:pPr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533400"/>
            <a:ext cx="6851650" cy="714375"/>
          </a:xfrm>
        </p:spPr>
        <p:txBody>
          <a:bodyPr>
            <a:normAutofit fontScale="90000"/>
          </a:bodyPr>
          <a:lstStyle/>
          <a:p>
            <a:r>
              <a:rPr lang="en-US" b="1" i="1" dirty="0">
                <a:effectLst/>
                <a:latin typeface="Arial Narrow" pitchFamily="34" charset="0"/>
              </a:rPr>
              <a:t>Modifying Factor (MF)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46482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2800">
                <a:latin typeface="Tahoma" pitchFamily="34" charset="0"/>
                <a:cs typeface="Tahoma" pitchFamily="34" charset="0"/>
              </a:rPr>
              <a:t>Faktor yang digunakan untuk menurunkan </a:t>
            </a:r>
            <a:r>
              <a:rPr lang="en-US" sz="2800" i="1">
                <a:latin typeface="Tahoma" pitchFamily="34" charset="0"/>
                <a:cs typeface="Tahoma" pitchFamily="34" charset="0"/>
              </a:rPr>
              <a:t>RfD</a:t>
            </a:r>
            <a:r>
              <a:rPr lang="en-US" sz="2800">
                <a:latin typeface="Tahoma" pitchFamily="34" charset="0"/>
                <a:cs typeface="Tahoma" pitchFamily="34" charset="0"/>
              </a:rPr>
              <a:t> dari data eksperimen hewan uji atau studi epidemiologi, dengan nilai numerik 0&lt;</a:t>
            </a:r>
            <a:r>
              <a:rPr lang="en-US" sz="2800" i="1">
                <a:latin typeface="Tahoma" pitchFamily="34" charset="0"/>
                <a:cs typeface="Tahoma" pitchFamily="34" charset="0"/>
              </a:rPr>
              <a:t>MF</a:t>
            </a:r>
            <a:r>
              <a:rPr lang="en-US" sz="2800">
                <a:latin typeface="Tahoma" pitchFamily="34" charset="0"/>
                <a:cs typeface="Tahoma" pitchFamily="34" charset="0"/>
              </a:rPr>
              <a:t>&lt;10</a:t>
            </a:r>
          </a:p>
          <a:p>
            <a:pPr>
              <a:spcBef>
                <a:spcPct val="50000"/>
              </a:spcBef>
            </a:pPr>
            <a:r>
              <a:rPr lang="en-US" sz="2800">
                <a:latin typeface="Tahoma" pitchFamily="34" charset="0"/>
                <a:cs typeface="Tahoma" pitchFamily="34" charset="0"/>
              </a:rPr>
              <a:t>Menggambarkan ketidakpastian ilmiah yang tidak tertampung dalam </a:t>
            </a:r>
            <a:r>
              <a:rPr lang="en-US" sz="2800" i="1">
                <a:latin typeface="Tahoma" pitchFamily="34" charset="0"/>
                <a:cs typeface="Tahoma" pitchFamily="34" charset="0"/>
              </a:rPr>
              <a:t>UF</a:t>
            </a:r>
            <a:r>
              <a:rPr lang="en-US" sz="2800">
                <a:latin typeface="Tahoma" pitchFamily="34" charset="0"/>
                <a:cs typeface="Tahoma" pitchFamily="34" charset="0"/>
              </a:rPr>
              <a:t> (misal, ketidak-lengkapan data dasar dan spesies hewan uji)</a:t>
            </a:r>
          </a:p>
          <a:p>
            <a:pPr>
              <a:spcBef>
                <a:spcPct val="50000"/>
              </a:spcBef>
            </a:pPr>
            <a:r>
              <a:rPr lang="en-US" sz="2800">
                <a:latin typeface="Tahoma" pitchFamily="34" charset="0"/>
                <a:cs typeface="Tahoma" pitchFamily="34" charset="0"/>
              </a:rPr>
              <a:t>Nilainya ditetapkan dengan </a:t>
            </a:r>
            <a:r>
              <a:rPr lang="en-US" sz="2800" i="1">
                <a:latin typeface="Tahoma" pitchFamily="34" charset="0"/>
                <a:cs typeface="Tahoma" pitchFamily="34" charset="0"/>
              </a:rPr>
              <a:t>professional judgment</a:t>
            </a:r>
          </a:p>
          <a:p>
            <a:pPr>
              <a:spcBef>
                <a:spcPct val="50000"/>
              </a:spcBef>
            </a:pPr>
            <a:r>
              <a:rPr lang="en-US" sz="2800">
                <a:latin typeface="Tahoma" pitchFamily="34" charset="0"/>
                <a:cs typeface="Tahoma" pitchFamily="34" charset="0"/>
              </a:rPr>
              <a:t>Nilai </a:t>
            </a:r>
            <a:r>
              <a:rPr lang="en-US" sz="2800" i="1">
                <a:latin typeface="Tahoma" pitchFamily="34" charset="0"/>
                <a:cs typeface="Tahoma" pitchFamily="34" charset="0"/>
              </a:rPr>
              <a:t>default</a:t>
            </a:r>
            <a:r>
              <a:rPr lang="en-US" sz="280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i="1">
                <a:latin typeface="Tahoma" pitchFamily="34" charset="0"/>
                <a:cs typeface="Tahoma" pitchFamily="34" charset="0"/>
              </a:rPr>
              <a:t>MF</a:t>
            </a:r>
            <a:r>
              <a:rPr lang="en-US" sz="2800">
                <a:latin typeface="Tahoma" pitchFamily="34" charset="0"/>
                <a:cs typeface="Tahoma" pitchFamily="34" charset="0"/>
              </a:rPr>
              <a:t> = 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sa unggu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esa unggul</Template>
  <TotalTime>574</TotalTime>
  <Words>530</Words>
  <Application>Microsoft Office PowerPoint</Application>
  <PresentationFormat>On-screen Show (4:3)</PresentationFormat>
  <Paragraphs>90</Paragraphs>
  <Slides>15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esa unggul</vt:lpstr>
      <vt:lpstr>Equation</vt:lpstr>
      <vt:lpstr>Analisis dosis respon atau toxicity assessment</vt:lpstr>
      <vt:lpstr>Analisis Dosis-Respon</vt:lpstr>
      <vt:lpstr>Analisis Dosis-Respon</vt:lpstr>
      <vt:lpstr>Analisis Dosis-Respon</vt:lpstr>
      <vt:lpstr>Slide 5</vt:lpstr>
      <vt:lpstr>NOAEL &amp; LOAEL</vt:lpstr>
      <vt:lpstr>RfD atau RfC</vt:lpstr>
      <vt:lpstr>Uncertainty Factor (UF)</vt:lpstr>
      <vt:lpstr>Modifying Factor (MF)</vt:lpstr>
      <vt:lpstr>Contoh Pernyataan Dosis-Respon</vt:lpstr>
      <vt:lpstr>Slide 11</vt:lpstr>
      <vt:lpstr>Evaluasi Efek Kesehatan</vt:lpstr>
      <vt:lpstr>Contoh Efek Kritis</vt:lpstr>
      <vt:lpstr>Slide 14</vt:lpstr>
      <vt:lpstr>Selesai Thank You</vt:lpstr>
    </vt:vector>
  </TitlesOfParts>
  <Company>http://sharingcentre.info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Epidemiologi Kesehatan Lingkungan</dc:title>
  <dc:creator>Fadhil</dc:creator>
  <cp:lastModifiedBy>Zannendesu</cp:lastModifiedBy>
  <cp:revision>20</cp:revision>
  <dcterms:created xsi:type="dcterms:W3CDTF">2010-09-30T03:26:50Z</dcterms:created>
  <dcterms:modified xsi:type="dcterms:W3CDTF">2018-04-09T07:46:57Z</dcterms:modified>
</cp:coreProperties>
</file>