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19" r:id="rId3"/>
    <p:sldId id="321" r:id="rId4"/>
    <p:sldId id="320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1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5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12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Analisis </a:t>
            </a:r>
            <a:r>
              <a:rPr lang="id-ID" sz="4000" b="1" dirty="0" smtClean="0"/>
              <a:t>Pajanan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 6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0262"/>
          </a:xfrm>
        </p:spPr>
        <p:txBody>
          <a:bodyPr/>
          <a:lstStyle/>
          <a:p>
            <a:pPr algn="l"/>
            <a:r>
              <a:rPr lang="en-US" sz="3600" dirty="0" err="1">
                <a:effectLst/>
                <a:latin typeface="Arial Narrow" pitchFamily="34" charset="0"/>
              </a:rPr>
              <a:t>Perhitungan</a:t>
            </a:r>
            <a:r>
              <a:rPr lang="en-US" sz="3600" dirty="0">
                <a:effectLst/>
                <a:latin typeface="Arial Narrow" pitchFamily="34" charset="0"/>
              </a:rPr>
              <a:t> </a:t>
            </a:r>
            <a:r>
              <a:rPr lang="en-US" sz="3600" dirty="0" err="1">
                <a:effectLst/>
                <a:latin typeface="Arial Narrow" pitchFamily="34" charset="0"/>
              </a:rPr>
              <a:t>Asupan</a:t>
            </a:r>
            <a:r>
              <a:rPr lang="en-US" sz="3600" dirty="0">
                <a:effectLst/>
                <a:latin typeface="Arial Narrow" pitchFamily="34" charset="0"/>
              </a:rPr>
              <a:t> (CDI &amp; LADD):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533400" y="3124200"/>
            <a:ext cx="8305800" cy="305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i="1" dirty="0" smtClean="0">
                <a:latin typeface="Microsoft Sans Serif" pitchFamily="34" charset="0"/>
                <a:cs typeface="Microsoft Sans Serif" pitchFamily="34" charset="0"/>
              </a:rPr>
              <a:t>CDI</a:t>
            </a:r>
            <a:r>
              <a:rPr lang="id-ID" sz="1600" i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600" i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600" dirty="0" err="1">
                <a:latin typeface="Microsoft Sans Serif" pitchFamily="34" charset="0"/>
                <a:cs typeface="Microsoft Sans Serif" pitchFamily="34" charset="0"/>
              </a:rPr>
              <a:t>atau</a:t>
            </a:r>
            <a:r>
              <a:rPr lang="en-US" sz="1600" i="1" dirty="0">
                <a:latin typeface="Microsoft Sans Serif" pitchFamily="34" charset="0"/>
                <a:cs typeface="Microsoft Sans Serif" pitchFamily="34" charset="0"/>
              </a:rPr>
              <a:t> LADD = </a:t>
            </a:r>
            <a:r>
              <a:rPr lang="en-US" sz="1400" i="1" dirty="0">
                <a:latin typeface="Microsoft Sans Serif" pitchFamily="34" charset="0"/>
                <a:cs typeface="Microsoft Sans Serif" pitchFamily="34" charset="0"/>
              </a:rPr>
              <a:t>intake 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asupan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),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jumlah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400" i="1" dirty="0">
                <a:latin typeface="Microsoft Sans Serif" pitchFamily="34" charset="0"/>
                <a:cs typeface="Microsoft Sans Serif" pitchFamily="34" charset="0"/>
              </a:rPr>
              <a:t>risk agent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yang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diterima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individu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per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berat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badan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per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</a:rPr>
              <a:t> (mg/kg/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C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konsentrasi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i="1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risk agent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mg/M</a:t>
            </a:r>
            <a:r>
              <a:rPr lang="en-US" sz="1400" baseline="300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3 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(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udara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), mg/L (air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minum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), mg/kg 	(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makanan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R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laju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(</a:t>
            </a:r>
            <a:r>
              <a:rPr lang="en-US" sz="1400" i="1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rate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asupan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20 M</a:t>
            </a:r>
            <a:r>
              <a:rPr lang="en-US" sz="1400" baseline="300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3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(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udara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), 2 L/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(air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minum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?)</a:t>
            </a:r>
            <a:endParaRPr lang="en-US" sz="1400" i="1" dirty="0"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</a:t>
            </a:r>
            <a:r>
              <a:rPr lang="en-US" sz="1400" baseline="-250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E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waktu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pajanan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jam/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endParaRPr lang="en-US" sz="1400" dirty="0"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f</a:t>
            </a:r>
            <a:r>
              <a:rPr lang="en-US" sz="1400" baseline="-250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E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frekuensi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pajanan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endParaRPr lang="en-US" sz="1400" dirty="0"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D</a:t>
            </a:r>
            <a:r>
              <a:rPr lang="en-US" sz="1400" baseline="-250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durasi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pajanan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</a:t>
            </a:r>
            <a:r>
              <a:rPr lang="en-US" sz="1400" i="1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real time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atau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30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proyeksi</a:t>
            </a:r>
            <a:endParaRPr lang="en-US" sz="1400" dirty="0">
              <a:latin typeface="Microsoft Sans Serif" pitchFamily="34" charset="0"/>
              <a:cs typeface="Microsoft Sans Serif" pitchFamily="34" charset="0"/>
              <a:sym typeface="Symbol" pitchFamily="18" charset="2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W</a:t>
            </a:r>
            <a:r>
              <a:rPr lang="en-US" sz="1400" baseline="-250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b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berat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badan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, kg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400" i="1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</a:t>
            </a:r>
            <a:r>
              <a:rPr lang="en-US" sz="1400" baseline="-250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avg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=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perioda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waktu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rata-rata, 30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 365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(non 	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karsinogen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atau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70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 365 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hari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/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tahun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 (</a:t>
            </a:r>
            <a:r>
              <a:rPr lang="en-US" sz="1400" dirty="0" err="1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karsinogen</a:t>
            </a:r>
            <a:r>
              <a:rPr lang="en-US" sz="1400" dirty="0">
                <a:latin typeface="Microsoft Sans Serif" pitchFamily="34" charset="0"/>
                <a:cs typeface="Microsoft Sans Serif" pitchFamily="34" charset="0"/>
                <a:sym typeface="Symbol" pitchFamily="18" charset="2"/>
              </a:rPr>
              <a:t>)</a:t>
            </a:r>
            <a:endParaRPr lang="en-US" sz="1400" dirty="0">
              <a:latin typeface="Microsoft Sans Serif" pitchFamily="34" charset="0"/>
              <a:cs typeface="Microsoft Sans Serif" pitchFamily="34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ph idx="1"/>
          </p:nvPr>
        </p:nvGraphicFramePr>
        <p:xfrm>
          <a:off x="1447800" y="1600200"/>
          <a:ext cx="6580188" cy="1238250"/>
        </p:xfrm>
        <a:graphic>
          <a:graphicData uri="http://schemas.openxmlformats.org/presentationml/2006/ole">
            <p:oleObj spid="_x0000_s27650" name="Equation" r:id="rId3" imgW="2361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6400800" cy="790575"/>
          </a:xfrm>
        </p:spPr>
        <p:txBody>
          <a:bodyPr>
            <a:normAutofit/>
          </a:bodyPr>
          <a:lstStyle/>
          <a:p>
            <a:r>
              <a:rPr lang="sv-SE" sz="3600" i="1" dirty="0">
                <a:effectLst/>
                <a:latin typeface="Arial Narrow" pitchFamily="34" charset="0"/>
              </a:rPr>
              <a:t>US-EPA Default Exposure Factors</a:t>
            </a:r>
            <a:r>
              <a:rPr lang="sv-SE" sz="3600" dirty="0">
                <a:effectLst/>
                <a:latin typeface="Arial Narrow" pitchFamily="34" charset="0"/>
              </a:rPr>
              <a:t> </a:t>
            </a:r>
            <a:endParaRPr lang="en-US" sz="3600" dirty="0">
              <a:effectLst/>
              <a:latin typeface="Arial Narrow" pitchFamily="34" charset="0"/>
            </a:endParaRPr>
          </a:p>
        </p:txBody>
      </p:sp>
      <p:graphicFrame>
        <p:nvGraphicFramePr>
          <p:cNvPr id="77871" name="Group 47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43899" cy="4403445"/>
        </p:xfrm>
        <a:graphic>
          <a:graphicData uri="http://schemas.openxmlformats.org/drawingml/2006/table">
            <a:tbl>
              <a:tblPr/>
              <a:tblGrid>
                <a:gridCol w="1217374"/>
                <a:gridCol w="1316601"/>
                <a:gridCol w="1637975"/>
                <a:gridCol w="1509129"/>
                <a:gridCol w="1178868"/>
                <a:gridCol w="1483952"/>
              </a:tblGrid>
              <a:tr h="67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Land Use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Exposure Pathway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Daily Intake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Exposure 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Exposure Duration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Body Weight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7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Residensial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Air Minum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Tanah &amp; debu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Inhalasi kontaminan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 L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dewasa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 L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anak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200 mg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anak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 100 mg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dewasa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20 M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dewasa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12 M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anak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350 hari/tahun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350 hari/tahun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350 hari/tahun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30 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6 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24 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30 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(dewasa)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15 kg (anak)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(dewasa)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(dewasa)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Industri &amp; Komersial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Air minum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Tanah &amp; debu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Inhalasi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 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20 M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(hari kerja)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250 hari/tahun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25 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(dewasa)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Pertanian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Konsumsi tanaman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42 g (bebuahan)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80 g (sayuran)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350 hari/tahun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30 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(dewasa)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Rekreasi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Konsumsi ikan lokal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54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350 hari/tahun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30 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70 kg (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dewasa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562725" cy="1139825"/>
          </a:xfrm>
        </p:spPr>
        <p:txBody>
          <a:bodyPr/>
          <a:lstStyle/>
          <a:p>
            <a:r>
              <a:rPr lang="en-US" dirty="0" err="1">
                <a:effectLst/>
                <a:latin typeface="Arial Narrow" pitchFamily="34" charset="0"/>
              </a:rPr>
              <a:t>Variabel</a:t>
            </a:r>
            <a:r>
              <a:rPr lang="en-US" dirty="0">
                <a:effectLst/>
                <a:latin typeface="Arial Narrow" pitchFamily="34" charset="0"/>
              </a:rPr>
              <a:t> </a:t>
            </a:r>
            <a:r>
              <a:rPr lang="en-US" dirty="0" err="1">
                <a:effectLst/>
                <a:latin typeface="Arial Narrow" pitchFamily="34" charset="0"/>
              </a:rPr>
              <a:t>Perhitungan</a:t>
            </a:r>
            <a:r>
              <a:rPr lang="en-US" dirty="0">
                <a:effectLst/>
                <a:latin typeface="Arial Narrow" pitchFamily="34" charset="0"/>
              </a:rPr>
              <a:t> </a:t>
            </a:r>
            <a:r>
              <a:rPr lang="en-US" dirty="0" err="1">
                <a:effectLst/>
                <a:latin typeface="Arial Narrow" pitchFamily="34" charset="0"/>
              </a:rPr>
              <a:t>Asupan</a:t>
            </a:r>
            <a:endParaRPr lang="en-US" i="1" dirty="0">
              <a:effectLst/>
              <a:latin typeface="Arial Narrow" pitchFamily="34" charset="0"/>
            </a:endParaRP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>
            <p:ph idx="1"/>
          </p:nvPr>
        </p:nvGraphicFramePr>
        <p:xfrm>
          <a:off x="533400" y="1600201"/>
          <a:ext cx="8229600" cy="4495799"/>
        </p:xfrm>
        <a:graphic>
          <a:graphicData uri="http://schemas.openxmlformats.org/drawingml/2006/table">
            <a:tbl>
              <a:tblPr/>
              <a:tblGrid>
                <a:gridCol w="4076344"/>
                <a:gridCol w="4153256"/>
              </a:tblGrid>
              <a:tr h="65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Jalur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Pajanan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Variabel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Inhalasi (udara)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(mg/M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(M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/jam),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(jam/hari),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(hari/tahun),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(tahun),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(kg) </a:t>
                      </a: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Inggesi (air minuman/ makanan)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(mg/L),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(hari/tahun),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(tahun),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(kg)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Absorbsi (kontak kulit/ permukaan tubuh)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(mg/L),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(jam/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hari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tahun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tahun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(kg)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Baskerville Old Face" pitchFamily="18" charset="0"/>
              </a:rPr>
              <a:t>Selesai</a:t>
            </a:r>
            <a:br>
              <a:rPr lang="id-ID" b="1" dirty="0" smtClean="0">
                <a:latin typeface="Baskerville Old Face" pitchFamily="18" charset="0"/>
              </a:rPr>
            </a:br>
            <a:r>
              <a:rPr lang="id-ID" b="1" dirty="0" smtClean="0">
                <a:latin typeface="Baskerville Old Face" pitchFamily="18" charset="0"/>
              </a:rPr>
              <a:t>Thank You</a:t>
            </a:r>
            <a:endParaRPr lang="id-ID" b="1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Analisis Pemajanan</a:t>
            </a:r>
            <a:endParaRPr lang="id-ID" b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>
                <a:effectLst/>
                <a:latin typeface="Microsoft Sans Serif" pitchFamily="34" charset="0"/>
                <a:cs typeface="Microsoft Sans Serif" pitchFamily="34" charset="0"/>
              </a:rPr>
              <a:t>Mengukur atau menghitung intake/asupan dari agen risiko.</a:t>
            </a:r>
          </a:p>
          <a:p>
            <a:pPr>
              <a:lnSpc>
                <a:spcPct val="90000"/>
              </a:lnSpc>
            </a:pPr>
            <a:r>
              <a:rPr lang="id-ID" dirty="0" smtClean="0">
                <a:latin typeface="Microsoft Sans Serif" pitchFamily="34" charset="0"/>
                <a:cs typeface="Microsoft Sans Serif" pitchFamily="34" charset="0"/>
              </a:rPr>
              <a:t>Perhitungan menggunakan persamaan atau rumus yang berbeda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Analisis Pemajanan</a:t>
            </a:r>
            <a:endParaRPr lang="id-ID" b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>
                <a:effectLst/>
                <a:latin typeface="Microsoft Sans Serif" pitchFamily="34" charset="0"/>
                <a:cs typeface="Microsoft Sans Serif" pitchFamily="34" charset="0"/>
              </a:rPr>
              <a:t>Data yang digunakan untuk melakukan perhitungan dapat berupa</a:t>
            </a:r>
          </a:p>
          <a:p>
            <a:pPr lvl="1">
              <a:lnSpc>
                <a:spcPct val="90000"/>
              </a:lnSpc>
            </a:pPr>
            <a:r>
              <a:rPr lang="id-ID" dirty="0" smtClean="0">
                <a:latin typeface="Microsoft Sans Serif" pitchFamily="34" charset="0"/>
                <a:cs typeface="Microsoft Sans Serif" pitchFamily="34" charset="0"/>
              </a:rPr>
              <a:t>Data primer</a:t>
            </a:r>
          </a:p>
          <a:p>
            <a:pPr lvl="1">
              <a:lnSpc>
                <a:spcPct val="90000"/>
              </a:lnSpc>
            </a:pPr>
            <a:r>
              <a:rPr lang="id-ID" dirty="0" smtClean="0">
                <a:effectLst/>
                <a:latin typeface="Microsoft Sans Serif" pitchFamily="34" charset="0"/>
                <a:cs typeface="Microsoft Sans Serif" pitchFamily="34" charset="0"/>
              </a:rPr>
              <a:t>Data Sekunder</a:t>
            </a:r>
          </a:p>
          <a:p>
            <a:pPr lvl="1">
              <a:lnSpc>
                <a:spcPct val="90000"/>
              </a:lnSpc>
            </a:pPr>
            <a:r>
              <a:rPr lang="id-ID" dirty="0" smtClean="0">
                <a:latin typeface="Microsoft Sans Serif" pitchFamily="34" charset="0"/>
                <a:cs typeface="Microsoft Sans Serif" pitchFamily="34" charset="0"/>
              </a:rPr>
              <a:t>Asumsi berdasarkan pertimbangam</a:t>
            </a:r>
          </a:p>
          <a:p>
            <a:pPr lvl="1">
              <a:lnSpc>
                <a:spcPct val="90000"/>
              </a:lnSpc>
            </a:pPr>
            <a:r>
              <a:rPr lang="id-ID" dirty="0" smtClean="0">
                <a:effectLst/>
                <a:latin typeface="Microsoft Sans Serif" pitchFamily="34" charset="0"/>
                <a:cs typeface="Microsoft Sans Serif" pitchFamily="34" charset="0"/>
              </a:rPr>
              <a:t>Nilai default yang tersedia</a:t>
            </a:r>
            <a:endParaRPr lang="en-GB" dirty="0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Perhitungan Intake non karsinogenik (I</a:t>
            </a:r>
            <a:r>
              <a:rPr lang="id-ID" sz="2000" dirty="0" smtClean="0"/>
              <a:t>NK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371600" y="2590800"/>
            <a:ext cx="5263515" cy="1600200"/>
            <a:chOff x="838200" y="2438400"/>
            <a:chExt cx="5263515" cy="1600200"/>
          </a:xfrm>
        </p:grpSpPr>
        <p:pic>
          <p:nvPicPr>
            <p:cNvPr id="5" name="Picture 4"/>
            <p:cNvPicPr/>
            <p:nvPr/>
          </p:nvPicPr>
          <p:blipFill>
            <a:blip r:embed="rId2"/>
            <a:srcRect l="5484" t="23077" r="2689" b="54142"/>
            <a:stretch>
              <a:fillRect/>
            </a:stretch>
          </p:blipFill>
          <p:spPr bwMode="auto">
            <a:xfrm>
              <a:off x="838200" y="2438400"/>
              <a:ext cx="526351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/>
            <p:nvPr/>
          </p:nvPicPr>
          <p:blipFill>
            <a:blip r:embed="rId3"/>
            <a:srcRect l="5148" t="32249" r="2523" b="44378"/>
            <a:stretch>
              <a:fillRect/>
            </a:stretch>
          </p:blipFill>
          <p:spPr bwMode="auto">
            <a:xfrm>
              <a:off x="838200" y="3433763"/>
              <a:ext cx="5181600" cy="60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914400" y="4800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 = Inhalasi</a:t>
            </a:r>
          </a:p>
          <a:p>
            <a:r>
              <a:rPr lang="id-ID" dirty="0" smtClean="0"/>
              <a:t>2 = Ingesti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Pajanan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Perhitungan Intake karsinogenik (I</a:t>
            </a:r>
            <a:r>
              <a:rPr lang="id-ID" sz="2000" dirty="0" smtClean="0"/>
              <a:t>K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4800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3</a:t>
            </a:r>
            <a:r>
              <a:rPr lang="id-ID" dirty="0" smtClean="0"/>
              <a:t> = Inhalasi</a:t>
            </a:r>
          </a:p>
          <a:p>
            <a:r>
              <a:rPr lang="id-ID" dirty="0" smtClean="0"/>
              <a:t>4</a:t>
            </a:r>
            <a:r>
              <a:rPr lang="id-ID" dirty="0" smtClean="0"/>
              <a:t> = Ingesti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19200" y="2514600"/>
            <a:ext cx="4800600" cy="1600200"/>
            <a:chOff x="914400" y="2438400"/>
            <a:chExt cx="4800600" cy="1600200"/>
          </a:xfrm>
        </p:grpSpPr>
        <p:pic>
          <p:nvPicPr>
            <p:cNvPr id="10" name="Picture 9"/>
            <p:cNvPicPr/>
            <p:nvPr/>
          </p:nvPicPr>
          <p:blipFill>
            <a:blip r:embed="rId2"/>
            <a:srcRect l="8475" t="55030" r="8007" b="19526"/>
            <a:stretch>
              <a:fillRect/>
            </a:stretch>
          </p:blipFill>
          <p:spPr bwMode="auto">
            <a:xfrm>
              <a:off x="927735" y="2438400"/>
              <a:ext cx="478726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/>
            <p:nvPr/>
          </p:nvPicPr>
          <p:blipFill>
            <a:blip r:embed="rId3"/>
            <a:srcRect l="10301" t="45266" r="18741" b="33432"/>
            <a:stretch>
              <a:fillRect/>
            </a:stretch>
          </p:blipFill>
          <p:spPr bwMode="auto">
            <a:xfrm>
              <a:off x="914400" y="3352800"/>
              <a:ext cx="4343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b="1" dirty="0" err="1">
                <a:effectLst/>
                <a:latin typeface="Arial Narrow" pitchFamily="34" charset="0"/>
              </a:rPr>
              <a:t>Evaluasi</a:t>
            </a:r>
            <a:r>
              <a:rPr lang="en-US" b="1" dirty="0">
                <a:effectLst/>
                <a:latin typeface="Arial Narrow" pitchFamily="34" charset="0"/>
              </a:rPr>
              <a:t> </a:t>
            </a:r>
            <a:r>
              <a:rPr lang="en-US" b="1" dirty="0" err="1">
                <a:effectLst/>
                <a:latin typeface="Arial Narrow" pitchFamily="34" charset="0"/>
              </a:rPr>
              <a:t>Pajanan</a:t>
            </a:r>
            <a:endParaRPr lang="en-GB" b="1" dirty="0">
              <a:effectLst/>
              <a:latin typeface="Arial Narrow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Menelaah data lingkungan untuk mengetahui: 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Berapa besar kontaminasi terjadi pada suatu area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Di mana (dalam media lingkungan apa) kontaminan itu berada; dan 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Bagaimana penduduk kontak dengan kontaminan tersebut. </a:t>
            </a:r>
            <a:endParaRPr lang="en-GB" dirty="0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Data </a:t>
            </a:r>
            <a:r>
              <a:rPr lang="en-US" dirty="0" err="1">
                <a:effectLst/>
                <a:latin typeface="Microsoft Sans Serif" pitchFamily="34" charset="0"/>
                <a:cs typeface="Microsoft Sans Serif" pitchFamily="34" charset="0"/>
              </a:rPr>
              <a:t>lingkungan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dirty="0" err="1">
                <a:effectLst/>
                <a:latin typeface="Microsoft Sans Serif" pitchFamily="34" charset="0"/>
                <a:cs typeface="Microsoft Sans Serif" pitchFamily="34" charset="0"/>
              </a:rPr>
              <a:t>mungkin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telah tersedia dalam laporan-laporan monitoring dan evaluasi berkala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fi-FI" dirty="0">
                <a:effectLst/>
                <a:latin typeface="Microsoft Sans Serif" pitchFamily="34" charset="0"/>
                <a:cs typeface="Microsoft Sans Serif" pitchFamily="34" charset="0"/>
              </a:rPr>
              <a:t>belum ada sehingga harus dikumpulkan langsung dari lapangan</a:t>
            </a:r>
            <a:endParaRPr lang="en-US" dirty="0">
              <a:effectLst/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</a:pPr>
            <a:r>
              <a:rPr lang="fi-FI" altLang="ko-KR" dirty="0">
                <a:effectLst/>
                <a:ea typeface="Gulim" pitchFamily="34" charset="-127"/>
              </a:rPr>
              <a:t>Jika hasil </a:t>
            </a:r>
            <a:r>
              <a:rPr lang="fi-FI" altLang="ko-KR" i="1" dirty="0">
                <a:effectLst/>
                <a:ea typeface="Gulim" pitchFamily="34" charset="-127"/>
              </a:rPr>
              <a:t>evaluasi pemajanan</a:t>
            </a:r>
            <a:r>
              <a:rPr lang="fi-FI" altLang="ko-KR" dirty="0">
                <a:effectLst/>
                <a:ea typeface="Gulim" pitchFamily="34" charset="-127"/>
              </a:rPr>
              <a:t> menunjukkan bahwa penduduk telah atau mungkin akan kontak dengan kontaminan, </a:t>
            </a:r>
            <a:r>
              <a:rPr lang="fi-FI" altLang="ko-KR" b="1" dirty="0">
                <a:effectLst/>
                <a:ea typeface="Gulim" pitchFamily="34" charset="-127"/>
              </a:rPr>
              <a:t>apakah kontak tersebut berpotensi menimbulkan gangguan kesehatan?</a:t>
            </a:r>
            <a:endParaRPr lang="en-GB" b="1" dirty="0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  <a:latin typeface="Arial Narrow" pitchFamily="34" charset="0"/>
              </a:rPr>
              <a:t>Tingkat </a:t>
            </a:r>
            <a:r>
              <a:rPr lang="en-US" b="1" dirty="0" err="1">
                <a:effectLst/>
                <a:latin typeface="Arial Narrow" pitchFamily="34" charset="0"/>
              </a:rPr>
              <a:t>Kontaminasi</a:t>
            </a:r>
            <a:r>
              <a:rPr lang="en-US" b="1" dirty="0">
                <a:effectLst/>
                <a:latin typeface="Arial Narrow" pitchFamily="34" charset="0"/>
              </a:rPr>
              <a:t>: </a:t>
            </a:r>
            <a:r>
              <a:rPr lang="en-US" b="1" i="1" dirty="0">
                <a:effectLst/>
                <a:latin typeface="Arial Narrow" pitchFamily="34" charset="0"/>
              </a:rPr>
              <a:t>Screening Tool</a:t>
            </a:r>
            <a:endParaRPr lang="en-GB" b="1" i="1" dirty="0">
              <a:effectLst/>
              <a:latin typeface="Arial Narrow" pitchFamily="34" charset="0"/>
            </a:endParaRP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ph idx="1"/>
          </p:nvPr>
        </p:nvGraphicFramePr>
        <p:xfrm>
          <a:off x="144463" y="2354263"/>
          <a:ext cx="8999537" cy="3894137"/>
        </p:xfrm>
        <a:graphic>
          <a:graphicData uri="http://schemas.openxmlformats.org/drawingml/2006/table">
            <a:tbl>
              <a:tblPr/>
              <a:tblGrid>
                <a:gridCol w="1436687"/>
                <a:gridCol w="944563"/>
                <a:gridCol w="944562"/>
                <a:gridCol w="947738"/>
                <a:gridCol w="944562"/>
                <a:gridCol w="944563"/>
                <a:gridCol w="944562"/>
                <a:gridCol w="947738"/>
                <a:gridCol w="944562"/>
              </a:tblGrid>
              <a:tr h="55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Titik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sampling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Mn, mg/L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TK Mn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Fe, mg/L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TK Fe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Cr, mg/L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TK Cr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mg/L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TK S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endParaRPr kumimoji="0" lang="en-GB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Pancuran 7 (AB)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1,58</a:t>
                      </a:r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ea typeface="Gulim" pitchFamily="34" charset="-127"/>
                          <a:cs typeface="Arial" charset="0"/>
                        </a:rPr>
                        <a:t> 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Air terjun (AB)</a:t>
                      </a:r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  <a:ea typeface="Gulim" pitchFamily="34" charset="-127"/>
                          <a:cs typeface="Arial" charset="0"/>
                        </a:rPr>
                        <a:t> 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0.\,3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Air parit (AB)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Mesjid (AB)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Tdu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Rumah RW (AB)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Tdu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Rumah RW (AB)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tdu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677" name="Text Box 85"/>
          <p:cNvSpPr txBox="1">
            <a:spLocks noChangeArrowheads="1"/>
          </p:cNvSpPr>
          <p:nvPr/>
        </p:nvSpPr>
        <p:spPr bwMode="auto">
          <a:xfrm>
            <a:off x="179388" y="1268413"/>
            <a:ext cx="8713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Konsentrasi &amp; tingkat kontaminasi (TK) mineral air geotermal Baturaden, Purwokerto, 7 Desember 2015 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Potensi gangguan kesehatan dihitung dengan Estimasi Risiko;</a:t>
            </a:r>
          </a:p>
          <a:p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Estimasi Risiko dihitung dari besar asupan harian kronik dan toksisitas kontaminan;</a:t>
            </a:r>
          </a:p>
          <a:p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Besar asupan harian kronik dibedakan atas:</a:t>
            </a:r>
          </a:p>
          <a:p>
            <a:pPr lvl="1">
              <a:buFont typeface="Wingdings" pitchFamily="2" charset="2"/>
              <a:buChar char="§"/>
            </a:pP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Chronic Daily Intake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 (CDI, nonkarsinogen)</a:t>
            </a:r>
          </a:p>
          <a:p>
            <a:pPr lvl="1">
              <a:buFont typeface="Wingdings" pitchFamily="2" charset="2"/>
              <a:buChar char="§"/>
            </a:pP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Lifetime Average Daily Dose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 (LADD, karsinogen) </a:t>
            </a:r>
            <a:endParaRPr lang="en-GB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603</TotalTime>
  <Words>580</Words>
  <Application>Microsoft Office PowerPoint</Application>
  <PresentationFormat>On-screen Show (4:3)</PresentationFormat>
  <Paragraphs>183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esa unggul</vt:lpstr>
      <vt:lpstr>Microsoft Equation 3.0</vt:lpstr>
      <vt:lpstr>Analisis Pajanan</vt:lpstr>
      <vt:lpstr>Analisis Pemajanan</vt:lpstr>
      <vt:lpstr>Analisis Pemajanan</vt:lpstr>
      <vt:lpstr>Analisis Pajanan</vt:lpstr>
      <vt:lpstr>Analisis Pajanan</vt:lpstr>
      <vt:lpstr>Evaluasi Pajanan</vt:lpstr>
      <vt:lpstr>Slide 7</vt:lpstr>
      <vt:lpstr>Tingkat Kontaminasi: Screening Tool</vt:lpstr>
      <vt:lpstr>Slide 9</vt:lpstr>
      <vt:lpstr>Perhitungan Asupan (CDI &amp; LADD):</vt:lpstr>
      <vt:lpstr>US-EPA Default Exposure Factors </vt:lpstr>
      <vt:lpstr>Variabel Perhitungan Asupan</vt:lpstr>
      <vt:lpstr>Selesai Thank You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21</cp:revision>
  <dcterms:created xsi:type="dcterms:W3CDTF">2010-09-30T03:26:50Z</dcterms:created>
  <dcterms:modified xsi:type="dcterms:W3CDTF">2018-04-09T04:37:11Z</dcterms:modified>
</cp:coreProperties>
</file>