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9" r:id="rId9"/>
    <p:sldId id="337" r:id="rId10"/>
    <p:sldId id="335" r:id="rId11"/>
    <p:sldId id="338" r:id="rId12"/>
    <p:sldId id="336" r:id="rId13"/>
    <p:sldId id="34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5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5E5CC-CD9D-4E76-AE79-2F90CF44411C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DA6BC-BBBF-48E9-84A6-855FFE2E8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153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2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5A36-9791-4FE1-95AE-7D0D7C82504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424-644F-469E-B94A-D2CADE4FE55B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307-9458-4BEC-9887-6751E7F5280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FC7039-6A31-4EAB-9E08-B235A10C26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69E-7312-4D9F-9ECC-918392ACFF6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EFAE-B9FE-49AB-ACF3-D38091E355E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3105-D126-42C1-9A20-1CCA5AAB3030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ED11-B64B-4483-8E9B-DB33C2BD4D9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B79F-B3A3-45C5-AA9B-C8B256A46D4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33C-84FE-4161-AF12-826D745247B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8D18-46DD-4DCB-90AB-9EB246CED1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5357-3899-4057-80D5-35CB7F77DD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3FDD6-0D50-4C61-89A3-29954563505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352801"/>
            <a:ext cx="6172200" cy="990599"/>
          </a:xfrm>
        </p:spPr>
        <p:txBody>
          <a:bodyPr>
            <a:noAutofit/>
          </a:bodyPr>
          <a:lstStyle/>
          <a:p>
            <a:r>
              <a:rPr lang="id-ID" sz="4000" b="1" smtClean="0"/>
              <a:t>Karakteristik Risiko</a:t>
            </a:r>
            <a:endParaRPr lang="en-US" sz="4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4267200"/>
            <a:ext cx="61722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 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Karakteristik risiko karsinogenik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Tingkat risiko untuk efek karsinogenik dinyatakan dalam notasi </a:t>
            </a:r>
            <a:r>
              <a:rPr lang="id-ID" i="1" dirty="0"/>
              <a:t>Excess Cancer </a:t>
            </a:r>
            <a:r>
              <a:rPr lang="id-ID" i="1" dirty="0" smtClean="0"/>
              <a:t>Risk (ECR</a:t>
            </a:r>
            <a:r>
              <a:rPr lang="id-ID" i="1" dirty="0"/>
              <a:t>). Untuk  melakukan  karakterisasi  risiko  untuk  efek  karsinogenik  </a:t>
            </a:r>
            <a:r>
              <a:rPr lang="id-ID" i="1" dirty="0" smtClean="0"/>
              <a:t>dilakukan </a:t>
            </a:r>
            <a:r>
              <a:rPr lang="id-ID" dirty="0" smtClean="0"/>
              <a:t>perhitungan  </a:t>
            </a:r>
            <a:r>
              <a:rPr lang="id-ID" dirty="0"/>
              <a:t>dengan mengkali </a:t>
            </a:r>
            <a:r>
              <a:rPr lang="id-ID" i="1" dirty="0"/>
              <a:t>intake dengan SF.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865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Karakteristik risiko karsinogenik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Interpretasi tingkat risiko karsinogenik </a:t>
            </a:r>
          </a:p>
          <a:p>
            <a:r>
              <a:rPr lang="id-ID" b="1" dirty="0"/>
              <a:t>Tingkat risiko dinyatakan dalam bilangan exponen tanpa satuan (cth. 1,3E-4). Tingkat </a:t>
            </a:r>
            <a:r>
              <a:rPr lang="id-ID" b="1" dirty="0" smtClean="0"/>
              <a:t>risiko </a:t>
            </a:r>
            <a:r>
              <a:rPr lang="id-ID" dirty="0" smtClean="0"/>
              <a:t>dikatakan  </a:t>
            </a:r>
            <a:r>
              <a:rPr lang="id-ID" b="1" i="1" dirty="0"/>
              <a:t>acceptable atau aman bilamana ECR </a:t>
            </a:r>
            <a:r>
              <a:rPr lang="id-ID" b="1" i="1" dirty="0" smtClean="0"/>
              <a:t>&lt;= </a:t>
            </a:r>
            <a:r>
              <a:rPr lang="id-ID" b="1" i="1" dirty="0"/>
              <a:t>E-4 (</a:t>
            </a:r>
            <a:r>
              <a:rPr lang="id-ID" b="1" i="1" dirty="0" smtClean="0"/>
              <a:t>10-4</a:t>
            </a:r>
            <a:r>
              <a:rPr lang="id-ID" b="1" dirty="0" smtClean="0"/>
              <a:t>) </a:t>
            </a:r>
            <a:r>
              <a:rPr lang="id-ID" b="1" dirty="0"/>
              <a:t>atau dinyatakan dengan </a:t>
            </a:r>
            <a:r>
              <a:rPr lang="id-ID" b="1" i="1" dirty="0"/>
              <a:t>ECR </a:t>
            </a:r>
            <a:r>
              <a:rPr lang="id-ID" b="1" i="1" dirty="0" smtClean="0"/>
              <a:t>&lt;= </a:t>
            </a:r>
            <a:r>
              <a:rPr lang="id-ID" b="1" dirty="0" smtClean="0"/>
              <a:t>1/10.000</a:t>
            </a:r>
            <a:r>
              <a:rPr lang="id-ID" b="1" dirty="0"/>
              <a:t>. </a:t>
            </a:r>
            <a:endParaRPr lang="id-ID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859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Karakteristik risiko karsinogenik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Interpretasi tingkat risiko karsinogenik </a:t>
            </a:r>
          </a:p>
          <a:p>
            <a:r>
              <a:rPr lang="id-ID" b="1" dirty="0" smtClean="0"/>
              <a:t>Tingkat </a:t>
            </a:r>
            <a:r>
              <a:rPr lang="id-ID" b="1" dirty="0"/>
              <a:t>risiko dikatakan </a:t>
            </a:r>
            <a:r>
              <a:rPr lang="id-ID" b="1" i="1" dirty="0"/>
              <a:t>unacceptable atau tidak aman bilamana ECR &gt; E-4 (</a:t>
            </a:r>
            <a:r>
              <a:rPr lang="id-ID" b="1" i="1" dirty="0" smtClean="0"/>
              <a:t>10-4) </a:t>
            </a:r>
            <a:r>
              <a:rPr lang="fi-FI" dirty="0" smtClean="0"/>
              <a:t>a</a:t>
            </a:r>
            <a:r>
              <a:rPr lang="id-ID" dirty="0" smtClean="0"/>
              <a:t>tau</a:t>
            </a:r>
            <a:r>
              <a:rPr lang="id-ID" b="1" dirty="0"/>
              <a:t> </a:t>
            </a:r>
            <a:r>
              <a:rPr lang="id-ID" dirty="0" smtClean="0"/>
              <a:t>dinyatakan </a:t>
            </a:r>
            <a:r>
              <a:rPr lang="id-ID" dirty="0"/>
              <a:t>dengan </a:t>
            </a:r>
            <a:r>
              <a:rPr lang="id-ID" b="1" i="1" dirty="0"/>
              <a:t>ECR &gt; 1/10.000.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8599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/>
          <a:lstStyle/>
          <a:p>
            <a:pPr algn="r"/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id-ID" dirty="0" smtClean="0"/>
              <a:t>Karakteristik Risiko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sv-SE" dirty="0"/>
              <a:t>Perhitungan kualitatif, jika memungkinkan secara </a:t>
            </a:r>
            <a:r>
              <a:rPr lang="sv-SE" dirty="0" smtClean="0"/>
              <a:t>kuantitatif,</a:t>
            </a:r>
            <a:r>
              <a:rPr lang="id-ID" dirty="0" smtClean="0"/>
              <a:t> meliputi </a:t>
            </a:r>
            <a:r>
              <a:rPr lang="id-ID" dirty="0"/>
              <a:t>probabilitas terjadinya potensi dampak buruk suatu </a:t>
            </a:r>
            <a:r>
              <a:rPr lang="id-ID" dirty="0" smtClean="0"/>
              <a:t> </a:t>
            </a:r>
            <a:r>
              <a:rPr lang="pt-BR" dirty="0" smtClean="0"/>
              <a:t>agen </a:t>
            </a:r>
            <a:r>
              <a:rPr lang="pt-BR" dirty="0"/>
              <a:t>pada organisme, sistim, atau sub/populasi, </a:t>
            </a:r>
            <a:r>
              <a:rPr lang="pt-BR" dirty="0" smtClean="0"/>
              <a:t>beserta</a:t>
            </a:r>
            <a:r>
              <a:rPr lang="id-ID" dirty="0" smtClean="0"/>
              <a:t> faktor </a:t>
            </a:r>
            <a:r>
              <a:rPr lang="id-ID" dirty="0"/>
              <a:t>ketidakpastiannya.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Cara Penentuan Karakteristik Risiko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karakterisasi </a:t>
            </a:r>
            <a:r>
              <a:rPr lang="id-ID" dirty="0"/>
              <a:t>risiko yang dilakukan untuk menetapkan </a:t>
            </a:r>
            <a:r>
              <a:rPr lang="fi-FI" dirty="0" smtClean="0"/>
              <a:t>tingkat </a:t>
            </a:r>
            <a:r>
              <a:rPr lang="fi-FI" dirty="0"/>
              <a:t>risiko atau dengan kata lain menentukan apakah agen risiko pada konsentrasi </a:t>
            </a:r>
            <a:r>
              <a:rPr lang="fi-FI" dirty="0" smtClean="0"/>
              <a:t>tertentu</a:t>
            </a:r>
            <a:r>
              <a:rPr lang="id-ID" dirty="0" smtClean="0"/>
              <a:t> yang </a:t>
            </a:r>
            <a:r>
              <a:rPr lang="id-ID" dirty="0"/>
              <a:t>dianalisis pada ARKL berisiko menimbulkan gangguan kesehatan pada </a:t>
            </a:r>
            <a:r>
              <a:rPr lang="id-ID" dirty="0" smtClean="0"/>
              <a:t>masyarakat (dengan  </a:t>
            </a:r>
            <a:r>
              <a:rPr lang="id-ID" dirty="0"/>
              <a:t>karakteristik  seperti  berat  badan,  laju  inhalasi/konsumsi,  waktu,  frekuensi,  </a:t>
            </a:r>
            <a:r>
              <a:rPr lang="id-ID" dirty="0" smtClean="0"/>
              <a:t>durasi pajanan </a:t>
            </a:r>
            <a:r>
              <a:rPr lang="id-ID" dirty="0"/>
              <a:t>yang tertentu) atau tidak.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307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Cara Penentuan Karakteristik Risiko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Karakteristik  risiko  dilakukan  dengan  membandingkan  / membagi  </a:t>
            </a:r>
            <a:r>
              <a:rPr lang="id-ID" i="1" dirty="0"/>
              <a:t>intake  dengan  dosis </a:t>
            </a:r>
            <a:r>
              <a:rPr lang="id-ID" dirty="0" smtClean="0"/>
              <a:t>/</a:t>
            </a:r>
            <a:r>
              <a:rPr lang="id-ID" dirty="0"/>
              <a:t>konsentrasi agen risiko tersebut.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405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Cara Penentuan Karakteristik Risiko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Variabel </a:t>
            </a:r>
            <a:r>
              <a:rPr lang="id-ID" dirty="0"/>
              <a:t>yang digunakan untuk menghitung tingkat </a:t>
            </a:r>
            <a:r>
              <a:rPr lang="id-ID" dirty="0" smtClean="0"/>
              <a:t>risiko adalah </a:t>
            </a:r>
            <a:r>
              <a:rPr lang="id-ID" i="1" dirty="0"/>
              <a:t>intake (yang didapatkan dari analisis pemajanan) dan dosis referensi (RfD) / </a:t>
            </a:r>
            <a:r>
              <a:rPr lang="id-ID" i="1" dirty="0" smtClean="0"/>
              <a:t>konsentrasi </a:t>
            </a:r>
            <a:r>
              <a:rPr lang="id-ID" dirty="0" smtClean="0"/>
              <a:t>referensi </a:t>
            </a:r>
            <a:r>
              <a:rPr lang="id-ID" dirty="0"/>
              <a:t>(</a:t>
            </a:r>
            <a:r>
              <a:rPr lang="id-ID" i="1" dirty="0"/>
              <a:t>RfC) yang didapat dari literatur yang ada (dapat diakses di situs www.epa.gov/iris).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160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sz="3200" dirty="0" smtClean="0"/>
              <a:t>Karakteristik risiko pada efek non karsinogenik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Tingkat risiko untuk efek non karsinogenik dinyatakan dalam notasi </a:t>
            </a:r>
            <a:r>
              <a:rPr lang="id-ID" b="1" i="1" dirty="0"/>
              <a:t>Risk Quotien (RQ</a:t>
            </a:r>
            <a:r>
              <a:rPr lang="id-ID" b="1" i="1" dirty="0" smtClean="0"/>
              <a:t>). </a:t>
            </a:r>
            <a:r>
              <a:rPr lang="id-ID" dirty="0" smtClean="0"/>
              <a:t>Untuk </a:t>
            </a:r>
            <a:r>
              <a:rPr lang="id-ID" dirty="0"/>
              <a:t>melakukan  karakterisasi  risiko  untuk  efek  non  karsinogenik  dilakukan  </a:t>
            </a:r>
            <a:r>
              <a:rPr lang="id-ID" dirty="0" smtClean="0"/>
              <a:t>perhitungan dengan </a:t>
            </a:r>
            <a:r>
              <a:rPr lang="id-ID" dirty="0"/>
              <a:t>membandingkan / </a:t>
            </a:r>
            <a:r>
              <a:rPr lang="id-ID" b="1" dirty="0"/>
              <a:t>membagi </a:t>
            </a:r>
            <a:r>
              <a:rPr lang="id-ID" b="1" i="1" dirty="0"/>
              <a:t>intake dengan RfC atau RfD.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077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sz="3200" dirty="0" smtClean="0"/>
              <a:t>Karakteristik risiko pada efek non karsinogenik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/>
              <a:t>Interpretasi </a:t>
            </a:r>
            <a:r>
              <a:rPr lang="id-ID" b="1" dirty="0"/>
              <a:t>tingkat risiko non </a:t>
            </a:r>
            <a:r>
              <a:rPr lang="id-ID" b="1" dirty="0" smtClean="0"/>
              <a:t>karsinogenik </a:t>
            </a:r>
          </a:p>
          <a:p>
            <a:r>
              <a:rPr lang="id-ID" b="1" dirty="0" smtClean="0"/>
              <a:t>Tingkat </a:t>
            </a:r>
            <a:r>
              <a:rPr lang="id-ID" b="1" dirty="0"/>
              <a:t>risiko yang diperoleh pada ARKL merupakan konsumsi pakar ataupun praktisi, </a:t>
            </a:r>
            <a:r>
              <a:rPr lang="id-ID" b="1" dirty="0" smtClean="0"/>
              <a:t>sehingga perlu  </a:t>
            </a:r>
            <a:r>
              <a:rPr lang="id-ID" b="1" dirty="0"/>
              <a:t>disederhanakan atau dipilihkan bahasa yang lebih sederhana agar dapat diterima </a:t>
            </a:r>
            <a:r>
              <a:rPr lang="id-ID" b="1" dirty="0" smtClean="0"/>
              <a:t>oleh khalayak </a:t>
            </a:r>
            <a:r>
              <a:rPr lang="id-ID" b="1" dirty="0"/>
              <a:t>atau  publik. </a:t>
            </a:r>
            <a:endParaRPr lang="id-ID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47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sz="3200" dirty="0" smtClean="0"/>
              <a:t>Karakteristik risiko pada efek non karsinogenik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/>
              <a:t>Interpretasi </a:t>
            </a:r>
            <a:r>
              <a:rPr lang="id-ID" b="1" dirty="0"/>
              <a:t>tingkat risiko non </a:t>
            </a:r>
            <a:r>
              <a:rPr lang="id-ID" b="1" dirty="0" smtClean="0"/>
              <a:t>karsinogenik </a:t>
            </a:r>
          </a:p>
          <a:p>
            <a:r>
              <a:rPr lang="id-ID" b="1" dirty="0" smtClean="0"/>
              <a:t>Tingkat </a:t>
            </a:r>
            <a:r>
              <a:rPr lang="id-ID" b="1" dirty="0"/>
              <a:t>risiko dinyatakan dalam angka atau bilangan desimal </a:t>
            </a:r>
            <a:r>
              <a:rPr lang="id-ID" b="1" dirty="0" smtClean="0"/>
              <a:t>tanpa satuan</a:t>
            </a:r>
            <a:r>
              <a:rPr lang="id-ID" b="1" dirty="0"/>
              <a:t>. </a:t>
            </a:r>
            <a:endParaRPr lang="id-ID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47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sz="3200" dirty="0" smtClean="0"/>
              <a:t>Karakteristik risiko pada efek non karsinogenik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/>
              <a:t>Interpretasi </a:t>
            </a:r>
            <a:r>
              <a:rPr lang="id-ID" b="1" dirty="0"/>
              <a:t>tingkat risiko non </a:t>
            </a:r>
            <a:r>
              <a:rPr lang="id-ID" b="1" dirty="0" smtClean="0"/>
              <a:t>karsinogenik </a:t>
            </a:r>
          </a:p>
          <a:p>
            <a:r>
              <a:rPr lang="id-ID" b="1" dirty="0" smtClean="0"/>
              <a:t>Tingkat </a:t>
            </a:r>
            <a:r>
              <a:rPr lang="id-ID" b="1" dirty="0"/>
              <a:t>risiko  dikatakan AMAN bilamana intake = </a:t>
            </a:r>
            <a:r>
              <a:rPr lang="id-ID" b="1" i="1" dirty="0"/>
              <a:t>RfD atau RfCnya atau </a:t>
            </a:r>
            <a:r>
              <a:rPr lang="id-ID" b="1" i="1" dirty="0" smtClean="0"/>
              <a:t>dinyatakan </a:t>
            </a:r>
            <a:r>
              <a:rPr lang="id-ID" dirty="0" smtClean="0"/>
              <a:t>dengan </a:t>
            </a:r>
            <a:r>
              <a:rPr lang="id-ID" b="1" i="1" dirty="0"/>
              <a:t>RQ = 1. Tingkat risiko dikatakan TIDAK AMAN bilamana intake &gt; RfD atau RfCnya </a:t>
            </a:r>
            <a:r>
              <a:rPr lang="id-ID" b="1" i="1" dirty="0" smtClean="0"/>
              <a:t>atau </a:t>
            </a:r>
            <a:r>
              <a:rPr lang="id-ID" dirty="0" smtClean="0"/>
              <a:t>dinyatakan </a:t>
            </a:r>
            <a:r>
              <a:rPr lang="id-ID" dirty="0"/>
              <a:t>dengan </a:t>
            </a:r>
            <a:r>
              <a:rPr lang="id-ID" b="1" i="1" dirty="0"/>
              <a:t>RQ &gt; 1.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471152"/>
      </p:ext>
    </p:extLst>
  </p:cSld>
  <p:clrMapOvr>
    <a:masterClrMapping/>
  </p:clrMapOvr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785</TotalTime>
  <Words>419</Words>
  <Application>Microsoft Office PowerPoint</Application>
  <PresentationFormat>On-screen Show (4:3)</PresentationFormat>
  <Paragraphs>43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esa unggul</vt:lpstr>
      <vt:lpstr>Karakteristik Risiko</vt:lpstr>
      <vt:lpstr>Karakteristik Risiko</vt:lpstr>
      <vt:lpstr>Cara Penentuan Karakteristik Risiko</vt:lpstr>
      <vt:lpstr>Cara Penentuan Karakteristik Risiko</vt:lpstr>
      <vt:lpstr>Cara Penentuan Karakteristik Risiko</vt:lpstr>
      <vt:lpstr>Karakteristik risiko pada efek non karsinogenik</vt:lpstr>
      <vt:lpstr>Karakteristik risiko pada efek non karsinogenik</vt:lpstr>
      <vt:lpstr>Karakteristik risiko pada efek non karsinogenik</vt:lpstr>
      <vt:lpstr>Karakteristik risiko pada efek non karsinogenik</vt:lpstr>
      <vt:lpstr>Karakteristik risiko karsinogenik</vt:lpstr>
      <vt:lpstr>Karakteristik risiko karsinogenik</vt:lpstr>
      <vt:lpstr>Karakteristik risiko karsinogenik</vt:lpstr>
      <vt:lpstr>Terima Kasih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Kesehatan Lingkungan</dc:title>
  <dc:creator>Fadhil</dc:creator>
  <cp:lastModifiedBy>Zannendesu</cp:lastModifiedBy>
  <cp:revision>27</cp:revision>
  <dcterms:created xsi:type="dcterms:W3CDTF">2010-09-30T03:26:50Z</dcterms:created>
  <dcterms:modified xsi:type="dcterms:W3CDTF">2018-06-30T07:22:31Z</dcterms:modified>
</cp:coreProperties>
</file>