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E9AF8-2CE2-48E2-AA7A-65D2B8211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9F679-66D5-4C86-9BEB-CE117B8957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FC6B6-2BB3-41FD-9FF5-62D1B624B1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039F6-52FB-4250-A3FF-A1CD592C8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D6130-493A-417C-8AD0-351FBB125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512A8-F386-405B-A5A2-6384265D55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9D916-C048-4E96-81A1-640FB9BAF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FBD6F-6A96-452E-9375-1A99227EED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58D52-D016-4AD6-9190-0CC89E772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B5D2B-6D34-4846-9741-9DCD0F4EE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4EE16-867D-4222-9E06-138B1EDA5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F3CA50-9A11-440E-9507-0CF22135BB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824" y="3356993"/>
            <a:ext cx="6156176" cy="1080120"/>
          </a:xfrm>
        </p:spPr>
        <p:txBody>
          <a:bodyPr/>
          <a:lstStyle/>
          <a:p>
            <a:pPr eaLnBrk="1" hangingPunct="1"/>
            <a:r>
              <a:rPr lang="id-ID" dirty="0" smtClean="0"/>
              <a:t>PENGENDALIAN PINJAL</a:t>
            </a:r>
            <a:endParaRPr lang="en-US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43200" y="436510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id-ID" smtClean="0"/>
              <a:t>Pertemuan 14</a:t>
            </a:r>
            <a:endParaRPr lang="id-ID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8458200" cy="4699992"/>
          </a:xfrm>
        </p:spPr>
        <p:txBody>
          <a:bodyPr>
            <a:normAutofit lnSpcReduction="10000"/>
          </a:bodyPr>
          <a:lstStyle/>
          <a:p>
            <a:pPr marL="739775" lvl="2" indent="-457200" algn="just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Metode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marL="1006475" lvl="3" indent="-381000" algn="just" eaLnBrk="1" hangingPunct="1"/>
            <a:r>
              <a:rPr lang="sv-SE" b="1" dirty="0" smtClean="0">
                <a:solidFill>
                  <a:schemeClr val="bg1"/>
                </a:solidFill>
              </a:rPr>
              <a:t>Metode ini menggunakan pipa pralon. </a:t>
            </a:r>
            <a:r>
              <a:rPr lang="en-US" b="1" dirty="0" err="1" smtClean="0">
                <a:solidFill>
                  <a:schemeClr val="bg1"/>
                </a:solidFill>
              </a:rPr>
              <a:t>Panjang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batang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bambu</a:t>
            </a:r>
            <a:r>
              <a:rPr lang="en-US" b="1" dirty="0" smtClean="0">
                <a:solidFill>
                  <a:schemeClr val="bg1"/>
                </a:solidFill>
              </a:rPr>
              <a:t> 40 cm, diameter 7 - 10 cm,  6 gram </a:t>
            </a:r>
            <a:r>
              <a:rPr lang="en-US" b="1" dirty="0" err="1" smtClean="0">
                <a:solidFill>
                  <a:schemeClr val="bg1"/>
                </a:solidFill>
              </a:rPr>
              <a:t>fenitrothion</a:t>
            </a:r>
            <a:r>
              <a:rPr lang="en-US" b="1" dirty="0" smtClean="0">
                <a:solidFill>
                  <a:schemeClr val="bg1"/>
                </a:solidFill>
              </a:rPr>
              <a:t> 2,5 % (</a:t>
            </a:r>
            <a:r>
              <a:rPr lang="en-US" b="1" dirty="0" err="1" smtClean="0">
                <a:solidFill>
                  <a:schemeClr val="bg1"/>
                </a:solidFill>
              </a:rPr>
              <a:t>satu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sendok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teh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30 gram </a:t>
            </a:r>
            <a:r>
              <a:rPr lang="en-US" b="1" dirty="0" err="1" smtClean="0">
                <a:solidFill>
                  <a:schemeClr val="bg1"/>
                </a:solidFill>
              </a:rPr>
              <a:t>jagung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segemgam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tangan</a:t>
            </a:r>
            <a:r>
              <a:rPr lang="en-US" b="1" dirty="0" smtClean="0">
                <a:solidFill>
                  <a:schemeClr val="bg1"/>
                </a:solidFill>
              </a:rPr>
              <a:t> orang </a:t>
            </a:r>
            <a:r>
              <a:rPr lang="en-US" b="1" dirty="0" err="1" smtClean="0">
                <a:solidFill>
                  <a:schemeClr val="bg1"/>
                </a:solidFill>
              </a:rPr>
              <a:t>dewasa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Insektisida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ditaburkan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‘</a:t>
            </a:r>
            <a:r>
              <a:rPr lang="en-US" b="1" dirty="0" err="1" smtClean="0">
                <a:solidFill>
                  <a:schemeClr val="bg1"/>
                </a:solidFill>
              </a:rPr>
              <a:t>pintu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masuk</a:t>
            </a:r>
            <a:r>
              <a:rPr lang="en-US" b="1" dirty="0" smtClean="0">
                <a:solidFill>
                  <a:schemeClr val="bg1"/>
                </a:solidFill>
              </a:rPr>
              <a:t>’ </a:t>
            </a:r>
            <a:r>
              <a:rPr lang="en-US" b="1" dirty="0" err="1" smtClean="0">
                <a:solidFill>
                  <a:schemeClr val="bg1"/>
                </a:solidFill>
              </a:rPr>
              <a:t>pipa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pralon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sedangkan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umpan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diletakkan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pipa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pralon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</a:p>
          <a:p>
            <a:pPr marL="739775" lvl="2" indent="-457200" algn="just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Pengguna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006475" lvl="3" indent="-381000" algn="just" eaLnBrk="1" hangingPunct="1"/>
            <a:r>
              <a:rPr lang="en-US" b="1" dirty="0" smtClean="0">
                <a:solidFill>
                  <a:schemeClr val="bg1"/>
                </a:solidFill>
              </a:rPr>
              <a:t>Din. </a:t>
            </a:r>
            <a:r>
              <a:rPr lang="en-US" b="1" dirty="0" err="1" smtClean="0">
                <a:solidFill>
                  <a:schemeClr val="bg1"/>
                </a:solidFill>
              </a:rPr>
              <a:t>Kes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Kab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Pasuruan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Jawa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Timur</a:t>
            </a:r>
            <a:endParaRPr lang="en-US" b="1" dirty="0" smtClean="0">
              <a:solidFill>
                <a:schemeClr val="bg1"/>
              </a:solidFill>
            </a:endParaRPr>
          </a:p>
          <a:p>
            <a:pPr marL="739775" lvl="2" indent="-457200" algn="just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Hasil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006475" lvl="3" indent="-381000" algn="just" eaLnBrk="1" hangingPunct="1"/>
            <a:r>
              <a:rPr lang="en-US" b="1" dirty="0" err="1" smtClean="0">
                <a:solidFill>
                  <a:schemeClr val="bg1"/>
                </a:solidFill>
              </a:rPr>
              <a:t>Efektif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menurunkan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indeks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umum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pinjal</a:t>
            </a:r>
            <a:r>
              <a:rPr lang="en-US" b="1" dirty="0" smtClean="0">
                <a:solidFill>
                  <a:schemeClr val="bg1"/>
                </a:solidFill>
              </a:rPr>
              <a:t> 2 – 3 </a:t>
            </a:r>
            <a:r>
              <a:rPr lang="en-US" b="1" dirty="0" err="1" smtClean="0">
                <a:solidFill>
                  <a:schemeClr val="bg1"/>
                </a:solidFill>
              </a:rPr>
              <a:t>bulan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ttp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dpt</a:t>
            </a:r>
            <a:r>
              <a:rPr lang="en-US" b="1" dirty="0" smtClean="0">
                <a:solidFill>
                  <a:schemeClr val="bg1"/>
                </a:solidFill>
              </a:rPr>
              <a:t> 12 </a:t>
            </a:r>
            <a:r>
              <a:rPr lang="en-US" b="1" dirty="0" err="1" smtClean="0">
                <a:solidFill>
                  <a:schemeClr val="bg1"/>
                </a:solidFill>
              </a:rPr>
              <a:t>bulan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Penurunan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indeks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umum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pinjal</a:t>
            </a:r>
            <a:r>
              <a:rPr lang="en-US" b="1" dirty="0" smtClean="0">
                <a:solidFill>
                  <a:schemeClr val="bg1"/>
                </a:solidFill>
              </a:rPr>
              <a:t> 50% - 100%</a:t>
            </a:r>
          </a:p>
          <a:p>
            <a:pPr marL="739775" lvl="2" indent="-457200" algn="just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Kelebihan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kelemahan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006475" lvl="3" indent="-381000" algn="just" eaLnBrk="1" hangingPunct="1"/>
            <a:r>
              <a:rPr lang="en-US" b="1" dirty="0" err="1" smtClean="0">
                <a:solidFill>
                  <a:schemeClr val="bg1"/>
                </a:solidFill>
              </a:rPr>
              <a:t>Insektisida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sedikit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mengurangi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Pencemaran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lingkungan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tahan</a:t>
            </a:r>
            <a:r>
              <a:rPr lang="en-US" b="1" dirty="0" smtClean="0">
                <a:solidFill>
                  <a:schemeClr val="bg1"/>
                </a:solidFill>
              </a:rPr>
              <a:t> lama,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Insektisida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menggumpal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terutama</a:t>
            </a:r>
            <a:r>
              <a:rPr lang="en-US" b="1" dirty="0" smtClean="0">
                <a:solidFill>
                  <a:schemeClr val="bg1"/>
                </a:solidFill>
              </a:rPr>
              <a:t> di habitat </a:t>
            </a:r>
            <a:r>
              <a:rPr lang="en-US" b="1" dirty="0" err="1" smtClean="0">
                <a:solidFill>
                  <a:schemeClr val="bg1"/>
                </a:solidFill>
              </a:rPr>
              <a:t>kebun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1560" y="980728"/>
            <a:ext cx="807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Pipa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Pralon</a:t>
            </a:r>
            <a:r>
              <a:rPr lang="en-US" sz="2800" b="1" dirty="0">
                <a:solidFill>
                  <a:schemeClr val="bg1"/>
                </a:solidFill>
              </a:rPr>
              <a:t>/</a:t>
            </a:r>
            <a:r>
              <a:rPr lang="en-US" sz="2800" b="1" dirty="0" err="1">
                <a:solidFill>
                  <a:schemeClr val="bg1"/>
                </a:solidFill>
              </a:rPr>
              <a:t>bumbung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bambu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berinsektisida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860425" y="915988"/>
            <a:ext cx="7726363" cy="5651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>
                <a:srgbClr val="FF0000"/>
              </a:buClr>
              <a:buFont typeface="Monotype Sorts" pitchFamily="2" charset="2"/>
              <a:buNone/>
            </a:pPr>
            <a:r>
              <a:rPr lang="en-AU" sz="2800" b="1"/>
              <a:t>MODEL PIPA PRALON BERINSEKTISIDA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9220" name="Picture 4" descr="Gmb-t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1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Gmb-t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420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Pipa pralon untuk di rumah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48200" y="4419600"/>
            <a:ext cx="434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Pipa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pralon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untuk</a:t>
            </a:r>
            <a:r>
              <a:rPr lang="en-US" sz="2400" b="1" dirty="0">
                <a:solidFill>
                  <a:schemeClr val="bg1"/>
                </a:solidFill>
              </a:rPr>
              <a:t> di  </a:t>
            </a:r>
            <a:r>
              <a:rPr lang="en-US" sz="2400" b="1" dirty="0" err="1">
                <a:solidFill>
                  <a:schemeClr val="bg1"/>
                </a:solidFill>
              </a:rPr>
              <a:t>ladang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914400"/>
            <a:ext cx="685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MEMPERSIAPKAN UMPAN DAN INSEKTISIDA</a:t>
            </a:r>
          </a:p>
        </p:txBody>
      </p:sp>
      <p:pic>
        <p:nvPicPr>
          <p:cNvPr id="10243" name="Picture 3" descr="umpan-ins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581400" cy="23622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44" name="Picture 4" descr="mengaduk insektis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657600" cy="23622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/>
              <a:t>Umpan jagung dan insektisida fenitrotion 2,5 %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24400" y="45720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/>
              <a:t>Mencampur dan Mengaduk insektisida dan kaolin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11267" name="Picture 3" descr="Gmb-ts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2057400" cy="1905000"/>
          </a:xfrm>
          <a:prstGeom prst="rect">
            <a:avLst/>
          </a:prstGeom>
          <a:noFill/>
          <a:effectLst>
            <a:outerShdw dist="107763" dir="18900000" algn="ctr" rotWithShape="0">
              <a:srgbClr val="3333FF">
                <a:alpha val="50000"/>
              </a:srgbClr>
            </a:outerShdw>
          </a:effectLst>
        </p:spPr>
      </p:pic>
      <p:pic>
        <p:nvPicPr>
          <p:cNvPr id="11268" name="Picture 4" descr="Memasukkan insektis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2293938" cy="1827213"/>
          </a:xfrm>
          <a:prstGeom prst="rect">
            <a:avLst/>
          </a:prstGeom>
          <a:noFill/>
          <a:effectLst>
            <a:outerShdw dist="107763" dir="18900000" algn="ctr" rotWithShape="0">
              <a:srgbClr val="3333FF">
                <a:alpha val="50000"/>
              </a:srgbClr>
            </a:outerShdw>
          </a:effectLst>
        </p:spPr>
      </p:pic>
      <p:pic>
        <p:nvPicPr>
          <p:cNvPr id="11269" name="Picture 5" descr="memasukkan-ump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905000"/>
            <a:ext cx="2209800" cy="2667000"/>
          </a:xfrm>
          <a:prstGeom prst="rect">
            <a:avLst/>
          </a:prstGeom>
          <a:noFill/>
          <a:effectLst>
            <a:outerShdw dist="107763" dir="18900000" algn="ctr" rotWithShape="0">
              <a:srgbClr val="3333FF">
                <a:alpha val="50000"/>
              </a:srgbClr>
            </a:outerShdw>
          </a:effec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Memberi insektisida dan umpan pada pia pralon untuk di rumah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95600" y="484505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Memberi umpan pada pia pralon untuk di kebun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220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Memberi insektisida  pada pipa pralon untuk di kebun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92125" y="381000"/>
            <a:ext cx="681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Cara pemberian umpan dan insektisida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92125" y="872574"/>
            <a:ext cx="3252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Cara pemasangan</a:t>
            </a:r>
          </a:p>
        </p:txBody>
      </p:sp>
      <p:pic>
        <p:nvPicPr>
          <p:cNvPr id="12291" name="Picture 3" descr="Gmb-t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038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Gmb-ts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524000"/>
            <a:ext cx="2089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Gmb-ts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1148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Gmb-ts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14800"/>
            <a:ext cx="1919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926013" y="2209800"/>
            <a:ext cx="3684587" cy="1200329"/>
          </a:xfrm>
          <a:prstGeom prst="leftArrowCallout">
            <a:avLst>
              <a:gd name="adj1" fmla="val 25000"/>
              <a:gd name="adj2" fmla="val 25000"/>
              <a:gd name="adj3" fmla="val 73542"/>
              <a:gd name="adj4" fmla="val 66667"/>
            </a:avLst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Memasang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pipa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pralon</a:t>
            </a:r>
            <a:r>
              <a:rPr lang="en-US" sz="2400" b="1" dirty="0">
                <a:solidFill>
                  <a:schemeClr val="bg1"/>
                </a:solidFill>
              </a:rPr>
              <a:t> di </a:t>
            </a:r>
            <a:r>
              <a:rPr lang="en-US" sz="2400" b="1" dirty="0" err="1">
                <a:solidFill>
                  <a:schemeClr val="bg1"/>
                </a:solidFill>
              </a:rPr>
              <a:t>rumah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flipH="1">
            <a:off x="492125" y="4800600"/>
            <a:ext cx="3798888" cy="835025"/>
          </a:xfrm>
          <a:prstGeom prst="leftArrowCallout">
            <a:avLst>
              <a:gd name="adj1" fmla="val 25000"/>
              <a:gd name="adj2" fmla="val 25000"/>
              <a:gd name="adj3" fmla="val 75824"/>
              <a:gd name="adj4" fmla="val 66667"/>
            </a:avLst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Memasang pipa pralon di Kebun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Pada Manusia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Proteksi Individu</a:t>
            </a:r>
          </a:p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Menjaga Kebersihan Lingkungan</a:t>
            </a:r>
          </a:p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Pemakaian Insektisidan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Pada Anjing &amp; Kucing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Pemeriksaan</a:t>
            </a:r>
          </a:p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Penggunaan Insektisida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Pada TiKus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Pengendalian tikus</a:t>
            </a:r>
          </a:p>
          <a:p>
            <a:pPr eaLnBrk="1" hangingPunct="1"/>
            <a:r>
              <a:rPr lang="id-ID" dirty="0" smtClean="0">
                <a:solidFill>
                  <a:schemeClr val="bg1"/>
                </a:solidFill>
              </a:rPr>
              <a:t>Penggunaan Insektisida</a:t>
            </a:r>
          </a:p>
          <a:p>
            <a:pPr eaLnBrk="1" hangingPunct="1">
              <a:buFontTx/>
              <a:buNone/>
            </a:pPr>
            <a:r>
              <a:rPr lang="id-ID" dirty="0" smtClean="0">
                <a:solidFill>
                  <a:schemeClr val="bg1"/>
                </a:solidFill>
              </a:rPr>
              <a:t>	- Penaburan</a:t>
            </a:r>
          </a:p>
          <a:p>
            <a:pPr eaLnBrk="1" hangingPunct="1">
              <a:buFontTx/>
              <a:buNone/>
            </a:pPr>
            <a:r>
              <a:rPr lang="id-ID" dirty="0" smtClean="0">
                <a:solidFill>
                  <a:schemeClr val="bg1"/>
                </a:solidFill>
              </a:rPr>
              <a:t>	- Pengabutan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1257300"/>
            <a:ext cx="8382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W.H.O (1999)</a:t>
            </a:r>
          </a:p>
          <a:p>
            <a:pPr lvl="1" algn="just"/>
            <a:r>
              <a:rPr lang="pt-BR" sz="2800" dirty="0">
                <a:solidFill>
                  <a:schemeClr val="bg1"/>
                </a:solidFill>
              </a:rPr>
              <a:t>Metode untuk pengendalian pinjal dalam  pemberantasan pes adalah </a:t>
            </a:r>
            <a:r>
              <a:rPr lang="pt-BR" sz="2800" i="1" dirty="0">
                <a:solidFill>
                  <a:schemeClr val="bg1"/>
                </a:solidFill>
              </a:rPr>
              <a:t>Dusting</a:t>
            </a:r>
            <a:r>
              <a:rPr lang="pt-BR" sz="2800" dirty="0">
                <a:solidFill>
                  <a:schemeClr val="bg1"/>
                </a:solidFill>
              </a:rPr>
              <a:t>.</a:t>
            </a:r>
          </a:p>
          <a:p>
            <a:pPr algn="just">
              <a:buFontTx/>
              <a:buChar char="•"/>
            </a:pPr>
            <a:r>
              <a:rPr lang="pt-BR" sz="2800" b="1" i="1" dirty="0">
                <a:solidFill>
                  <a:schemeClr val="bg1"/>
                </a:solidFill>
              </a:rPr>
              <a:t>Dusting</a:t>
            </a:r>
          </a:p>
          <a:p>
            <a:pPr lvl="1" algn="just"/>
            <a:r>
              <a:rPr lang="pt-BR" sz="2800" dirty="0">
                <a:solidFill>
                  <a:schemeClr val="bg1"/>
                </a:solidFill>
              </a:rPr>
              <a:t>Penaburan bubuk insektisida pada tempat yang diduga sebagai jalan tikus (</a:t>
            </a:r>
            <a:r>
              <a:rPr lang="pt-BR" sz="2800" i="1" dirty="0">
                <a:solidFill>
                  <a:schemeClr val="bg1"/>
                </a:solidFill>
              </a:rPr>
              <a:t>runway</a:t>
            </a:r>
            <a:r>
              <a:rPr lang="pt-BR" sz="2800" dirty="0">
                <a:solidFill>
                  <a:schemeClr val="bg1"/>
                </a:solidFill>
              </a:rPr>
              <a:t>) atau sarang inang reservoir</a:t>
            </a:r>
          </a:p>
          <a:p>
            <a:pPr algn="just">
              <a:buFontTx/>
              <a:buChar char="•"/>
            </a:pPr>
            <a:r>
              <a:rPr lang="pt-BR" sz="2800" b="1" i="1" dirty="0">
                <a:solidFill>
                  <a:schemeClr val="bg1"/>
                </a:solidFill>
              </a:rPr>
              <a:t>Indikator keberhasilan Dusting</a:t>
            </a:r>
          </a:p>
          <a:p>
            <a:pPr lvl="1" algn="just"/>
            <a:r>
              <a:rPr lang="pt-BR" sz="2800" dirty="0">
                <a:solidFill>
                  <a:schemeClr val="bg1"/>
                </a:solidFill>
              </a:rPr>
              <a:t>Penurunan Indeks umum dan indeks khusus pinjal.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548680"/>
            <a:ext cx="8229600" cy="74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UPAYA PROTEKSI SPESIFIK TERHADAP VEKTOR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710406"/>
            <a:ext cx="6147792" cy="563562"/>
          </a:xfrm>
          <a:noFill/>
        </p:spPr>
        <p:txBody>
          <a:bodyPr/>
          <a:lstStyle/>
          <a:p>
            <a:pPr marL="1117600" indent="-1117600" algn="l" eaLnBrk="1" hangingPunct="1"/>
            <a:r>
              <a:rPr lang="sv-SE" sz="2800" dirty="0" smtClean="0"/>
              <a:t> III.</a:t>
            </a:r>
            <a:r>
              <a:rPr lang="sv-SE" sz="2800" b="1" dirty="0" smtClean="0"/>
              <a:t>MODEL PENGENDALIAN PINJAL</a:t>
            </a:r>
            <a:r>
              <a:rPr lang="sv-SE" sz="2800" dirty="0" smtClean="0"/>
              <a:t> </a:t>
            </a:r>
            <a:endParaRPr lang="en-US" sz="2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41240"/>
            <a:ext cx="8208912" cy="3954760"/>
          </a:xfrm>
        </p:spPr>
        <p:txBody>
          <a:bodyPr>
            <a:normAutofit lnSpcReduction="10000"/>
          </a:bodyPr>
          <a:lstStyle/>
          <a:p>
            <a:pPr marL="663575" lvl="2" indent="-381000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Metode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968375" lvl="3" indent="-342900" algn="just" eaLnBrk="1" hangingPunct="1"/>
            <a:r>
              <a:rPr lang="en-US" b="1" dirty="0" err="1" smtClean="0"/>
              <a:t>Bubuk</a:t>
            </a:r>
            <a:r>
              <a:rPr lang="en-US" b="1" dirty="0" smtClean="0"/>
              <a:t> </a:t>
            </a:r>
            <a:r>
              <a:rPr lang="en-US" b="1" dirty="0" err="1" smtClean="0"/>
              <a:t>insektisida</a:t>
            </a:r>
            <a:r>
              <a:rPr lang="en-US" b="1" dirty="0" smtClean="0"/>
              <a:t> </a:t>
            </a:r>
            <a:r>
              <a:rPr lang="en-US" b="1" dirty="0" err="1" smtClean="0"/>
              <a:t>ditaburkan</a:t>
            </a:r>
            <a:r>
              <a:rPr lang="en-US" b="1" dirty="0" smtClean="0"/>
              <a:t> </a:t>
            </a:r>
            <a:r>
              <a:rPr lang="en-US" b="1" dirty="0" err="1" smtClean="0"/>
              <a:t>sepanjang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yang </a:t>
            </a:r>
            <a:r>
              <a:rPr lang="en-US" b="1" dirty="0" err="1" smtClean="0"/>
              <a:t>dilalui</a:t>
            </a:r>
            <a:r>
              <a:rPr lang="en-US" b="1" dirty="0" smtClean="0"/>
              <a:t> </a:t>
            </a:r>
            <a:r>
              <a:rPr lang="en-US" b="1" dirty="0" err="1" smtClean="0"/>
              <a:t>tikus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sarang</a:t>
            </a:r>
            <a:r>
              <a:rPr lang="en-US" b="1" dirty="0" smtClean="0"/>
              <a:t> </a:t>
            </a:r>
            <a:r>
              <a:rPr lang="en-US" b="1" dirty="0" err="1" smtClean="0"/>
              <a:t>tikus</a:t>
            </a:r>
            <a:r>
              <a:rPr lang="en-US" b="1" dirty="0" smtClean="0"/>
              <a:t> (</a:t>
            </a:r>
            <a:r>
              <a:rPr lang="en-US" b="1" dirty="0" err="1" smtClean="0"/>
              <a:t>dalam</a:t>
            </a:r>
            <a:r>
              <a:rPr lang="en-US" b="1" dirty="0" smtClean="0"/>
              <a:t> &amp;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)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alat</a:t>
            </a:r>
            <a:r>
              <a:rPr lang="en-US" b="1" dirty="0" smtClean="0"/>
              <a:t> dusting. </a:t>
            </a:r>
            <a:r>
              <a:rPr lang="en-US" b="1" dirty="0" err="1" smtClean="0"/>
              <a:t>Ketebalan</a:t>
            </a:r>
            <a:r>
              <a:rPr lang="en-US" b="1" dirty="0" smtClean="0"/>
              <a:t>  </a:t>
            </a:r>
            <a:r>
              <a:rPr lang="en-US" b="1" dirty="0" err="1" smtClean="0"/>
              <a:t>insektisida</a:t>
            </a:r>
            <a:r>
              <a:rPr lang="en-US" b="1" dirty="0" smtClean="0"/>
              <a:t> 1 cm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lebar</a:t>
            </a:r>
            <a:r>
              <a:rPr lang="en-US" b="1" dirty="0" smtClean="0"/>
              <a:t> 15 cm.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2-4 kg </a:t>
            </a:r>
            <a:r>
              <a:rPr lang="en-US" b="1" dirty="0" err="1" smtClean="0"/>
              <a:t>insektisida</a:t>
            </a:r>
            <a:r>
              <a:rPr lang="en-US" b="1" dirty="0" smtClean="0"/>
              <a:t>. </a:t>
            </a:r>
            <a:r>
              <a:rPr lang="en-US" b="1" dirty="0" err="1" smtClean="0"/>
              <a:t>Setelah</a:t>
            </a:r>
            <a:r>
              <a:rPr lang="en-US" b="1" dirty="0" smtClean="0"/>
              <a:t> 5 – 7 </a:t>
            </a:r>
            <a:r>
              <a:rPr lang="en-US" b="1" dirty="0" err="1" smtClean="0"/>
              <a:t>hari</a:t>
            </a:r>
            <a:r>
              <a:rPr lang="en-US" b="1" dirty="0" smtClean="0"/>
              <a:t> </a:t>
            </a:r>
            <a:r>
              <a:rPr lang="en-US" b="1" dirty="0" err="1" smtClean="0"/>
              <a:t>serbuk</a:t>
            </a:r>
            <a:r>
              <a:rPr lang="en-US" b="1" dirty="0" smtClean="0"/>
              <a:t> </a:t>
            </a:r>
            <a:r>
              <a:rPr lang="en-US" b="1" dirty="0" err="1" smtClean="0"/>
              <a:t>insektisida</a:t>
            </a:r>
            <a:r>
              <a:rPr lang="en-US" b="1" dirty="0" smtClean="0"/>
              <a:t> </a:t>
            </a:r>
            <a:r>
              <a:rPr lang="en-US" b="1" dirty="0" err="1" smtClean="0"/>
              <a:t>dibersihkan</a:t>
            </a:r>
            <a:r>
              <a:rPr lang="en-US" b="1" dirty="0" smtClean="0"/>
              <a:t>.</a:t>
            </a:r>
          </a:p>
          <a:p>
            <a:pPr marL="663575" lvl="2" indent="-381000" algn="just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Hasil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968375" lvl="3" indent="-342900" algn="just" eaLnBrk="1" hangingPunct="1"/>
            <a:r>
              <a:rPr lang="en-US" b="1" dirty="0" err="1" smtClean="0"/>
              <a:t>Efektif</a:t>
            </a:r>
            <a:r>
              <a:rPr lang="en-US" b="1" dirty="0" smtClean="0"/>
              <a:t> </a:t>
            </a:r>
            <a:r>
              <a:rPr lang="en-US" b="1" dirty="0" err="1" smtClean="0"/>
              <a:t>menurunkan</a:t>
            </a:r>
            <a:r>
              <a:rPr lang="en-US" b="1" dirty="0" smtClean="0"/>
              <a:t> </a:t>
            </a:r>
            <a:r>
              <a:rPr lang="en-US" b="1" dirty="0" err="1" smtClean="0"/>
              <a:t>indeks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 </a:t>
            </a:r>
            <a:r>
              <a:rPr lang="en-US" b="1" dirty="0" err="1" smtClean="0"/>
              <a:t>pinjal</a:t>
            </a:r>
            <a:r>
              <a:rPr lang="en-US" b="1" dirty="0" smtClean="0"/>
              <a:t> 15 – 19 </a:t>
            </a:r>
            <a:r>
              <a:rPr lang="en-US" b="1" dirty="0" err="1" smtClean="0"/>
              <a:t>minggu</a:t>
            </a:r>
            <a:r>
              <a:rPr lang="en-US" b="1" dirty="0" smtClean="0"/>
              <a:t>. </a:t>
            </a:r>
            <a:r>
              <a:rPr lang="en-US" b="1" dirty="0" err="1" smtClean="0"/>
              <a:t>Penurunan</a:t>
            </a:r>
            <a:r>
              <a:rPr lang="en-US" b="1" dirty="0" smtClean="0"/>
              <a:t> </a:t>
            </a:r>
            <a:r>
              <a:rPr lang="en-US" b="1" dirty="0" err="1" smtClean="0"/>
              <a:t>indeks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 </a:t>
            </a:r>
            <a:r>
              <a:rPr lang="en-US" b="1" dirty="0" err="1" smtClean="0"/>
              <a:t>pinjal</a:t>
            </a:r>
            <a:r>
              <a:rPr lang="en-US" b="1" dirty="0" smtClean="0"/>
              <a:t> 54-87%, </a:t>
            </a:r>
            <a:r>
              <a:rPr lang="en-US" b="1" dirty="0" err="1" smtClean="0"/>
              <a:t>terjadi</a:t>
            </a:r>
            <a:r>
              <a:rPr lang="en-US" b="1" dirty="0" smtClean="0"/>
              <a:t> </a:t>
            </a:r>
            <a:r>
              <a:rPr lang="en-US" b="1" dirty="0" smtClean="0">
                <a:cs typeface="Arial" charset="0"/>
              </a:rPr>
              <a:t>±</a:t>
            </a:r>
            <a:r>
              <a:rPr lang="en-US" b="1" dirty="0" smtClean="0"/>
              <a:t>10 </a:t>
            </a:r>
            <a:r>
              <a:rPr lang="en-US" b="1" dirty="0" err="1" smtClean="0"/>
              <a:t>hari</a:t>
            </a:r>
            <a:r>
              <a:rPr lang="en-US" b="1" dirty="0" smtClean="0"/>
              <a:t> </a:t>
            </a:r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aplikasi</a:t>
            </a:r>
            <a:r>
              <a:rPr lang="en-US" b="1" dirty="0" smtClean="0"/>
              <a:t>.</a:t>
            </a:r>
          </a:p>
          <a:p>
            <a:pPr marL="663575" lvl="2" indent="-381000" algn="just"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Kelebihan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kelemahan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968375" lvl="3" indent="-342900" algn="just" eaLnBrk="1" hangingPunct="1"/>
            <a:r>
              <a:rPr lang="en-US" b="1" dirty="0" err="1" smtClean="0"/>
              <a:t>Cepat</a:t>
            </a:r>
            <a:r>
              <a:rPr lang="en-US" b="1" dirty="0" smtClean="0"/>
              <a:t> </a:t>
            </a:r>
            <a:r>
              <a:rPr lang="en-US" b="1" dirty="0" err="1" smtClean="0"/>
              <a:t>menurunkan</a:t>
            </a:r>
            <a:r>
              <a:rPr lang="en-US" b="1" dirty="0" smtClean="0"/>
              <a:t> pop. </a:t>
            </a:r>
            <a:r>
              <a:rPr lang="en-US" b="1" dirty="0" err="1" smtClean="0"/>
              <a:t>pinjal</a:t>
            </a:r>
            <a:r>
              <a:rPr lang="en-US" b="1" dirty="0" smtClean="0"/>
              <a:t>, </a:t>
            </a:r>
          </a:p>
          <a:p>
            <a:pPr marL="968375" lvl="3" indent="-342900" algn="just" eaLnBrk="1" hangingPunct="1"/>
            <a:r>
              <a:rPr lang="en-US" b="1" dirty="0" smtClean="0"/>
              <a:t>Drifting &amp; </a:t>
            </a:r>
            <a:r>
              <a:rPr lang="en-US" b="1" dirty="0" err="1" smtClean="0"/>
              <a:t>Pencemaran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endParaRPr lang="en-US" b="1" dirty="0" smtClean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95536" y="1467678"/>
            <a:ext cx="312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A. MODEL DUSTING</a:t>
            </a:r>
          </a:p>
        </p:txBody>
      </p:sp>
    </p:spTree>
    <p:extLst>
      <p:ext uri="{BB962C8B-B14F-4D97-AF65-F5344CB8AC3E}">
        <p14:creationId xmlns:p14="http://schemas.microsoft.com/office/powerpoint/2010/main" val="20906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topes-2b-dust-in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628800"/>
            <a:ext cx="4884885" cy="3609480"/>
          </a:xfrm>
          <a:prstGeom prst="rect">
            <a:avLst/>
          </a:prstGeom>
          <a:solidFill>
            <a:srgbClr val="CCFF33"/>
          </a:solidFill>
          <a:effectLst>
            <a:outerShdw dist="107763" dir="18900000" algn="ctr" rotWithShape="0">
              <a:srgbClr val="CC3300">
                <a:alpha val="5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topes-2d-dust-out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935" y="1916832"/>
            <a:ext cx="4752528" cy="3112906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  <a:effectLst>
            <a:outerShdw dist="107763" dir="18900000" algn="ctr" rotWithShape="0">
              <a:srgbClr val="CCFF33"/>
            </a:outerShdw>
          </a:effectLst>
        </p:spPr>
      </p:pic>
    </p:spTree>
    <p:extLst>
      <p:ext uri="{BB962C8B-B14F-4D97-AF65-F5344CB8AC3E}">
        <p14:creationId xmlns:p14="http://schemas.microsoft.com/office/powerpoint/2010/main" val="20713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otopes-3c-dust-rath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628800"/>
            <a:ext cx="5121201" cy="3560330"/>
          </a:xfrm>
          <a:prstGeom prst="rect">
            <a:avLst/>
          </a:prstGeom>
          <a:noFill/>
          <a:effectLst>
            <a:outerShdw dist="107763" dir="18900000" algn="ctr" rotWithShape="0">
              <a:srgbClr val="FFFF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3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360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Sorts</vt:lpstr>
      <vt:lpstr>Comic Sans MS</vt:lpstr>
      <vt:lpstr>Office Theme</vt:lpstr>
      <vt:lpstr>PENGENDALIAN PINJAL</vt:lpstr>
      <vt:lpstr>Pada Manusia</vt:lpstr>
      <vt:lpstr>Pada Anjing &amp; Kucing</vt:lpstr>
      <vt:lpstr>Pada TiKus</vt:lpstr>
      <vt:lpstr>PowerPoint Presentation</vt:lpstr>
      <vt:lpstr> III.MODEL PENGENDALIAN PINJAL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PENGENDALIAN PNJAL</dc:title>
  <dc:creator>User</dc:creator>
  <cp:lastModifiedBy>User</cp:lastModifiedBy>
  <cp:revision>6</cp:revision>
  <dcterms:created xsi:type="dcterms:W3CDTF">2009-10-16T07:36:21Z</dcterms:created>
  <dcterms:modified xsi:type="dcterms:W3CDTF">2018-06-28T03:38:37Z</dcterms:modified>
</cp:coreProperties>
</file>